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2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comments/comment1.xml" ContentType="application/vnd.openxmlformats-officedocument.presentationml.comments+xml"/>
  <Override PartName="/ppt/notesSlides/notesSlide13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4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5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16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19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20.xml" ContentType="application/vnd.openxmlformats-officedocument.presentationml.notesSlide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notesSlides/notesSlide23.xml" ContentType="application/vnd.openxmlformats-officedocument.presentationml.notesSlide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notesSlides/notesSlide24.xml" ContentType="application/vnd.openxmlformats-officedocument.presentationml.notesSlide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notesSlides/notesSlide27.xml" ContentType="application/vnd.openxmlformats-officedocument.presentationml.notesSlide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notesSlides/notesSlide28.xml" ContentType="application/vnd.openxmlformats-officedocument.presentationml.notesSlide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diagrams/data25.xml" ContentType="application/vnd.openxmlformats-officedocument.drawingml.diagramData+xml"/>
  <Override PartName="/ppt/diagrams/layout25.xml" ContentType="application/vnd.openxmlformats-officedocument.drawingml.diagramLayout+xml"/>
  <Override PartName="/ppt/diagrams/quickStyle25.xml" ContentType="application/vnd.openxmlformats-officedocument.drawingml.diagramStyle+xml"/>
  <Override PartName="/ppt/diagrams/colors25.xml" ContentType="application/vnd.openxmlformats-officedocument.drawingml.diagramColors+xml"/>
  <Override PartName="/ppt/diagrams/drawing25.xml" ContentType="application/vnd.ms-office.drawingml.diagramDrawing+xml"/>
  <Override PartName="/ppt/notesSlides/notesSlide33.xml" ContentType="application/vnd.openxmlformats-officedocument.presentationml.notesSlide+xml"/>
  <Override PartName="/ppt/diagrams/data26.xml" ContentType="application/vnd.openxmlformats-officedocument.drawingml.diagramData+xml"/>
  <Override PartName="/ppt/diagrams/layout26.xml" ContentType="application/vnd.openxmlformats-officedocument.drawingml.diagramLayout+xml"/>
  <Override PartName="/ppt/diagrams/quickStyle26.xml" ContentType="application/vnd.openxmlformats-officedocument.drawingml.diagramStyle+xml"/>
  <Override PartName="/ppt/diagrams/colors26.xml" ContentType="application/vnd.openxmlformats-officedocument.drawingml.diagramColors+xml"/>
  <Override PartName="/ppt/diagrams/drawing26.xml" ContentType="application/vnd.ms-office.drawingml.diagramDrawing+xml"/>
  <Override PartName="/ppt/diagrams/data27.xml" ContentType="application/vnd.openxmlformats-officedocument.drawingml.diagramData+xml"/>
  <Override PartName="/ppt/diagrams/layout27.xml" ContentType="application/vnd.openxmlformats-officedocument.drawingml.diagramLayout+xml"/>
  <Override PartName="/ppt/diagrams/quickStyle27.xml" ContentType="application/vnd.openxmlformats-officedocument.drawingml.diagramStyle+xml"/>
  <Override PartName="/ppt/diagrams/colors27.xml" ContentType="application/vnd.openxmlformats-officedocument.drawingml.diagramColors+xml"/>
  <Override PartName="/ppt/diagrams/drawing27.xml" ContentType="application/vnd.ms-office.drawingml.diagramDrawing+xml"/>
  <Override PartName="/ppt/notesSlides/notesSlide34.xml" ContentType="application/vnd.openxmlformats-officedocument.presentationml.notesSlide+xml"/>
  <Override PartName="/ppt/diagrams/data28.xml" ContentType="application/vnd.openxmlformats-officedocument.drawingml.diagramData+xml"/>
  <Override PartName="/ppt/diagrams/layout28.xml" ContentType="application/vnd.openxmlformats-officedocument.drawingml.diagramLayout+xml"/>
  <Override PartName="/ppt/diagrams/quickStyle28.xml" ContentType="application/vnd.openxmlformats-officedocument.drawingml.diagramStyle+xml"/>
  <Override PartName="/ppt/diagrams/colors28.xml" ContentType="application/vnd.openxmlformats-officedocument.drawingml.diagramColors+xml"/>
  <Override PartName="/ppt/diagrams/drawing28.xml" ContentType="application/vnd.ms-office.drawingml.diagramDrawing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diagrams/data29.xml" ContentType="application/vnd.openxmlformats-officedocument.drawingml.diagramData+xml"/>
  <Override PartName="/ppt/diagrams/layout29.xml" ContentType="application/vnd.openxmlformats-officedocument.drawingml.diagramLayout+xml"/>
  <Override PartName="/ppt/diagrams/quickStyle29.xml" ContentType="application/vnd.openxmlformats-officedocument.drawingml.diagramStyle+xml"/>
  <Override PartName="/ppt/diagrams/colors29.xml" ContentType="application/vnd.openxmlformats-officedocument.drawingml.diagramColors+xml"/>
  <Override PartName="/ppt/diagrams/drawing29.xml" ContentType="application/vnd.ms-office.drawingml.diagramDrawing+xml"/>
  <Override PartName="/ppt/notesSlides/notesSlide37.xml" ContentType="application/vnd.openxmlformats-officedocument.presentationml.notesSlide+xml"/>
  <Override PartName="/ppt/diagrams/data30.xml" ContentType="application/vnd.openxmlformats-officedocument.drawingml.diagramData+xml"/>
  <Override PartName="/ppt/diagrams/layout30.xml" ContentType="application/vnd.openxmlformats-officedocument.drawingml.diagramLayout+xml"/>
  <Override PartName="/ppt/diagrams/quickStyle30.xml" ContentType="application/vnd.openxmlformats-officedocument.drawingml.diagramStyle+xml"/>
  <Override PartName="/ppt/diagrams/colors30.xml" ContentType="application/vnd.openxmlformats-officedocument.drawingml.diagramColors+xml"/>
  <Override PartName="/ppt/diagrams/drawing30.xml" ContentType="application/vnd.ms-office.drawingml.diagramDrawing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diagrams/data31.xml" ContentType="application/vnd.openxmlformats-officedocument.drawingml.diagramData+xml"/>
  <Override PartName="/ppt/diagrams/layout31.xml" ContentType="application/vnd.openxmlformats-officedocument.drawingml.diagramLayout+xml"/>
  <Override PartName="/ppt/diagrams/quickStyle31.xml" ContentType="application/vnd.openxmlformats-officedocument.drawingml.diagramStyle+xml"/>
  <Override PartName="/ppt/diagrams/colors31.xml" ContentType="application/vnd.openxmlformats-officedocument.drawingml.diagramColors+xml"/>
  <Override PartName="/ppt/diagrams/drawing31.xml" ContentType="application/vnd.ms-office.drawingml.diagramDrawing+xml"/>
  <Override PartName="/ppt/notesSlides/notesSlide43.xml" ContentType="application/vnd.openxmlformats-officedocument.presentationml.notesSlide+xml"/>
  <Override PartName="/ppt/diagrams/data32.xml" ContentType="application/vnd.openxmlformats-officedocument.drawingml.diagramData+xml"/>
  <Override PartName="/ppt/diagrams/layout32.xml" ContentType="application/vnd.openxmlformats-officedocument.drawingml.diagramLayout+xml"/>
  <Override PartName="/ppt/diagrams/quickStyle32.xml" ContentType="application/vnd.openxmlformats-officedocument.drawingml.diagramStyle+xml"/>
  <Override PartName="/ppt/diagrams/colors32.xml" ContentType="application/vnd.openxmlformats-officedocument.drawingml.diagramColors+xml"/>
  <Override PartName="/ppt/diagrams/drawing32.xml" ContentType="application/vnd.ms-office.drawingml.diagramDrawing+xml"/>
  <Override PartName="/ppt/diagrams/data33.xml" ContentType="application/vnd.openxmlformats-officedocument.drawingml.diagramData+xml"/>
  <Override PartName="/ppt/diagrams/layout33.xml" ContentType="application/vnd.openxmlformats-officedocument.drawingml.diagramLayout+xml"/>
  <Override PartName="/ppt/diagrams/quickStyle33.xml" ContentType="application/vnd.openxmlformats-officedocument.drawingml.diagramStyle+xml"/>
  <Override PartName="/ppt/diagrams/colors33.xml" ContentType="application/vnd.openxmlformats-officedocument.drawingml.diagramColors+xml"/>
  <Override PartName="/ppt/diagrams/drawing33.xml" ContentType="application/vnd.ms-office.drawingml.diagramDrawing+xml"/>
  <Override PartName="/ppt/diagrams/data34.xml" ContentType="application/vnd.openxmlformats-officedocument.drawingml.diagramData+xml"/>
  <Override PartName="/ppt/diagrams/layout34.xml" ContentType="application/vnd.openxmlformats-officedocument.drawingml.diagramLayout+xml"/>
  <Override PartName="/ppt/diagrams/quickStyle34.xml" ContentType="application/vnd.openxmlformats-officedocument.drawingml.diagramStyle+xml"/>
  <Override PartName="/ppt/diagrams/colors34.xml" ContentType="application/vnd.openxmlformats-officedocument.drawingml.diagramColors+xml"/>
  <Override PartName="/ppt/diagrams/drawing34.xml" ContentType="application/vnd.ms-office.drawingml.diagramDrawing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diagrams/data35.xml" ContentType="application/vnd.openxmlformats-officedocument.drawingml.diagramData+xml"/>
  <Override PartName="/ppt/diagrams/layout35.xml" ContentType="application/vnd.openxmlformats-officedocument.drawingml.diagramLayout+xml"/>
  <Override PartName="/ppt/diagrams/quickStyle35.xml" ContentType="application/vnd.openxmlformats-officedocument.drawingml.diagramStyle+xml"/>
  <Override PartName="/ppt/diagrams/colors35.xml" ContentType="application/vnd.openxmlformats-officedocument.drawingml.diagramColors+xml"/>
  <Override PartName="/ppt/diagrams/drawing35.xml" ContentType="application/vnd.ms-office.drawingml.diagramDrawing+xml"/>
  <Override PartName="/ppt/notesSlides/notesSlide46.xml" ContentType="application/vnd.openxmlformats-officedocument.presentationml.notesSlide+xml"/>
  <Override PartName="/ppt/diagrams/data36.xml" ContentType="application/vnd.openxmlformats-officedocument.drawingml.diagramData+xml"/>
  <Override PartName="/ppt/diagrams/layout36.xml" ContentType="application/vnd.openxmlformats-officedocument.drawingml.diagramLayout+xml"/>
  <Override PartName="/ppt/diagrams/quickStyle36.xml" ContentType="application/vnd.openxmlformats-officedocument.drawingml.diagramStyle+xml"/>
  <Override PartName="/ppt/diagrams/colors36.xml" ContentType="application/vnd.openxmlformats-officedocument.drawingml.diagramColors+xml"/>
  <Override PartName="/ppt/diagrams/drawing36.xml" ContentType="application/vnd.ms-office.drawingml.diagramDrawing+xml"/>
  <Override PartName="/ppt/diagrams/data37.xml" ContentType="application/vnd.openxmlformats-officedocument.drawingml.diagramData+xml"/>
  <Override PartName="/ppt/diagrams/layout37.xml" ContentType="application/vnd.openxmlformats-officedocument.drawingml.diagramLayout+xml"/>
  <Override PartName="/ppt/diagrams/quickStyle37.xml" ContentType="application/vnd.openxmlformats-officedocument.drawingml.diagramStyle+xml"/>
  <Override PartName="/ppt/diagrams/colors37.xml" ContentType="application/vnd.openxmlformats-officedocument.drawingml.diagramColors+xml"/>
  <Override PartName="/ppt/diagrams/drawing37.xml" ContentType="application/vnd.ms-office.drawingml.diagramDrawing+xml"/>
  <Override PartName="/ppt/notesSlides/notesSlide47.xml" ContentType="application/vnd.openxmlformats-officedocument.presentationml.notesSlide+xml"/>
  <Override PartName="/ppt/diagrams/data38.xml" ContentType="application/vnd.openxmlformats-officedocument.drawingml.diagramData+xml"/>
  <Override PartName="/ppt/diagrams/layout38.xml" ContentType="application/vnd.openxmlformats-officedocument.drawingml.diagramLayout+xml"/>
  <Override PartName="/ppt/diagrams/quickStyle38.xml" ContentType="application/vnd.openxmlformats-officedocument.drawingml.diagramStyle+xml"/>
  <Override PartName="/ppt/diagrams/colors38.xml" ContentType="application/vnd.openxmlformats-officedocument.drawingml.diagramColors+xml"/>
  <Override PartName="/ppt/diagrams/drawing38.xml" ContentType="application/vnd.ms-office.drawingml.diagramDrawing+xml"/>
  <Override PartName="/ppt/notesSlides/notesSlide48.xml" ContentType="application/vnd.openxmlformats-officedocument.presentationml.notesSlide+xml"/>
  <Override PartName="/ppt/diagrams/data39.xml" ContentType="application/vnd.openxmlformats-officedocument.drawingml.diagramData+xml"/>
  <Override PartName="/ppt/diagrams/layout39.xml" ContentType="application/vnd.openxmlformats-officedocument.drawingml.diagramLayout+xml"/>
  <Override PartName="/ppt/diagrams/quickStyle39.xml" ContentType="application/vnd.openxmlformats-officedocument.drawingml.diagramStyle+xml"/>
  <Override PartName="/ppt/diagrams/colors39.xml" ContentType="application/vnd.openxmlformats-officedocument.drawingml.diagramColors+xml"/>
  <Override PartName="/ppt/diagrams/drawing39.xml" ContentType="application/vnd.ms-office.drawingml.diagramDrawing+xml"/>
  <Override PartName="/ppt/notesSlides/notesSlide49.xml" ContentType="application/vnd.openxmlformats-officedocument.presentationml.notesSlide+xml"/>
  <Override PartName="/ppt/diagrams/data40.xml" ContentType="application/vnd.openxmlformats-officedocument.drawingml.diagramData+xml"/>
  <Override PartName="/ppt/diagrams/layout40.xml" ContentType="application/vnd.openxmlformats-officedocument.drawingml.diagramLayout+xml"/>
  <Override PartName="/ppt/diagrams/quickStyle40.xml" ContentType="application/vnd.openxmlformats-officedocument.drawingml.diagramStyle+xml"/>
  <Override PartName="/ppt/diagrams/colors40.xml" ContentType="application/vnd.openxmlformats-officedocument.drawingml.diagramColors+xml"/>
  <Override PartName="/ppt/diagrams/drawing40.xml" ContentType="application/vnd.ms-office.drawingml.diagramDrawing+xml"/>
  <Override PartName="/ppt/notesSlides/notesSlide50.xml" ContentType="application/vnd.openxmlformats-officedocument.presentationml.notesSlide+xml"/>
  <Override PartName="/ppt/diagrams/data41.xml" ContentType="application/vnd.openxmlformats-officedocument.drawingml.diagramData+xml"/>
  <Override PartName="/ppt/diagrams/layout41.xml" ContentType="application/vnd.openxmlformats-officedocument.drawingml.diagramLayout+xml"/>
  <Override PartName="/ppt/diagrams/quickStyle41.xml" ContentType="application/vnd.openxmlformats-officedocument.drawingml.diagramStyle+xml"/>
  <Override PartName="/ppt/diagrams/colors41.xml" ContentType="application/vnd.openxmlformats-officedocument.drawingml.diagramColors+xml"/>
  <Override PartName="/ppt/diagrams/drawing41.xml" ContentType="application/vnd.ms-office.drawingml.diagramDrawing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diagrams/data42.xml" ContentType="application/vnd.openxmlformats-officedocument.drawingml.diagramData+xml"/>
  <Override PartName="/ppt/diagrams/layout42.xml" ContentType="application/vnd.openxmlformats-officedocument.drawingml.diagramLayout+xml"/>
  <Override PartName="/ppt/diagrams/quickStyle42.xml" ContentType="application/vnd.openxmlformats-officedocument.drawingml.diagramStyle+xml"/>
  <Override PartName="/ppt/diagrams/colors42.xml" ContentType="application/vnd.openxmlformats-officedocument.drawingml.diagramColors+xml"/>
  <Override PartName="/ppt/diagrams/drawing42.xml" ContentType="application/vnd.ms-office.drawingml.diagramDrawing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diagrams/data43.xml" ContentType="application/vnd.openxmlformats-officedocument.drawingml.diagramData+xml"/>
  <Override PartName="/ppt/diagrams/layout43.xml" ContentType="application/vnd.openxmlformats-officedocument.drawingml.diagramLayout+xml"/>
  <Override PartName="/ppt/diagrams/quickStyle43.xml" ContentType="application/vnd.openxmlformats-officedocument.drawingml.diagramStyle+xml"/>
  <Override PartName="/ppt/diagrams/colors43.xml" ContentType="application/vnd.openxmlformats-officedocument.drawingml.diagramColors+xml"/>
  <Override PartName="/ppt/diagrams/drawing43.xml" ContentType="application/vnd.ms-office.drawingml.diagramDrawing+xml"/>
  <Override PartName="/ppt/notesSlides/notesSlide56.xml" ContentType="application/vnd.openxmlformats-officedocument.presentationml.notesSlide+xml"/>
  <Override PartName="/ppt/diagrams/data44.xml" ContentType="application/vnd.openxmlformats-officedocument.drawingml.diagramData+xml"/>
  <Override PartName="/ppt/diagrams/layout44.xml" ContentType="application/vnd.openxmlformats-officedocument.drawingml.diagramLayout+xml"/>
  <Override PartName="/ppt/diagrams/quickStyle44.xml" ContentType="application/vnd.openxmlformats-officedocument.drawingml.diagramStyle+xml"/>
  <Override PartName="/ppt/diagrams/colors44.xml" ContentType="application/vnd.openxmlformats-officedocument.drawingml.diagramColors+xml"/>
  <Override PartName="/ppt/diagrams/drawing44.xml" ContentType="application/vnd.ms-office.drawingml.diagramDrawing+xml"/>
  <Override PartName="/ppt/notesSlides/notesSlide57.xml" ContentType="application/vnd.openxmlformats-officedocument.presentationml.notesSlide+xml"/>
  <Override PartName="/ppt/diagrams/data45.xml" ContentType="application/vnd.openxmlformats-officedocument.drawingml.diagramData+xml"/>
  <Override PartName="/ppt/diagrams/layout45.xml" ContentType="application/vnd.openxmlformats-officedocument.drawingml.diagramLayout+xml"/>
  <Override PartName="/ppt/diagrams/quickStyle45.xml" ContentType="application/vnd.openxmlformats-officedocument.drawingml.diagramStyle+xml"/>
  <Override PartName="/ppt/diagrams/colors45.xml" ContentType="application/vnd.openxmlformats-officedocument.drawingml.diagramColors+xml"/>
  <Override PartName="/ppt/diagrams/drawing45.xml" ContentType="application/vnd.ms-office.drawingml.diagramDrawing+xml"/>
  <Override PartName="/ppt/diagrams/data46.xml" ContentType="application/vnd.openxmlformats-officedocument.drawingml.diagramData+xml"/>
  <Override PartName="/ppt/diagrams/layout46.xml" ContentType="application/vnd.openxmlformats-officedocument.drawingml.diagramLayout+xml"/>
  <Override PartName="/ppt/diagrams/quickStyle46.xml" ContentType="application/vnd.openxmlformats-officedocument.drawingml.diagramStyle+xml"/>
  <Override PartName="/ppt/diagrams/colors46.xml" ContentType="application/vnd.openxmlformats-officedocument.drawingml.diagramColors+xml"/>
  <Override PartName="/ppt/diagrams/drawing46.xml" ContentType="application/vnd.ms-office.drawingml.diagramDrawing+xml"/>
  <Override PartName="/ppt/diagrams/data47.xml" ContentType="application/vnd.openxmlformats-officedocument.drawingml.diagramData+xml"/>
  <Override PartName="/ppt/diagrams/layout47.xml" ContentType="application/vnd.openxmlformats-officedocument.drawingml.diagramLayout+xml"/>
  <Override PartName="/ppt/diagrams/quickStyle47.xml" ContentType="application/vnd.openxmlformats-officedocument.drawingml.diagramStyle+xml"/>
  <Override PartName="/ppt/diagrams/colors47.xml" ContentType="application/vnd.openxmlformats-officedocument.drawingml.diagramColors+xml"/>
  <Override PartName="/ppt/diagrams/drawing47.xml" ContentType="application/vnd.ms-office.drawingml.diagramDrawing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1.xml" ContentType="application/vnd.openxmlformats-officedocument.themeOverr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Override2.xml" ContentType="application/vnd.openxmlformats-officedocument.themeOverr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drawings/drawing1.xml" ContentType="application/vnd.openxmlformats-officedocument.drawingml.chartshapes+xml"/>
  <Override PartName="/ppt/notesSlides/notesSlide66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drawings/drawing2.xml" ContentType="application/vnd.openxmlformats-officedocument.drawingml.chartshapes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theme/themeOverride3.xml" ContentType="application/vnd.openxmlformats-officedocument.themeOverr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theme/themeOverride4.xml" ContentType="application/vnd.openxmlformats-officedocument.themeOverrid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theme/themeOverride5.xml" ContentType="application/vnd.openxmlformats-officedocument.themeOverr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diagrams/data48.xml" ContentType="application/vnd.openxmlformats-officedocument.drawingml.diagramData+xml"/>
  <Override PartName="/ppt/diagrams/layout48.xml" ContentType="application/vnd.openxmlformats-officedocument.drawingml.diagramLayout+xml"/>
  <Override PartName="/ppt/diagrams/quickStyle48.xml" ContentType="application/vnd.openxmlformats-officedocument.drawingml.diagramStyle+xml"/>
  <Override PartName="/ppt/diagrams/colors48.xml" ContentType="application/vnd.openxmlformats-officedocument.drawingml.diagramColors+xml"/>
  <Override PartName="/ppt/diagrams/drawing48.xml" ContentType="application/vnd.ms-office.drawingml.diagramDrawing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diagrams/data49.xml" ContentType="application/vnd.openxmlformats-officedocument.drawingml.diagramData+xml"/>
  <Override PartName="/ppt/diagrams/layout49.xml" ContentType="application/vnd.openxmlformats-officedocument.drawingml.diagramLayout+xml"/>
  <Override PartName="/ppt/diagrams/quickStyle49.xml" ContentType="application/vnd.openxmlformats-officedocument.drawingml.diagramStyle+xml"/>
  <Override PartName="/ppt/diagrams/colors49.xml" ContentType="application/vnd.openxmlformats-officedocument.drawingml.diagramColors+xml"/>
  <Override PartName="/ppt/diagrams/drawing49.xml" ContentType="application/vnd.ms-office.drawingml.diagramDrawing+xml"/>
  <Override PartName="/ppt/tags/tag2.xml" ContentType="application/vnd.openxmlformats-officedocument.presentationml.tags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5" r:id="rId1"/>
  </p:sldMasterIdLst>
  <p:notesMasterIdLst>
    <p:notesMasterId r:id="rId114"/>
  </p:notesMasterIdLst>
  <p:handoutMasterIdLst>
    <p:handoutMasterId r:id="rId115"/>
  </p:handoutMasterIdLst>
  <p:sldIdLst>
    <p:sldId id="472" r:id="rId2"/>
    <p:sldId id="473" r:id="rId3"/>
    <p:sldId id="474" r:id="rId4"/>
    <p:sldId id="475" r:id="rId5"/>
    <p:sldId id="476" r:id="rId6"/>
    <p:sldId id="477" r:id="rId7"/>
    <p:sldId id="478" r:id="rId8"/>
    <p:sldId id="479" r:id="rId9"/>
    <p:sldId id="283" r:id="rId10"/>
    <p:sldId id="364" r:id="rId11"/>
    <p:sldId id="428" r:id="rId12"/>
    <p:sldId id="429" r:id="rId13"/>
    <p:sldId id="427" r:id="rId14"/>
    <p:sldId id="365" r:id="rId15"/>
    <p:sldId id="431" r:id="rId16"/>
    <p:sldId id="432" r:id="rId17"/>
    <p:sldId id="316" r:id="rId18"/>
    <p:sldId id="437" r:id="rId19"/>
    <p:sldId id="438" r:id="rId20"/>
    <p:sldId id="463" r:id="rId21"/>
    <p:sldId id="433" r:id="rId22"/>
    <p:sldId id="389" r:id="rId23"/>
    <p:sldId id="402" r:id="rId24"/>
    <p:sldId id="434" r:id="rId25"/>
    <p:sldId id="435" r:id="rId26"/>
    <p:sldId id="359" r:id="rId27"/>
    <p:sldId id="436" r:id="rId28"/>
    <p:sldId id="440" r:id="rId29"/>
    <p:sldId id="466" r:id="rId30"/>
    <p:sldId id="374" r:id="rId31"/>
    <p:sldId id="391" r:id="rId32"/>
    <p:sldId id="408" r:id="rId33"/>
    <p:sldId id="409" r:id="rId34"/>
    <p:sldId id="441" r:id="rId35"/>
    <p:sldId id="442" r:id="rId36"/>
    <p:sldId id="443" r:id="rId37"/>
    <p:sldId id="394" r:id="rId38"/>
    <p:sldId id="444" r:id="rId39"/>
    <p:sldId id="452" r:id="rId40"/>
    <p:sldId id="445" r:id="rId41"/>
    <p:sldId id="467" r:id="rId42"/>
    <p:sldId id="454" r:id="rId43"/>
    <p:sldId id="412" r:id="rId44"/>
    <p:sldId id="413" r:id="rId45"/>
    <p:sldId id="414" r:id="rId46"/>
    <p:sldId id="448" r:id="rId47"/>
    <p:sldId id="446" r:id="rId48"/>
    <p:sldId id="447" r:id="rId49"/>
    <p:sldId id="468" r:id="rId50"/>
    <p:sldId id="449" r:id="rId51"/>
    <p:sldId id="346" r:id="rId52"/>
    <p:sldId id="417" r:id="rId53"/>
    <p:sldId id="469" r:id="rId54"/>
    <p:sldId id="455" r:id="rId55"/>
    <p:sldId id="470" r:id="rId56"/>
    <p:sldId id="415" r:id="rId57"/>
    <p:sldId id="416" r:id="rId58"/>
    <p:sldId id="462" r:id="rId59"/>
    <p:sldId id="456" r:id="rId60"/>
    <p:sldId id="457" r:id="rId61"/>
    <p:sldId id="458" r:id="rId62"/>
    <p:sldId id="459" r:id="rId63"/>
    <p:sldId id="480" r:id="rId64"/>
    <p:sldId id="481" r:id="rId65"/>
    <p:sldId id="482" r:id="rId66"/>
    <p:sldId id="483" r:id="rId67"/>
    <p:sldId id="484" r:id="rId68"/>
    <p:sldId id="485" r:id="rId69"/>
    <p:sldId id="486" r:id="rId70"/>
    <p:sldId id="487" r:id="rId71"/>
    <p:sldId id="488" r:id="rId72"/>
    <p:sldId id="489" r:id="rId73"/>
    <p:sldId id="490" r:id="rId74"/>
    <p:sldId id="491" r:id="rId75"/>
    <p:sldId id="492" r:id="rId76"/>
    <p:sldId id="493" r:id="rId77"/>
    <p:sldId id="494" r:id="rId78"/>
    <p:sldId id="495" r:id="rId79"/>
    <p:sldId id="502" r:id="rId80"/>
    <p:sldId id="501" r:id="rId81"/>
    <p:sldId id="503" r:id="rId82"/>
    <p:sldId id="504" r:id="rId83"/>
    <p:sldId id="505" r:id="rId84"/>
    <p:sldId id="506" r:id="rId85"/>
    <p:sldId id="496" r:id="rId86"/>
    <p:sldId id="497" r:id="rId87"/>
    <p:sldId id="498" r:id="rId88"/>
    <p:sldId id="499" r:id="rId89"/>
    <p:sldId id="500" r:id="rId90"/>
    <p:sldId id="471" r:id="rId91"/>
    <p:sldId id="507" r:id="rId92"/>
    <p:sldId id="508" r:id="rId93"/>
    <p:sldId id="509" r:id="rId94"/>
    <p:sldId id="510" r:id="rId95"/>
    <p:sldId id="511" r:id="rId96"/>
    <p:sldId id="512" r:id="rId97"/>
    <p:sldId id="513" r:id="rId98"/>
    <p:sldId id="514" r:id="rId99"/>
    <p:sldId id="515" r:id="rId100"/>
    <p:sldId id="516" r:id="rId101"/>
    <p:sldId id="517" r:id="rId102"/>
    <p:sldId id="518" r:id="rId103"/>
    <p:sldId id="519" r:id="rId104"/>
    <p:sldId id="520" r:id="rId105"/>
    <p:sldId id="521" r:id="rId106"/>
    <p:sldId id="522" r:id="rId107"/>
    <p:sldId id="523" r:id="rId108"/>
    <p:sldId id="524" r:id="rId109"/>
    <p:sldId id="525" r:id="rId110"/>
    <p:sldId id="526" r:id="rId111"/>
    <p:sldId id="527" r:id="rId112"/>
    <p:sldId id="460" r:id="rId113"/>
  </p:sldIdLst>
  <p:sldSz cx="12192000" cy="6858000"/>
  <p:notesSz cx="6858000" cy="9144000"/>
  <p:custDataLst>
    <p:tags r:id="rId116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ipun shah" initials="Ns" lastIdx="10" clrIdx="0">
    <p:extLst>
      <p:ext uri="{19B8F6BF-5375-455C-9EA6-DF929625EA0E}">
        <p15:presenceInfo xmlns:p15="http://schemas.microsoft.com/office/powerpoint/2012/main" userId="Nipun shah" providerId="None"/>
      </p:ext>
    </p:extLst>
  </p:cmAuthor>
  <p:cmAuthor id="2" name="Subburam Subbiah" initials="SS" lastIdx="2" clrIdx="1">
    <p:extLst>
      <p:ext uri="{19B8F6BF-5375-455C-9EA6-DF929625EA0E}">
        <p15:presenceInfo xmlns:p15="http://schemas.microsoft.com/office/powerpoint/2012/main" userId="Subburam Subbiah" providerId="None"/>
      </p:ext>
    </p:extLst>
  </p:cmAuthor>
  <p:cmAuthor id="3" name="Sandeep Maru" initials="SM" lastIdx="2" clrIdx="2">
    <p:extLst>
      <p:ext uri="{19B8F6BF-5375-455C-9EA6-DF929625EA0E}">
        <p15:presenceInfo xmlns:p15="http://schemas.microsoft.com/office/powerpoint/2012/main" userId="S-1-5-21-2834444667-168885179-4103465364-1594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E6E6"/>
    <a:srgbClr val="000000"/>
    <a:srgbClr val="112248"/>
    <a:srgbClr val="1AA4AD"/>
    <a:srgbClr val="EDE255"/>
    <a:srgbClr val="1957A3"/>
    <a:srgbClr val="4D84BC"/>
    <a:srgbClr val="7F7F7F"/>
    <a:srgbClr val="44546A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napVertSplitter="1" vertBarState="minimized" horzBarState="maximized">
    <p:restoredLeft sz="21839" autoAdjust="0"/>
    <p:restoredTop sz="94280" autoAdjust="0"/>
  </p:normalViewPr>
  <p:slideViewPr>
    <p:cSldViewPr snapToGrid="0">
      <p:cViewPr varScale="1">
        <p:scale>
          <a:sx n="72" d="100"/>
          <a:sy n="72" d="100"/>
        </p:scale>
        <p:origin x="97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63" d="100"/>
          <a:sy n="63" d="100"/>
        </p:scale>
        <p:origin x="3206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commentAuthors" Target="commentAuthor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presProps" Target="pres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notesMaster" Target="notesMasters/notesMaster1.xml"/><Relationship Id="rId119" Type="http://schemas.openxmlformats.org/officeDocument/2006/relationships/viewProps" Target="viewProps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handoutMaster" Target="handoutMasters/handout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tableStyles" Target="tableStyle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tags" Target="tags/tag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microsoft.com/office/2015/10/relationships/revisionInfo" Target="revisionInfo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oleObject" Target="file:///C:\Users\dheeraj.sankar\Downloads\Top%20Accuracy%20Models.xlsx" TargetMode="Externa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chartUserShapes" Target="../drawings/drawing1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5.xml"/><Relationship Id="rId1" Type="http://schemas.microsoft.com/office/2011/relationships/chartStyle" Target="style5.xml"/><Relationship Id="rId4" Type="http://schemas.openxmlformats.org/officeDocument/2006/relationships/chartUserShapes" Target="../drawings/drawing2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.xml"/><Relationship Id="rId2" Type="http://schemas.microsoft.com/office/2011/relationships/chartColorStyle" Target="colors6.xml"/><Relationship Id="rId1" Type="http://schemas.microsoft.com/office/2011/relationships/chartStyle" Target="style6.xml"/><Relationship Id="rId4" Type="http://schemas.openxmlformats.org/officeDocument/2006/relationships/oleObject" Target="../embeddings/oleObject3.bin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4.xml"/><Relationship Id="rId2" Type="http://schemas.microsoft.com/office/2011/relationships/chartColorStyle" Target="colors7.xml"/><Relationship Id="rId1" Type="http://schemas.microsoft.com/office/2011/relationships/chartStyle" Target="style7.xml"/><Relationship Id="rId4" Type="http://schemas.openxmlformats.org/officeDocument/2006/relationships/oleObject" Target="../embeddings/oleObject4.bin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5.xml"/><Relationship Id="rId2" Type="http://schemas.microsoft.com/office/2011/relationships/chartColorStyle" Target="colors8.xml"/><Relationship Id="rId1" Type="http://schemas.microsoft.com/office/2011/relationships/chartStyle" Target="style8.xml"/><Relationship Id="rId4" Type="http://schemas.openxmlformats.org/officeDocument/2006/relationships/oleObject" Target="../embeddings/oleObject5.bin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50" charset="0"/>
                <a:ea typeface="+mn-ea"/>
                <a:cs typeface="+mn-cs"/>
              </a:defRPr>
            </a:pPr>
            <a:r>
              <a:rPr lang="en-IN">
                <a:latin typeface="Montserrat" panose="00000500000000000000" pitchFamily="50" charset="0"/>
              </a:rPr>
              <a:t>BASS MODEL FORECAST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75000"/>
                  <a:lumOff val="25000"/>
                </a:schemeClr>
              </a:solidFill>
              <a:latin typeface="Montserrat" panose="00000500000000000000" pitchFamily="50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Version 2</c:v>
                </c:pt>
              </c:strCache>
            </c:strRef>
          </c:tx>
          <c:spPr>
            <a:gradFill flip="none" rotWithShape="1">
              <a:gsLst>
                <a:gs pos="20000">
                  <a:schemeClr val="accent1">
                    <a:lumMod val="40000"/>
                    <a:lumOff val="60000"/>
                  </a:schemeClr>
                </a:gs>
                <a:gs pos="46000">
                  <a:schemeClr val="accent1">
                    <a:lumMod val="95000"/>
                    <a:lumOff val="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ln>
              <a:noFill/>
            </a:ln>
            <a:effectLst/>
          </c:spPr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07F6-4D5A-940D-B8977D4F4E0A}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07F6-4D5A-940D-B8977D4F4E0A}"/>
                </c:ext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07F6-4D5A-940D-B8977D4F4E0A}"/>
                </c:ext>
              </c:extLst>
            </c:dLbl>
            <c:dLbl>
              <c:idx val="3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07F6-4D5A-940D-B8977D4F4E0A}"/>
                </c:ext>
              </c:extLst>
            </c:dLbl>
            <c:dLbl>
              <c:idx val="4"/>
              <c:layout>
                <c:manualLayout>
                  <c:x val="-4.2889693070633964E-2"/>
                  <c:y val="-0.21122889478223056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07F6-4D5A-940D-B8977D4F4E0A}"/>
                </c:ext>
              </c:extLst>
            </c:dLbl>
            <c:dLbl>
              <c:idx val="5"/>
              <c:layout>
                <c:manualLayout>
                  <c:x val="-8.0418174507438673E-3"/>
                  <c:y val="-0.33444575007186494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07F6-4D5A-940D-B8977D4F4E0A}"/>
                </c:ext>
              </c:extLst>
            </c:dLbl>
            <c:dLbl>
              <c:idx val="6"/>
              <c:layout>
                <c:manualLayout>
                  <c:x val="4.2889693070633964E-2"/>
                  <c:y val="-0.1549011895069690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07F6-4D5A-940D-B8977D4F4E0A}"/>
                </c:ext>
              </c:extLst>
            </c:dLbl>
            <c:dLbl>
              <c:idx val="7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07F6-4D5A-940D-B8977D4F4E0A}"/>
                </c:ext>
              </c:extLst>
            </c:dLbl>
            <c:dLbl>
              <c:idx val="8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07F6-4D5A-940D-B8977D4F4E0A}"/>
                </c:ext>
              </c:extLst>
            </c:dLbl>
            <c:dLbl>
              <c:idx val="9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07F6-4D5A-940D-B8977D4F4E0A}"/>
                </c:ext>
              </c:extLst>
            </c:dLbl>
            <c:dLbl>
              <c:idx val="1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07F6-4D5A-940D-B8977D4F4E0A}"/>
                </c:ext>
              </c:extLst>
            </c:dLbl>
            <c:dLbl>
              <c:idx val="1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07F6-4D5A-940D-B8977D4F4E0A}"/>
                </c:ext>
              </c:extLst>
            </c:dLbl>
            <c:numFmt formatCode="#,##0,&quot;k&quot;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Sheet1!$A$2:$A$13</c:f>
              <c:strCache>
                <c:ptCount val="12"/>
                <c:pt idx="0">
                  <c:v>M_-5</c:v>
                </c:pt>
                <c:pt idx="1">
                  <c:v>M_-4</c:v>
                </c:pt>
                <c:pt idx="2">
                  <c:v>M_-3</c:v>
                </c:pt>
                <c:pt idx="3">
                  <c:v>M_-2</c:v>
                </c:pt>
                <c:pt idx="4">
                  <c:v>M_-1</c:v>
                </c:pt>
                <c:pt idx="5">
                  <c:v>M</c:v>
                </c:pt>
                <c:pt idx="6">
                  <c:v>M_1</c:v>
                </c:pt>
                <c:pt idx="7">
                  <c:v>M_2</c:v>
                </c:pt>
                <c:pt idx="8">
                  <c:v>M_3</c:v>
                </c:pt>
                <c:pt idx="9">
                  <c:v>M_4</c:v>
                </c:pt>
                <c:pt idx="10">
                  <c:v>M_5</c:v>
                </c:pt>
                <c:pt idx="11">
                  <c:v>M_6</c:v>
                </c:pt>
              </c:strCache>
            </c:strRef>
          </c:cat>
          <c:val>
            <c:numRef>
              <c:f>Sheet1!$B$2:$B$13</c:f>
              <c:numCache>
                <c:formatCode>General</c:formatCode>
                <c:ptCount val="12"/>
                <c:pt idx="0">
                  <c:v>7</c:v>
                </c:pt>
                <c:pt idx="1">
                  <c:v>108</c:v>
                </c:pt>
                <c:pt idx="2">
                  <c:v>1666</c:v>
                </c:pt>
                <c:pt idx="3">
                  <c:v>25300</c:v>
                </c:pt>
                <c:pt idx="4">
                  <c:v>323675</c:v>
                </c:pt>
                <c:pt idx="5">
                  <c:v>899594</c:v>
                </c:pt>
                <c:pt idx="6">
                  <c:v>142845</c:v>
                </c:pt>
                <c:pt idx="7">
                  <c:v>10007</c:v>
                </c:pt>
                <c:pt idx="8">
                  <c:v>654</c:v>
                </c:pt>
                <c:pt idx="9">
                  <c:v>43</c:v>
                </c:pt>
                <c:pt idx="10">
                  <c:v>3</c:v>
                </c:pt>
                <c:pt idx="11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07F6-4D5A-940D-B8977D4F4E0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Version 1</c:v>
                </c:pt>
              </c:strCache>
            </c:strRef>
          </c:tx>
          <c:spPr>
            <a:gradFill flip="none" rotWithShape="1">
              <a:gsLst>
                <a:gs pos="0">
                  <a:schemeClr val="accent2">
                    <a:lumMod val="20000"/>
                    <a:lumOff val="80000"/>
                  </a:schemeClr>
                </a:gs>
                <a:gs pos="46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ln>
              <a:noFill/>
            </a:ln>
            <a:effectLst/>
          </c:spPr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07F6-4D5A-940D-B8977D4F4E0A}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E-07F6-4D5A-940D-B8977D4F4E0A}"/>
                </c:ext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F-07F6-4D5A-940D-B8977D4F4E0A}"/>
                </c:ext>
              </c:extLst>
            </c:dLbl>
            <c:dLbl>
              <c:idx val="3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07F6-4D5A-940D-B8977D4F4E0A}"/>
                </c:ext>
              </c:extLst>
            </c:dLbl>
            <c:dLbl>
              <c:idx val="4"/>
              <c:layout>
                <c:manualLayout>
                  <c:x val="1.7245798567132743E-2"/>
                  <c:y val="-2.9479048761543034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07F6-4D5A-940D-B8977D4F4E0A}"/>
                </c:ext>
              </c:extLst>
            </c:dLbl>
            <c:dLbl>
              <c:idx val="5"/>
              <c:layout>
                <c:manualLayout>
                  <c:x val="-8.1351559621039848E-3"/>
                  <c:y val="-0.18917311305128581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07F6-4D5A-940D-B8977D4F4E0A}"/>
                </c:ext>
              </c:extLst>
            </c:dLbl>
            <c:dLbl>
              <c:idx val="6"/>
              <c:layout>
                <c:manualLayout>
                  <c:x val="-2.4066243778870625E-2"/>
                  <c:y val="-3.0412086683521265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07F6-4D5A-940D-B8977D4F4E0A}"/>
                </c:ext>
              </c:extLst>
            </c:dLbl>
            <c:dLbl>
              <c:idx val="7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07F6-4D5A-940D-B8977D4F4E0A}"/>
                </c:ext>
              </c:extLst>
            </c:dLbl>
            <c:dLbl>
              <c:idx val="8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07F6-4D5A-940D-B8977D4F4E0A}"/>
                </c:ext>
              </c:extLst>
            </c:dLbl>
            <c:dLbl>
              <c:idx val="9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07F6-4D5A-940D-B8977D4F4E0A}"/>
                </c:ext>
              </c:extLst>
            </c:dLbl>
            <c:dLbl>
              <c:idx val="1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07F6-4D5A-940D-B8977D4F4E0A}"/>
                </c:ext>
              </c:extLst>
            </c:dLbl>
            <c:dLbl>
              <c:idx val="1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07F6-4D5A-940D-B8977D4F4E0A}"/>
                </c:ext>
              </c:extLst>
            </c:dLbl>
            <c:numFmt formatCode="#,##0,&quot;k&quot;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Sheet1!$A$2:$A$13</c:f>
              <c:strCache>
                <c:ptCount val="12"/>
                <c:pt idx="0">
                  <c:v>M_-5</c:v>
                </c:pt>
                <c:pt idx="1">
                  <c:v>M_-4</c:v>
                </c:pt>
                <c:pt idx="2">
                  <c:v>M_-3</c:v>
                </c:pt>
                <c:pt idx="3">
                  <c:v>M_-2</c:v>
                </c:pt>
                <c:pt idx="4">
                  <c:v>M_-1</c:v>
                </c:pt>
                <c:pt idx="5">
                  <c:v>M</c:v>
                </c:pt>
                <c:pt idx="6">
                  <c:v>M_1</c:v>
                </c:pt>
                <c:pt idx="7">
                  <c:v>M_2</c:v>
                </c:pt>
                <c:pt idx="8">
                  <c:v>M_3</c:v>
                </c:pt>
                <c:pt idx="9">
                  <c:v>M_4</c:v>
                </c:pt>
                <c:pt idx="10">
                  <c:v>M_5</c:v>
                </c:pt>
                <c:pt idx="11">
                  <c:v>M_6</c:v>
                </c:pt>
              </c:strCache>
            </c:strRef>
          </c:cat>
          <c:val>
            <c:numRef>
              <c:f>Sheet1!$C$2:$C$13</c:f>
              <c:numCache>
                <c:formatCode>General</c:formatCode>
                <c:ptCount val="12"/>
                <c:pt idx="0">
                  <c:v>3</c:v>
                </c:pt>
                <c:pt idx="1">
                  <c:v>43</c:v>
                </c:pt>
                <c:pt idx="2">
                  <c:v>661</c:v>
                </c:pt>
                <c:pt idx="3">
                  <c:v>10041</c:v>
                </c:pt>
                <c:pt idx="4">
                  <c:v>128459</c:v>
                </c:pt>
                <c:pt idx="5">
                  <c:v>357028</c:v>
                </c:pt>
                <c:pt idx="6">
                  <c:v>56692</c:v>
                </c:pt>
                <c:pt idx="7">
                  <c:v>3972</c:v>
                </c:pt>
                <c:pt idx="8">
                  <c:v>260</c:v>
                </c:pt>
                <c:pt idx="9">
                  <c:v>17</c:v>
                </c:pt>
                <c:pt idx="10">
                  <c:v>1</c:v>
                </c:pt>
                <c:pt idx="11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9-07F6-4D5A-940D-B8977D4F4E0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86299496"/>
        <c:axId val="286300280"/>
      </c:areaChart>
      <c:catAx>
        <c:axId val="28629949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86300280"/>
        <c:crosses val="autoZero"/>
        <c:auto val="1"/>
        <c:lblAlgn val="ctr"/>
        <c:lblOffset val="100"/>
        <c:noMultiLvlLbl val="0"/>
      </c:catAx>
      <c:valAx>
        <c:axId val="286300280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/>
                  <a:t>Unit Sales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#,##0,&quot;k&quot;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86299496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8068087137494844"/>
          <c:y val="0.44365844646798042"/>
          <c:w val="0.11234613780039109"/>
          <c:h val="0.24353027857846526"/>
        </c:manualLayout>
      </c:layout>
      <c:overlay val="1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75000"/>
                  <a:lumOff val="25000"/>
                </a:schemeClr>
              </a:solidFill>
              <a:latin typeface="Montserrat Light" panose="00000400000000000000" pitchFamily="50" charset="0"/>
              <a:ea typeface="+mn-ea"/>
              <a:cs typeface="+mn-cs"/>
            </a:defRPr>
          </a:pPr>
          <a:endParaRPr lang="en-US"/>
        </a:p>
      </c:txPr>
    </c:legend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>
              <a:lumMod val="75000"/>
              <a:lumOff val="25000"/>
            </a:schemeClr>
          </a:solidFill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1.6677144276690023E-2"/>
          <c:y val="7.0555555555555552E-2"/>
          <c:w val="0.48604996068859085"/>
          <c:h val="0.87064814814814817"/>
        </c:manualLayout>
      </c:layout>
      <c:bar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Intercept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-0.21104497823924326"/>
                  <c:y val="8.8194444444444339E-2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ACC5-42A5-A3C8-49A7839475E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Montserrat Light" panose="00000400000000000000" pitchFamily="50" charset="0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Contribution</c:v>
                </c:pt>
              </c:strCache>
            </c:strRef>
          </c:cat>
          <c:val>
            <c:numRef>
              <c:f>Sheet1!$B$2</c:f>
              <c:numCache>
                <c:formatCode>0%</c:formatCode>
                <c:ptCount val="1"/>
                <c:pt idx="0">
                  <c:v>0.51115313066395895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CC5-42A5-A3C8-49A7839475E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Unique Users 6M Aggregated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-0.20389091118028588"/>
                  <c:y val="7.0555555555555441E-2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ACC5-42A5-A3C8-49A7839475E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Montserrat Light" panose="00000400000000000000" pitchFamily="50" charset="0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Contribution</c:v>
                </c:pt>
              </c:strCache>
            </c:strRef>
          </c:cat>
          <c:val>
            <c:numRef>
              <c:f>Sheet1!$C$2</c:f>
              <c:numCache>
                <c:formatCode>0%</c:formatCode>
                <c:ptCount val="1"/>
                <c:pt idx="0">
                  <c:v>4.5418407734326904E-3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ACC5-42A5-A3C8-49A7839475E6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Release Month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Montserrat Light" panose="00000400000000000000" pitchFamily="50" charset="0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Contribution</c:v>
                </c:pt>
              </c:strCache>
            </c:strRef>
          </c:cat>
          <c:val>
            <c:numRef>
              <c:f>Sheet1!$D$2</c:f>
              <c:numCache>
                <c:formatCode>0%</c:formatCode>
                <c:ptCount val="1"/>
                <c:pt idx="0">
                  <c:v>-9.9851295342194696E-2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CC5-42A5-A3C8-49A7839475E6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Super Genre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-0.20389091118028588"/>
                  <c:y val="5.2918055555555558E-2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ACC5-42A5-A3C8-49A7839475E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Montserrat Light" panose="00000400000000000000" pitchFamily="50" charset="0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Contribution</c:v>
                </c:pt>
              </c:strCache>
            </c:strRef>
          </c:cat>
          <c:val>
            <c:numRef>
              <c:f>Sheet1!$E$2</c:f>
              <c:numCache>
                <c:formatCode>0%</c:formatCode>
                <c:ptCount val="1"/>
                <c:pt idx="0">
                  <c:v>-2.0906936957274001E-2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ACC5-42A5-A3C8-49A7839475E6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Competitor Sales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-0.19315981059184978"/>
                  <c:y val="-5.2916666666666667E-2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ACC5-42A5-A3C8-49A7839475E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Montserrat Light" panose="00000400000000000000" pitchFamily="50" charset="0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Contribution</c:v>
                </c:pt>
              </c:strCache>
            </c:strRef>
          </c:cat>
          <c:val>
            <c:numRef>
              <c:f>Sheet1!$F$2</c:f>
              <c:numCache>
                <c:formatCode>0%</c:formatCode>
                <c:ptCount val="1"/>
                <c:pt idx="0">
                  <c:v>4.0047286137620097E-2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ACC5-42A5-A3C8-49A7839475E6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Prequel Sales M1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-0.19315981059184978"/>
                  <c:y val="-3.5277777777777804E-2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ACC5-42A5-A3C8-49A7839475E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Montserrat Light" panose="00000400000000000000" pitchFamily="50" charset="0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Contribution</c:v>
                </c:pt>
              </c:strCache>
            </c:strRef>
          </c:cat>
          <c:val>
            <c:numRef>
              <c:f>Sheet1!$G$2</c:f>
              <c:numCache>
                <c:formatCode>0%</c:formatCode>
                <c:ptCount val="1"/>
                <c:pt idx="0">
                  <c:v>0.49129343282988902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ACC5-42A5-A3C8-49A7839475E6}"/>
            </c:ext>
          </c:extLst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Twitter Volume</c:v>
                </c:pt>
              </c:strCache>
            </c:strRef>
          </c:tx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-0.19673684412132847"/>
                  <c:y val="6.2037037037037041E-5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ACC5-42A5-A3C8-49A7839475E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Montserrat Light" panose="00000400000000000000" pitchFamily="50" charset="0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Contribution</c:v>
                </c:pt>
              </c:strCache>
            </c:strRef>
          </c:cat>
          <c:val>
            <c:numRef>
              <c:f>Sheet1!$H$2</c:f>
              <c:numCache>
                <c:formatCode>0%</c:formatCode>
                <c:ptCount val="1"/>
                <c:pt idx="0">
                  <c:v>7.3722541894567603E-2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ACC5-42A5-A3C8-49A7839475E6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79"/>
        <c:overlap val="100"/>
        <c:axId val="333544072"/>
        <c:axId val="333544464"/>
      </c:barChart>
      <c:catAx>
        <c:axId val="33354407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333544464"/>
        <c:crosses val="autoZero"/>
        <c:auto val="1"/>
        <c:lblAlgn val="ctr"/>
        <c:lblOffset val="100"/>
        <c:noMultiLvlLbl val="0"/>
      </c:catAx>
      <c:valAx>
        <c:axId val="333544464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3335440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42917051127357042"/>
          <c:y val="0.10103333333333334"/>
          <c:w val="0.56877621514927212"/>
          <c:h val="0.8214518518518518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/>
              </a:solidFill>
              <a:latin typeface="Montserrat Light" panose="00000400000000000000" pitchFamily="50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000">
          <a:solidFill>
            <a:schemeClr val="tx1"/>
          </a:solidFill>
          <a:latin typeface="Montserrat Light" panose="00000400000000000000" pitchFamily="50" charset="0"/>
        </a:defRPr>
      </a:pPr>
      <a:endParaRPr lang="en-US"/>
    </a:p>
  </c:txPr>
  <c:externalData r:id="rId4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/>
              <a:t>Accuracy</a:t>
            </a:r>
            <a:r>
              <a:rPr lang="en-IN" baseline="0"/>
              <a:t> - Top SKUs</a:t>
            </a:r>
            <a:endParaRPr lang="en-IN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'[Top Accuracy Models.xlsx]Ensemble Model'!$F$9</c:f>
              <c:strCache>
                <c:ptCount val="1"/>
                <c:pt idx="0">
                  <c:v>Top 10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'[Top Accuracy Models.xlsx]Ensemble Model'!$G$8:$I$8</c:f>
              <c:numCache>
                <c:formatCode>mmm\-yy</c:formatCode>
                <c:ptCount val="3"/>
                <c:pt idx="0">
                  <c:v>42370</c:v>
                </c:pt>
                <c:pt idx="1">
                  <c:v>42401</c:v>
                </c:pt>
                <c:pt idx="2">
                  <c:v>42430</c:v>
                </c:pt>
              </c:numCache>
            </c:numRef>
          </c:cat>
          <c:val>
            <c:numRef>
              <c:f>'[Top Accuracy Models.xlsx]Ensemble Model'!$G$9:$I$9</c:f>
              <c:numCache>
                <c:formatCode>0%</c:formatCode>
                <c:ptCount val="3"/>
                <c:pt idx="0">
                  <c:v>0.55764672583183406</c:v>
                </c:pt>
                <c:pt idx="1">
                  <c:v>0.58023381699003362</c:v>
                </c:pt>
                <c:pt idx="2">
                  <c:v>0.59259340993157128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1EB-4179-A83B-CD1776744BF9}"/>
            </c:ext>
          </c:extLst>
        </c:ser>
        <c:ser>
          <c:idx val="1"/>
          <c:order val="1"/>
          <c:tx>
            <c:strRef>
              <c:f>'[Top Accuracy Models.xlsx]Ensemble Model'!$F$10</c:f>
              <c:strCache>
                <c:ptCount val="1"/>
                <c:pt idx="0">
                  <c:v>Top 11-20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'[Top Accuracy Models.xlsx]Ensemble Model'!$G$8:$I$8</c:f>
              <c:numCache>
                <c:formatCode>mmm\-yy</c:formatCode>
                <c:ptCount val="3"/>
                <c:pt idx="0">
                  <c:v>42370</c:v>
                </c:pt>
                <c:pt idx="1">
                  <c:v>42401</c:v>
                </c:pt>
                <c:pt idx="2">
                  <c:v>42430</c:v>
                </c:pt>
              </c:numCache>
            </c:numRef>
          </c:cat>
          <c:val>
            <c:numRef>
              <c:f>'[Top Accuracy Models.xlsx]Ensemble Model'!$G$10:$I$10</c:f>
              <c:numCache>
                <c:formatCode>0%</c:formatCode>
                <c:ptCount val="3"/>
                <c:pt idx="0">
                  <c:v>0.63855966086496485</c:v>
                </c:pt>
                <c:pt idx="1">
                  <c:v>0.52399861559090777</c:v>
                </c:pt>
                <c:pt idx="2">
                  <c:v>0.52105609953845089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1EB-4179-A83B-CD1776744BF9}"/>
            </c:ext>
          </c:extLst>
        </c:ser>
        <c:ser>
          <c:idx val="2"/>
          <c:order val="2"/>
          <c:tx>
            <c:strRef>
              <c:f>'[Top Accuracy Models.xlsx]Ensemble Model'!$F$11</c:f>
              <c:strCache>
                <c:ptCount val="1"/>
                <c:pt idx="0">
                  <c:v>Top 21-30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'[Top Accuracy Models.xlsx]Ensemble Model'!$G$8:$I$8</c:f>
              <c:numCache>
                <c:formatCode>mmm\-yy</c:formatCode>
                <c:ptCount val="3"/>
                <c:pt idx="0">
                  <c:v>42370</c:v>
                </c:pt>
                <c:pt idx="1">
                  <c:v>42401</c:v>
                </c:pt>
                <c:pt idx="2">
                  <c:v>42430</c:v>
                </c:pt>
              </c:numCache>
            </c:numRef>
          </c:cat>
          <c:val>
            <c:numRef>
              <c:f>'[Top Accuracy Models.xlsx]Ensemble Model'!$G$11:$I$11</c:f>
              <c:numCache>
                <c:formatCode>0%</c:formatCode>
                <c:ptCount val="3"/>
                <c:pt idx="0">
                  <c:v>0.29157071489961017</c:v>
                </c:pt>
                <c:pt idx="1">
                  <c:v>0.31013798171912477</c:v>
                </c:pt>
                <c:pt idx="2">
                  <c:v>0.67356824226833489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1EB-4179-A83B-CD1776744BF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66916656"/>
        <c:axId val="7731056"/>
      </c:barChart>
      <c:dateAx>
        <c:axId val="166916656"/>
        <c:scaling>
          <c:orientation val="minMax"/>
        </c:scaling>
        <c:delete val="0"/>
        <c:axPos val="b"/>
        <c:numFmt formatCode="mmm\-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731056"/>
        <c:crosses val="autoZero"/>
        <c:auto val="1"/>
        <c:lblOffset val="100"/>
        <c:baseTimeUnit val="months"/>
      </c:dateAx>
      <c:valAx>
        <c:axId val="77310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691665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0919293485260908E-2"/>
          <c:y val="0.17557825056665979"/>
          <c:w val="0.92388578725558146"/>
          <c:h val="0.75932763989338081"/>
        </c:manualLayout>
      </c:layout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Audi</c:v>
                </c:pt>
              </c:strCache>
            </c:strRef>
          </c:tx>
          <c:spPr>
            <a:pattFill prst="narVert">
              <a:fgClr>
                <a:schemeClr val="bg2"/>
              </a:fgClr>
              <a:bgClr>
                <a:srgbClr val="00B050"/>
              </a:bgClr>
            </a:pattFill>
            <a:ln w="19050">
              <a:solidFill>
                <a:schemeClr val="bg1">
                  <a:lumMod val="50000"/>
                </a:schemeClr>
              </a:solidFill>
              <a:prstDash val="solid"/>
            </a:ln>
            <a:effectLst/>
          </c:spPr>
          <c:cat>
            <c:strRef>
              <c:f>Sheet1!$A$2:$A$24</c:f>
              <c:strCache>
                <c:ptCount val="23"/>
                <c:pt idx="0">
                  <c:v>Q1_2012</c:v>
                </c:pt>
                <c:pt idx="1">
                  <c:v>Q2_2012</c:v>
                </c:pt>
                <c:pt idx="2">
                  <c:v>Q3_2012</c:v>
                </c:pt>
                <c:pt idx="3">
                  <c:v>Q4_2012</c:v>
                </c:pt>
                <c:pt idx="4">
                  <c:v>Q1_2013</c:v>
                </c:pt>
                <c:pt idx="5">
                  <c:v>Q2_2013</c:v>
                </c:pt>
                <c:pt idx="6">
                  <c:v>Q3_2013</c:v>
                </c:pt>
                <c:pt idx="7">
                  <c:v>Q4_2013</c:v>
                </c:pt>
                <c:pt idx="8">
                  <c:v>Q1_2014</c:v>
                </c:pt>
                <c:pt idx="9">
                  <c:v>Q2_2014</c:v>
                </c:pt>
                <c:pt idx="10">
                  <c:v>Q3_2014</c:v>
                </c:pt>
                <c:pt idx="11">
                  <c:v>Q4_2014</c:v>
                </c:pt>
                <c:pt idx="12">
                  <c:v>Q1_2015</c:v>
                </c:pt>
                <c:pt idx="13">
                  <c:v>Q2_2015</c:v>
                </c:pt>
                <c:pt idx="14">
                  <c:v>Q3_2015</c:v>
                </c:pt>
                <c:pt idx="15">
                  <c:v>Q4_2015</c:v>
                </c:pt>
                <c:pt idx="16">
                  <c:v>Q1_2016</c:v>
                </c:pt>
                <c:pt idx="17">
                  <c:v>Q2_2016</c:v>
                </c:pt>
                <c:pt idx="18">
                  <c:v>Q3_2016</c:v>
                </c:pt>
                <c:pt idx="19">
                  <c:v>Q4_2016</c:v>
                </c:pt>
                <c:pt idx="20">
                  <c:v>Q1_2017</c:v>
                </c:pt>
                <c:pt idx="21">
                  <c:v>Q2_2017</c:v>
                </c:pt>
                <c:pt idx="22">
                  <c:v>Q3_2017</c:v>
                </c:pt>
              </c:strCache>
            </c:strRef>
          </c:cat>
          <c:val>
            <c:numRef>
              <c:f>Sheet1!$B$2:$B$24</c:f>
              <c:numCache>
                <c:formatCode>General</c:formatCode>
                <c:ptCount val="23"/>
                <c:pt idx="0">
                  <c:v>0.94916344916344919</c:v>
                </c:pt>
                <c:pt idx="1">
                  <c:v>1.0122265122265122</c:v>
                </c:pt>
                <c:pt idx="2">
                  <c:v>0.75353925353925355</c:v>
                </c:pt>
                <c:pt idx="3">
                  <c:v>1.0115830115830116</c:v>
                </c:pt>
                <c:pt idx="4">
                  <c:v>1.0527670527670527</c:v>
                </c:pt>
                <c:pt idx="5">
                  <c:v>1.2239382239382239</c:v>
                </c:pt>
                <c:pt idx="6">
                  <c:v>1.1454311454311454</c:v>
                </c:pt>
                <c:pt idx="7">
                  <c:v>1.258043758043758</c:v>
                </c:pt>
                <c:pt idx="8">
                  <c:v>1.2232947232947233</c:v>
                </c:pt>
                <c:pt idx="9">
                  <c:v>1.4736164736164736</c:v>
                </c:pt>
                <c:pt idx="10">
                  <c:v>1.7464607464607464</c:v>
                </c:pt>
                <c:pt idx="11">
                  <c:v>1.7535392535392536</c:v>
                </c:pt>
                <c:pt idx="12">
                  <c:v>1.4369369369369369</c:v>
                </c:pt>
                <c:pt idx="13">
                  <c:v>1.353925353925354</c:v>
                </c:pt>
                <c:pt idx="14">
                  <c:v>1.2702702702702702</c:v>
                </c:pt>
                <c:pt idx="15">
                  <c:v>1.016087516087516</c:v>
                </c:pt>
                <c:pt idx="16">
                  <c:v>1.1563706563706564</c:v>
                </c:pt>
                <c:pt idx="17">
                  <c:v>1.501930501930502</c:v>
                </c:pt>
                <c:pt idx="18">
                  <c:v>1.0984555984555984</c:v>
                </c:pt>
                <c:pt idx="19">
                  <c:v>0.95945945945945943</c:v>
                </c:pt>
                <c:pt idx="20">
                  <c:v>0.98005148005148002</c:v>
                </c:pt>
                <c:pt idx="21">
                  <c:v>1.0546975546975548</c:v>
                </c:pt>
                <c:pt idx="22">
                  <c:v>1.583011583011583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D56-4426-87D7-E72145312EE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BMW</c:v>
                </c:pt>
              </c:strCache>
            </c:strRef>
          </c:tx>
          <c:spPr>
            <a:pattFill prst="narVert">
              <a:fgClr>
                <a:srgbClr val="00B0F0"/>
              </a:fgClr>
              <a:bgClr>
                <a:schemeClr val="bg1"/>
              </a:bgClr>
            </a:pattFill>
            <a:ln w="19050">
              <a:solidFill>
                <a:srgbClr val="00B050"/>
              </a:solidFill>
            </a:ln>
            <a:effectLst/>
          </c:spPr>
          <c:cat>
            <c:strRef>
              <c:f>Sheet1!$A$2:$A$24</c:f>
              <c:strCache>
                <c:ptCount val="23"/>
                <c:pt idx="0">
                  <c:v>Q1_2012</c:v>
                </c:pt>
                <c:pt idx="1">
                  <c:v>Q2_2012</c:v>
                </c:pt>
                <c:pt idx="2">
                  <c:v>Q3_2012</c:v>
                </c:pt>
                <c:pt idx="3">
                  <c:v>Q4_2012</c:v>
                </c:pt>
                <c:pt idx="4">
                  <c:v>Q1_2013</c:v>
                </c:pt>
                <c:pt idx="5">
                  <c:v>Q2_2013</c:v>
                </c:pt>
                <c:pt idx="6">
                  <c:v>Q3_2013</c:v>
                </c:pt>
                <c:pt idx="7">
                  <c:v>Q4_2013</c:v>
                </c:pt>
                <c:pt idx="8">
                  <c:v>Q1_2014</c:v>
                </c:pt>
                <c:pt idx="9">
                  <c:v>Q2_2014</c:v>
                </c:pt>
                <c:pt idx="10">
                  <c:v>Q3_2014</c:v>
                </c:pt>
                <c:pt idx="11">
                  <c:v>Q4_2014</c:v>
                </c:pt>
                <c:pt idx="12">
                  <c:v>Q1_2015</c:v>
                </c:pt>
                <c:pt idx="13">
                  <c:v>Q2_2015</c:v>
                </c:pt>
                <c:pt idx="14">
                  <c:v>Q3_2015</c:v>
                </c:pt>
                <c:pt idx="15">
                  <c:v>Q4_2015</c:v>
                </c:pt>
                <c:pt idx="16">
                  <c:v>Q1_2016</c:v>
                </c:pt>
                <c:pt idx="17">
                  <c:v>Q2_2016</c:v>
                </c:pt>
                <c:pt idx="18">
                  <c:v>Q3_2016</c:v>
                </c:pt>
                <c:pt idx="19">
                  <c:v>Q4_2016</c:v>
                </c:pt>
                <c:pt idx="20">
                  <c:v>Q1_2017</c:v>
                </c:pt>
                <c:pt idx="21">
                  <c:v>Q2_2017</c:v>
                </c:pt>
                <c:pt idx="22">
                  <c:v>Q3_2017</c:v>
                </c:pt>
              </c:strCache>
            </c:strRef>
          </c:cat>
          <c:val>
            <c:numRef>
              <c:f>Sheet1!$C$2:$C$24</c:f>
              <c:numCache>
                <c:formatCode>General</c:formatCode>
                <c:ptCount val="23"/>
                <c:pt idx="0">
                  <c:v>0.98019017432646594</c:v>
                </c:pt>
                <c:pt idx="1">
                  <c:v>0.87083993660855785</c:v>
                </c:pt>
                <c:pt idx="2">
                  <c:v>0.88906497622820924</c:v>
                </c:pt>
                <c:pt idx="3">
                  <c:v>0.90570522979397783</c:v>
                </c:pt>
                <c:pt idx="4">
                  <c:v>0.82884310618066559</c:v>
                </c:pt>
                <c:pt idx="5">
                  <c:v>0.91759112519809827</c:v>
                </c:pt>
                <c:pt idx="6">
                  <c:v>1.0206022187004755</c:v>
                </c:pt>
                <c:pt idx="7">
                  <c:v>0.97622820919175912</c:v>
                </c:pt>
                <c:pt idx="8">
                  <c:v>1.1347068145800316</c:v>
                </c:pt>
                <c:pt idx="9">
                  <c:v>1.1774960380348654</c:v>
                </c:pt>
                <c:pt idx="10">
                  <c:v>1.6933438985736926</c:v>
                </c:pt>
                <c:pt idx="11">
                  <c:v>1.2519809825673534</c:v>
                </c:pt>
                <c:pt idx="12">
                  <c:v>1.5475435816164818</c:v>
                </c:pt>
                <c:pt idx="13">
                  <c:v>1.2456418383518224</c:v>
                </c:pt>
                <c:pt idx="14">
                  <c:v>1.115689381933439</c:v>
                </c:pt>
                <c:pt idx="15">
                  <c:v>0.70126782884310623</c:v>
                </c:pt>
                <c:pt idx="16">
                  <c:v>0.8549920760697306</c:v>
                </c:pt>
                <c:pt idx="17">
                  <c:v>0.82012678288431062</c:v>
                </c:pt>
                <c:pt idx="18">
                  <c:v>0.69968304278922344</c:v>
                </c:pt>
                <c:pt idx="19">
                  <c:v>0.69413629160063395</c:v>
                </c:pt>
                <c:pt idx="20">
                  <c:v>0.74326465927099838</c:v>
                </c:pt>
                <c:pt idx="21">
                  <c:v>1.5174326465927099</c:v>
                </c:pt>
                <c:pt idx="22">
                  <c:v>0.6933438985736925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D56-4426-87D7-E72145312EEF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Benz</c:v>
                </c:pt>
              </c:strCache>
            </c:strRef>
          </c:tx>
          <c:spPr>
            <a:pattFill prst="narVert">
              <a:fgClr>
                <a:schemeClr val="bg2"/>
              </a:fgClr>
              <a:bgClr>
                <a:srgbClr val="FFC000"/>
              </a:bgClr>
            </a:pattFill>
            <a:ln w="19050">
              <a:solidFill>
                <a:srgbClr val="FFC000"/>
              </a:solidFill>
            </a:ln>
            <a:effectLst/>
          </c:spPr>
          <c:cat>
            <c:strRef>
              <c:f>Sheet1!$A$2:$A$24</c:f>
              <c:strCache>
                <c:ptCount val="23"/>
                <c:pt idx="0">
                  <c:v>Q1_2012</c:v>
                </c:pt>
                <c:pt idx="1">
                  <c:v>Q2_2012</c:v>
                </c:pt>
                <c:pt idx="2">
                  <c:v>Q3_2012</c:v>
                </c:pt>
                <c:pt idx="3">
                  <c:v>Q4_2012</c:v>
                </c:pt>
                <c:pt idx="4">
                  <c:v>Q1_2013</c:v>
                </c:pt>
                <c:pt idx="5">
                  <c:v>Q2_2013</c:v>
                </c:pt>
                <c:pt idx="6">
                  <c:v>Q3_2013</c:v>
                </c:pt>
                <c:pt idx="7">
                  <c:v>Q4_2013</c:v>
                </c:pt>
                <c:pt idx="8">
                  <c:v>Q1_2014</c:v>
                </c:pt>
                <c:pt idx="9">
                  <c:v>Q2_2014</c:v>
                </c:pt>
                <c:pt idx="10">
                  <c:v>Q3_2014</c:v>
                </c:pt>
                <c:pt idx="11">
                  <c:v>Q4_2014</c:v>
                </c:pt>
                <c:pt idx="12">
                  <c:v>Q1_2015</c:v>
                </c:pt>
                <c:pt idx="13">
                  <c:v>Q2_2015</c:v>
                </c:pt>
                <c:pt idx="14">
                  <c:v>Q3_2015</c:v>
                </c:pt>
                <c:pt idx="15">
                  <c:v>Q4_2015</c:v>
                </c:pt>
                <c:pt idx="16">
                  <c:v>Q1_2016</c:v>
                </c:pt>
                <c:pt idx="17">
                  <c:v>Q2_2016</c:v>
                </c:pt>
                <c:pt idx="18">
                  <c:v>Q3_2016</c:v>
                </c:pt>
                <c:pt idx="19">
                  <c:v>Q4_2016</c:v>
                </c:pt>
                <c:pt idx="20">
                  <c:v>Q1_2017</c:v>
                </c:pt>
                <c:pt idx="21">
                  <c:v>Q2_2017</c:v>
                </c:pt>
                <c:pt idx="22">
                  <c:v>Q3_2017</c:v>
                </c:pt>
              </c:strCache>
            </c:strRef>
          </c:cat>
          <c:val>
            <c:numRef>
              <c:f>Sheet1!$D$2:$D$24</c:f>
              <c:numCache>
                <c:formatCode>General</c:formatCode>
                <c:ptCount val="23"/>
                <c:pt idx="0">
                  <c:v>0.43259576956818402</c:v>
                </c:pt>
                <c:pt idx="1">
                  <c:v>0.87445170094551128</c:v>
                </c:pt>
                <c:pt idx="2">
                  <c:v>0.49712447606979238</c:v>
                </c:pt>
                <c:pt idx="3">
                  <c:v>0.51184325957695687</c:v>
                </c:pt>
                <c:pt idx="4">
                  <c:v>0.41709718296130227</c:v>
                </c:pt>
                <c:pt idx="5">
                  <c:v>0.34067647918900479</c:v>
                </c:pt>
                <c:pt idx="6">
                  <c:v>0.6209182181499171</c:v>
                </c:pt>
                <c:pt idx="7">
                  <c:v>0.81382200994248954</c:v>
                </c:pt>
                <c:pt idx="8">
                  <c:v>1.1270104298664587</c:v>
                </c:pt>
                <c:pt idx="9">
                  <c:v>1.0132566526951945</c:v>
                </c:pt>
                <c:pt idx="10">
                  <c:v>1.2103518861487474</c:v>
                </c:pt>
                <c:pt idx="11">
                  <c:v>0.96676089287454914</c:v>
                </c:pt>
                <c:pt idx="12">
                  <c:v>0.69373233258602207</c:v>
                </c:pt>
                <c:pt idx="13">
                  <c:v>0.65776391461156059</c:v>
                </c:pt>
                <c:pt idx="14">
                  <c:v>0.75621405595087243</c:v>
                </c:pt>
                <c:pt idx="15">
                  <c:v>0.49712447606979238</c:v>
                </c:pt>
                <c:pt idx="16">
                  <c:v>0.30967930597524124</c:v>
                </c:pt>
                <c:pt idx="17">
                  <c:v>0.25743249829418074</c:v>
                </c:pt>
                <c:pt idx="18">
                  <c:v>0.22585047275562919</c:v>
                </c:pt>
                <c:pt idx="19">
                  <c:v>0.21035188614874745</c:v>
                </c:pt>
                <c:pt idx="20">
                  <c:v>0.24534555024856225</c:v>
                </c:pt>
                <c:pt idx="21">
                  <c:v>0.23822984696364169</c:v>
                </c:pt>
                <c:pt idx="22">
                  <c:v>0.26503557851642462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D56-4426-87D7-E72145312EE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10541920"/>
        <c:axId val="410541360"/>
      </c:areaChart>
      <c:valAx>
        <c:axId val="410541360"/>
        <c:scaling>
          <c:orientation val="minMax"/>
        </c:scaling>
        <c:delete val="1"/>
        <c:axPos val="r"/>
        <c:numFmt formatCode="#,##0.0" sourceLinked="0"/>
        <c:majorTickMark val="out"/>
        <c:minorTickMark val="none"/>
        <c:tickLblPos val="nextTo"/>
        <c:crossAx val="410541920"/>
        <c:crosses val="max"/>
        <c:crossBetween val="midCat"/>
      </c:valAx>
      <c:catAx>
        <c:axId val="410541920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ea typeface="Arial" charset="0"/>
                <a:cs typeface="Segoe UI Light" panose="020B0502040204020203" pitchFamily="34" charset="0"/>
              </a:defRPr>
            </a:pPr>
            <a:endParaRPr lang="en-US"/>
          </a:p>
        </c:txPr>
        <c:crossAx val="410541360"/>
        <c:crosses val="autoZero"/>
        <c:auto val="1"/>
        <c:lblAlgn val="ctr"/>
        <c:lblOffset val="100"/>
        <c:tickLblSkip val="2"/>
        <c:noMultiLvlLbl val="0"/>
      </c:cat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52979649490378589"/>
          <c:y val="0"/>
          <c:w val="0.44730274173743556"/>
          <c:h val="7.681314347169208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Segoe UI Light" panose="020B0502040204020203" pitchFamily="34" charset="0"/>
              <a:ea typeface="Arial" charset="0"/>
              <a:cs typeface="Segoe UI Light" panose="020B0502040204020203" pitchFamily="34" charset="0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000">
          <a:latin typeface="Segoe UI Light" panose="020B0502040204020203" pitchFamily="34" charset="0"/>
          <a:ea typeface="Arial" charset="0"/>
          <a:cs typeface="Segoe UI Light" panose="020B0502040204020203" pitchFamily="34" charset="0"/>
        </a:defRPr>
      </a:pPr>
      <a:endParaRPr lang="en-US"/>
    </a:p>
  </c:txPr>
  <c:externalData r:id="rId3">
    <c:autoUpdate val="0"/>
  </c:externalData>
  <c:userShapes r:id="rId4"/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4422193461336546E-2"/>
          <c:y val="0.17557832727966391"/>
          <c:w val="0.90147339640017954"/>
          <c:h val="0.64109621038525466"/>
        </c:manualLayout>
      </c:layout>
      <c:areaChart>
        <c:grouping val="standard"/>
        <c:varyColors val="0"/>
        <c:ser>
          <c:idx val="1"/>
          <c:order val="1"/>
          <c:tx>
            <c:strRef>
              <c:f>Sheet1!$B$1</c:f>
              <c:strCache>
                <c:ptCount val="1"/>
                <c:pt idx="0">
                  <c:v>Audi</c:v>
                </c:pt>
              </c:strCache>
            </c:strRef>
          </c:tx>
          <c:spPr>
            <a:pattFill prst="narVert">
              <a:fgClr>
                <a:srgbClr val="00B050"/>
              </a:fgClr>
              <a:bgClr>
                <a:schemeClr val="bg1"/>
              </a:bgClr>
            </a:pattFill>
            <a:ln w="19050">
              <a:solidFill>
                <a:srgbClr val="00B050"/>
              </a:solidFill>
            </a:ln>
            <a:effectLst/>
          </c:spPr>
          <c:cat>
            <c:strRef>
              <c:f>Sheet1!$A$2:$A$24</c:f>
              <c:strCache>
                <c:ptCount val="23"/>
                <c:pt idx="0">
                  <c:v>Q1_2012</c:v>
                </c:pt>
                <c:pt idx="1">
                  <c:v>Q2_2012</c:v>
                </c:pt>
                <c:pt idx="2">
                  <c:v>Q3_2012</c:v>
                </c:pt>
                <c:pt idx="3">
                  <c:v>Q4_2012</c:v>
                </c:pt>
                <c:pt idx="4">
                  <c:v>Q1_2013</c:v>
                </c:pt>
                <c:pt idx="5">
                  <c:v>Q2_2013</c:v>
                </c:pt>
                <c:pt idx="6">
                  <c:v>Q3_2013</c:v>
                </c:pt>
                <c:pt idx="7">
                  <c:v>Q4_2013</c:v>
                </c:pt>
                <c:pt idx="8">
                  <c:v>Q1_2014</c:v>
                </c:pt>
                <c:pt idx="9">
                  <c:v>Q2_2014</c:v>
                </c:pt>
                <c:pt idx="10">
                  <c:v>Q3_2014</c:v>
                </c:pt>
                <c:pt idx="11">
                  <c:v>Q4_2014</c:v>
                </c:pt>
                <c:pt idx="12">
                  <c:v>Q1_2015</c:v>
                </c:pt>
                <c:pt idx="13">
                  <c:v>Q2_2015</c:v>
                </c:pt>
                <c:pt idx="14">
                  <c:v>Q3_2015</c:v>
                </c:pt>
                <c:pt idx="15">
                  <c:v>Q4_2015</c:v>
                </c:pt>
                <c:pt idx="16">
                  <c:v>Q1_2016</c:v>
                </c:pt>
                <c:pt idx="17">
                  <c:v>Q2_2016</c:v>
                </c:pt>
                <c:pt idx="18">
                  <c:v>Q3_2016</c:v>
                </c:pt>
                <c:pt idx="19">
                  <c:v>Q4_2016</c:v>
                </c:pt>
                <c:pt idx="20">
                  <c:v>Q1_2017</c:v>
                </c:pt>
                <c:pt idx="21">
                  <c:v>Q2_2017</c:v>
                </c:pt>
                <c:pt idx="22">
                  <c:v>Q3_2017</c:v>
                </c:pt>
              </c:strCache>
            </c:strRef>
          </c:cat>
          <c:val>
            <c:numRef>
              <c:f>Sheet1!$B$2:$B$24</c:f>
              <c:numCache>
                <c:formatCode>General</c:formatCode>
                <c:ptCount val="23"/>
                <c:pt idx="0">
                  <c:v>1.3912315930388219</c:v>
                </c:pt>
                <c:pt idx="1">
                  <c:v>1.8038821954484605</c:v>
                </c:pt>
                <c:pt idx="2">
                  <c:v>1.5890227576974565</c:v>
                </c:pt>
                <c:pt idx="3">
                  <c:v>1.2352744310575636</c:v>
                </c:pt>
                <c:pt idx="4">
                  <c:v>1.393239625167336</c:v>
                </c:pt>
                <c:pt idx="5">
                  <c:v>1.1342034805890227</c:v>
                </c:pt>
                <c:pt idx="6">
                  <c:v>1.428045515394913</c:v>
                </c:pt>
                <c:pt idx="7">
                  <c:v>1.5766398929049532</c:v>
                </c:pt>
                <c:pt idx="8">
                  <c:v>1.6027443105756358</c:v>
                </c:pt>
                <c:pt idx="9">
                  <c:v>1.464190093708166</c:v>
                </c:pt>
                <c:pt idx="10">
                  <c:v>1.785140562248996</c:v>
                </c:pt>
                <c:pt idx="11">
                  <c:v>1.6485943775100402</c:v>
                </c:pt>
                <c:pt idx="12">
                  <c:v>1.428714859437751</c:v>
                </c:pt>
                <c:pt idx="13">
                  <c:v>1.6696787148594376</c:v>
                </c:pt>
                <c:pt idx="14">
                  <c:v>1.4410977242302543</c:v>
                </c:pt>
                <c:pt idx="15">
                  <c:v>0.99163319946452477</c:v>
                </c:pt>
                <c:pt idx="16">
                  <c:v>1.071285140562249</c:v>
                </c:pt>
                <c:pt idx="17">
                  <c:v>0.85776439089692103</c:v>
                </c:pt>
                <c:pt idx="18">
                  <c:v>0.80388219544846051</c:v>
                </c:pt>
                <c:pt idx="19">
                  <c:v>0.94377510040160639</c:v>
                </c:pt>
                <c:pt idx="20">
                  <c:v>1.1579651941097724</c:v>
                </c:pt>
                <c:pt idx="21">
                  <c:v>0.84069611780455156</c:v>
                </c:pt>
                <c:pt idx="22">
                  <c:v>1.0458500669344042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71D-4EE3-97C1-58E8CC98E608}"/>
            </c:ext>
          </c:extLst>
        </c:ser>
        <c:ser>
          <c:idx val="2"/>
          <c:order val="2"/>
          <c:tx>
            <c:strRef>
              <c:f>Sheet1!$C$1</c:f>
              <c:strCache>
                <c:ptCount val="1"/>
                <c:pt idx="0">
                  <c:v>BMW</c:v>
                </c:pt>
              </c:strCache>
            </c:strRef>
          </c:tx>
          <c:spPr>
            <a:pattFill prst="narVert">
              <a:fgClr>
                <a:srgbClr val="00B0F0"/>
              </a:fgClr>
              <a:bgClr>
                <a:schemeClr val="bg1"/>
              </a:bgClr>
            </a:pattFill>
            <a:ln w="19050">
              <a:solidFill>
                <a:srgbClr val="00B0F0"/>
              </a:solidFill>
            </a:ln>
            <a:effectLst/>
          </c:spPr>
          <c:cat>
            <c:strRef>
              <c:f>Sheet1!$A$2:$A$24</c:f>
              <c:strCache>
                <c:ptCount val="23"/>
                <c:pt idx="0">
                  <c:v>Q1_2012</c:v>
                </c:pt>
                <c:pt idx="1">
                  <c:v>Q2_2012</c:v>
                </c:pt>
                <c:pt idx="2">
                  <c:v>Q3_2012</c:v>
                </c:pt>
                <c:pt idx="3">
                  <c:v>Q4_2012</c:v>
                </c:pt>
                <c:pt idx="4">
                  <c:v>Q1_2013</c:v>
                </c:pt>
                <c:pt idx="5">
                  <c:v>Q2_2013</c:v>
                </c:pt>
                <c:pt idx="6">
                  <c:v>Q3_2013</c:v>
                </c:pt>
                <c:pt idx="7">
                  <c:v>Q4_2013</c:v>
                </c:pt>
                <c:pt idx="8">
                  <c:v>Q1_2014</c:v>
                </c:pt>
                <c:pt idx="9">
                  <c:v>Q2_2014</c:v>
                </c:pt>
                <c:pt idx="10">
                  <c:v>Q3_2014</c:v>
                </c:pt>
                <c:pt idx="11">
                  <c:v>Q4_2014</c:v>
                </c:pt>
                <c:pt idx="12">
                  <c:v>Q1_2015</c:v>
                </c:pt>
                <c:pt idx="13">
                  <c:v>Q2_2015</c:v>
                </c:pt>
                <c:pt idx="14">
                  <c:v>Q3_2015</c:v>
                </c:pt>
                <c:pt idx="15">
                  <c:v>Q4_2015</c:v>
                </c:pt>
                <c:pt idx="16">
                  <c:v>Q1_2016</c:v>
                </c:pt>
                <c:pt idx="17">
                  <c:v>Q2_2016</c:v>
                </c:pt>
                <c:pt idx="18">
                  <c:v>Q3_2016</c:v>
                </c:pt>
                <c:pt idx="19">
                  <c:v>Q4_2016</c:v>
                </c:pt>
                <c:pt idx="20">
                  <c:v>Q1_2017</c:v>
                </c:pt>
                <c:pt idx="21">
                  <c:v>Q2_2017</c:v>
                </c:pt>
                <c:pt idx="22">
                  <c:v>Q3_2017</c:v>
                </c:pt>
              </c:strCache>
            </c:strRef>
          </c:cat>
          <c:val>
            <c:numRef>
              <c:f>Sheet1!$C$2:$C$24</c:f>
              <c:numCache>
                <c:formatCode>General</c:formatCode>
                <c:ptCount val="23"/>
                <c:pt idx="0">
                  <c:v>0.71903982542280409</c:v>
                </c:pt>
                <c:pt idx="1">
                  <c:v>0.86088379705400986</c:v>
                </c:pt>
                <c:pt idx="2">
                  <c:v>1.1631205673758864</c:v>
                </c:pt>
                <c:pt idx="3">
                  <c:v>1.2127659574468086</c:v>
                </c:pt>
                <c:pt idx="4">
                  <c:v>1.1647572285870158</c:v>
                </c:pt>
                <c:pt idx="5">
                  <c:v>0.94053464266230224</c:v>
                </c:pt>
                <c:pt idx="6">
                  <c:v>0.88270594653573375</c:v>
                </c:pt>
                <c:pt idx="7">
                  <c:v>0.9323513366066557</c:v>
                </c:pt>
                <c:pt idx="8">
                  <c:v>1.2264048008728861</c:v>
                </c:pt>
                <c:pt idx="9">
                  <c:v>1.2367703218767048</c:v>
                </c:pt>
                <c:pt idx="10">
                  <c:v>1.1958537915984724</c:v>
                </c:pt>
                <c:pt idx="11">
                  <c:v>0.93835242771412986</c:v>
                </c:pt>
                <c:pt idx="12">
                  <c:v>1.082924168030551</c:v>
                </c:pt>
                <c:pt idx="13">
                  <c:v>1.5319148936170213</c:v>
                </c:pt>
                <c:pt idx="14">
                  <c:v>1.3273322422258593</c:v>
                </c:pt>
                <c:pt idx="15">
                  <c:v>0.9056192034915439</c:v>
                </c:pt>
                <c:pt idx="16">
                  <c:v>0.63993453355155483</c:v>
                </c:pt>
                <c:pt idx="17">
                  <c:v>0.60065466448445171</c:v>
                </c:pt>
                <c:pt idx="18">
                  <c:v>0.65793780687397707</c:v>
                </c:pt>
                <c:pt idx="19">
                  <c:v>0.54991816693944351</c:v>
                </c:pt>
                <c:pt idx="20">
                  <c:v>0.56573922531369336</c:v>
                </c:pt>
                <c:pt idx="21">
                  <c:v>0.53191489361702127</c:v>
                </c:pt>
                <c:pt idx="22">
                  <c:v>0.65248226950354615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71D-4EE3-97C1-58E8CC98E60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25942832"/>
        <c:axId val="325942272"/>
      </c:areaChart>
      <c:areaChart>
        <c:grouping val="standard"/>
        <c:varyColors val="0"/>
        <c:ser>
          <c:idx val="0"/>
          <c:order val="0"/>
          <c:tx>
            <c:strRef>
              <c:f>Sheet1!$D$1</c:f>
              <c:strCache>
                <c:ptCount val="1"/>
                <c:pt idx="0">
                  <c:v>Benz</c:v>
                </c:pt>
              </c:strCache>
            </c:strRef>
          </c:tx>
          <c:spPr>
            <a:pattFill prst="narVert">
              <a:fgClr>
                <a:schemeClr val="bg2"/>
              </a:fgClr>
              <a:bgClr>
                <a:srgbClr val="FFC000"/>
              </a:bgClr>
            </a:pattFill>
            <a:ln w="19050">
              <a:solidFill>
                <a:srgbClr val="FFC000"/>
              </a:solidFill>
              <a:prstDash val="solid"/>
            </a:ln>
            <a:effectLst/>
          </c:spPr>
          <c:cat>
            <c:strRef>
              <c:f>Sheet1!$A$2:$A$24</c:f>
              <c:strCache>
                <c:ptCount val="23"/>
                <c:pt idx="0">
                  <c:v>Q1_2012</c:v>
                </c:pt>
                <c:pt idx="1">
                  <c:v>Q2_2012</c:v>
                </c:pt>
                <c:pt idx="2">
                  <c:v>Q3_2012</c:v>
                </c:pt>
                <c:pt idx="3">
                  <c:v>Q4_2012</c:v>
                </c:pt>
                <c:pt idx="4">
                  <c:v>Q1_2013</c:v>
                </c:pt>
                <c:pt idx="5">
                  <c:v>Q2_2013</c:v>
                </c:pt>
                <c:pt idx="6">
                  <c:v>Q3_2013</c:v>
                </c:pt>
                <c:pt idx="7">
                  <c:v>Q4_2013</c:v>
                </c:pt>
                <c:pt idx="8">
                  <c:v>Q1_2014</c:v>
                </c:pt>
                <c:pt idx="9">
                  <c:v>Q2_2014</c:v>
                </c:pt>
                <c:pt idx="10">
                  <c:v>Q3_2014</c:v>
                </c:pt>
                <c:pt idx="11">
                  <c:v>Q4_2014</c:v>
                </c:pt>
                <c:pt idx="12">
                  <c:v>Q1_2015</c:v>
                </c:pt>
                <c:pt idx="13">
                  <c:v>Q2_2015</c:v>
                </c:pt>
                <c:pt idx="14">
                  <c:v>Q3_2015</c:v>
                </c:pt>
                <c:pt idx="15">
                  <c:v>Q4_2015</c:v>
                </c:pt>
                <c:pt idx="16">
                  <c:v>Q1_2016</c:v>
                </c:pt>
                <c:pt idx="17">
                  <c:v>Q2_2016</c:v>
                </c:pt>
                <c:pt idx="18">
                  <c:v>Q3_2016</c:v>
                </c:pt>
                <c:pt idx="19">
                  <c:v>Q4_2016</c:v>
                </c:pt>
                <c:pt idx="20">
                  <c:v>Q1_2017</c:v>
                </c:pt>
                <c:pt idx="21">
                  <c:v>Q2_2017</c:v>
                </c:pt>
                <c:pt idx="22">
                  <c:v>Q3_2017</c:v>
                </c:pt>
              </c:strCache>
            </c:strRef>
          </c:cat>
          <c:val>
            <c:numRef>
              <c:f>Sheet1!$D$2:$D$24</c:f>
              <c:numCache>
                <c:formatCode>General</c:formatCode>
                <c:ptCount val="23"/>
                <c:pt idx="0">
                  <c:v>6.9168251772436457E-4</c:v>
                </c:pt>
                <c:pt idx="1">
                  <c:v>5.74480757776625E-3</c:v>
                </c:pt>
                <c:pt idx="2">
                  <c:v>8.0888427767210405E-3</c:v>
                </c:pt>
                <c:pt idx="3">
                  <c:v>1.2411858512498319E-2</c:v>
                </c:pt>
                <c:pt idx="4">
                  <c:v>7.3741041750725309E-2</c:v>
                </c:pt>
                <c:pt idx="5">
                  <c:v>5.7063807712260071E-2</c:v>
                </c:pt>
                <c:pt idx="6">
                  <c:v>5.900436144254232E-2</c:v>
                </c:pt>
                <c:pt idx="7">
                  <c:v>6.9821507483620579E-2</c:v>
                </c:pt>
                <c:pt idx="8">
                  <c:v>8.4923242453935871E-2</c:v>
                </c:pt>
                <c:pt idx="9">
                  <c:v>0.19860894960324321</c:v>
                </c:pt>
                <c:pt idx="10">
                  <c:v>1.0006916825177243</c:v>
                </c:pt>
                <c:pt idx="11">
                  <c:v>0.18715776125425096</c:v>
                </c:pt>
                <c:pt idx="12">
                  <c:v>7.2453743731627177E-2</c:v>
                </c:pt>
                <c:pt idx="13">
                  <c:v>5.9081215055622804E-2</c:v>
                </c:pt>
                <c:pt idx="14">
                  <c:v>7.7449228581858709E-2</c:v>
                </c:pt>
                <c:pt idx="15">
                  <c:v>6.0618287317232504E-2</c:v>
                </c:pt>
                <c:pt idx="16">
                  <c:v>6.8418929044901725E-2</c:v>
                </c:pt>
                <c:pt idx="17">
                  <c:v>4.834092262762503E-2</c:v>
                </c:pt>
                <c:pt idx="18">
                  <c:v>3.9983092205122292E-2</c:v>
                </c:pt>
                <c:pt idx="19">
                  <c:v>5.7448075777662498E-2</c:v>
                </c:pt>
                <c:pt idx="20">
                  <c:v>9.1647933598478296E-2</c:v>
                </c:pt>
                <c:pt idx="21">
                  <c:v>4.5113070878244663E-2</c:v>
                </c:pt>
                <c:pt idx="22">
                  <c:v>6.2309066805003172E-2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71D-4EE3-97C1-58E8CC98E60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25943952"/>
        <c:axId val="325943392"/>
      </c:areaChart>
      <c:valAx>
        <c:axId val="325942272"/>
        <c:scaling>
          <c:orientation val="minMax"/>
        </c:scaling>
        <c:delete val="1"/>
        <c:axPos val="l"/>
        <c:numFmt formatCode="#,##0.0" sourceLinked="0"/>
        <c:majorTickMark val="out"/>
        <c:minorTickMark val="none"/>
        <c:tickLblPos val="nextTo"/>
        <c:crossAx val="325942832"/>
        <c:crosses val="autoZero"/>
        <c:crossBetween val="midCat"/>
      </c:valAx>
      <c:catAx>
        <c:axId val="32594283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ea typeface="Arial" charset="0"/>
                <a:cs typeface="Segoe UI Light" panose="020B0502040204020203" pitchFamily="34" charset="0"/>
              </a:defRPr>
            </a:pPr>
            <a:endParaRPr lang="en-US"/>
          </a:p>
        </c:txPr>
        <c:crossAx val="325942272"/>
        <c:crosses val="autoZero"/>
        <c:auto val="1"/>
        <c:lblAlgn val="ctr"/>
        <c:lblOffset val="100"/>
        <c:tickLblSkip val="2"/>
        <c:noMultiLvlLbl val="0"/>
      </c:catAx>
      <c:valAx>
        <c:axId val="325943392"/>
        <c:scaling>
          <c:orientation val="minMax"/>
        </c:scaling>
        <c:delete val="1"/>
        <c:axPos val="r"/>
        <c:numFmt formatCode="General" sourceLinked="1"/>
        <c:majorTickMark val="out"/>
        <c:minorTickMark val="none"/>
        <c:tickLblPos val="nextTo"/>
        <c:crossAx val="325943952"/>
        <c:crosses val="max"/>
        <c:crossBetween val="midCat"/>
      </c:valAx>
      <c:catAx>
        <c:axId val="325943952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325943392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ea typeface="Arial" charset="0"/>
              <a:cs typeface="Arial" charset="0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000">
          <a:latin typeface="Arial" charset="0"/>
          <a:ea typeface="Arial" charset="0"/>
          <a:cs typeface="Arial" charset="0"/>
        </a:defRPr>
      </a:pPr>
      <a:endParaRPr lang="en-US"/>
    </a:p>
  </c:txPr>
  <c:externalData r:id="rId3">
    <c:autoUpdate val="0"/>
  </c:externalData>
  <c:userShapes r:id="rId4"/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'[category_count (1).xlsx]x3_x5'!$B$6</c:f>
              <c:strCache>
                <c:ptCount val="1"/>
                <c:pt idx="0">
                  <c:v>AF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'[category_count (1).xlsx]x3_x5'!$A$7:$A$8</c:f>
              <c:strCache>
                <c:ptCount val="2"/>
                <c:pt idx="0">
                  <c:v>X3</c:v>
                </c:pt>
                <c:pt idx="1">
                  <c:v>X5</c:v>
                </c:pt>
              </c:strCache>
            </c:strRef>
          </c:cat>
          <c:val>
            <c:numRef>
              <c:f>'[category_count (1).xlsx]x3_x5'!$B$7:$B$8</c:f>
              <c:numCache>
                <c:formatCode>0%</c:formatCode>
                <c:ptCount val="2"/>
                <c:pt idx="0">
                  <c:v>4.9639111370335269E-2</c:v>
                </c:pt>
                <c:pt idx="1">
                  <c:v>4.0188913834897179E-2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071-4F80-9FAA-8C30A4ADF377}"/>
            </c:ext>
          </c:extLst>
        </c:ser>
        <c:ser>
          <c:idx val="1"/>
          <c:order val="1"/>
          <c:tx>
            <c:strRef>
              <c:f>'[category_count (1).xlsx]x3_x5'!$C$6</c:f>
              <c:strCache>
                <c:ptCount val="1"/>
                <c:pt idx="0">
                  <c:v>Chassis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'[category_count (1).xlsx]x3_x5'!$A$7:$A$8</c:f>
              <c:strCache>
                <c:ptCount val="2"/>
                <c:pt idx="0">
                  <c:v>X3</c:v>
                </c:pt>
                <c:pt idx="1">
                  <c:v>X5</c:v>
                </c:pt>
              </c:strCache>
            </c:strRef>
          </c:cat>
          <c:val>
            <c:numRef>
              <c:f>'[category_count (1).xlsx]x3_x5'!$C$7:$C$8</c:f>
              <c:numCache>
                <c:formatCode>0%</c:formatCode>
                <c:ptCount val="2"/>
                <c:pt idx="0">
                  <c:v>7.2396446314561574E-2</c:v>
                </c:pt>
                <c:pt idx="1">
                  <c:v>6.7407891088311855E-2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071-4F80-9FAA-8C30A4ADF377}"/>
            </c:ext>
          </c:extLst>
        </c:ser>
        <c:ser>
          <c:idx val="2"/>
          <c:order val="2"/>
          <c:tx>
            <c:strRef>
              <c:f>'[category_count (1).xlsx]x3_x5'!$D$6</c:f>
              <c:strCache>
                <c:ptCount val="1"/>
                <c:pt idx="0">
                  <c:v>Comfort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'[category_count (1).xlsx]x3_x5'!$A$7:$A$8</c:f>
              <c:strCache>
                <c:ptCount val="2"/>
                <c:pt idx="0">
                  <c:v>X3</c:v>
                </c:pt>
                <c:pt idx="1">
                  <c:v>X5</c:v>
                </c:pt>
              </c:strCache>
            </c:strRef>
          </c:cat>
          <c:val>
            <c:numRef>
              <c:f>'[category_count (1).xlsx]x3_x5'!$D$7:$D$8</c:f>
              <c:numCache>
                <c:formatCode>0%</c:formatCode>
                <c:ptCount val="2"/>
                <c:pt idx="0">
                  <c:v>0.12712861799964589</c:v>
                </c:pt>
                <c:pt idx="1">
                  <c:v>0.12248092524844137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071-4F80-9FAA-8C30A4ADF377}"/>
            </c:ext>
          </c:extLst>
        </c:ser>
        <c:ser>
          <c:idx val="3"/>
          <c:order val="3"/>
          <c:tx>
            <c:strRef>
              <c:f>'[category_count (1).xlsx]x3_x5'!$E$6</c:f>
              <c:strCache>
                <c:ptCount val="1"/>
                <c:pt idx="0">
                  <c:v>Design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'[category_count (1).xlsx]x3_x5'!$A$7:$A$8</c:f>
              <c:strCache>
                <c:ptCount val="2"/>
                <c:pt idx="0">
                  <c:v>X3</c:v>
                </c:pt>
                <c:pt idx="1">
                  <c:v>X5</c:v>
                </c:pt>
              </c:strCache>
            </c:strRef>
          </c:cat>
          <c:val>
            <c:numRef>
              <c:f>'[category_count (1).xlsx]x3_x5'!$E$7:$E$8</c:f>
              <c:numCache>
                <c:formatCode>0%</c:formatCode>
                <c:ptCount val="2"/>
                <c:pt idx="0">
                  <c:v>0.14882359680459939</c:v>
                </c:pt>
                <c:pt idx="1">
                  <c:v>0.1446371548431532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9071-4F80-9FAA-8C30A4ADF377}"/>
            </c:ext>
          </c:extLst>
        </c:ser>
        <c:ser>
          <c:idx val="4"/>
          <c:order val="4"/>
          <c:tx>
            <c:strRef>
              <c:f>'[category_count (1).xlsx]x3_x5'!$F$6</c:f>
              <c:strCache>
                <c:ptCount val="1"/>
                <c:pt idx="0">
                  <c:v>Engine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'[category_count (1).xlsx]x3_x5'!$A$7:$A$8</c:f>
              <c:strCache>
                <c:ptCount val="2"/>
                <c:pt idx="0">
                  <c:v>X3</c:v>
                </c:pt>
                <c:pt idx="1">
                  <c:v>X5</c:v>
                </c:pt>
              </c:strCache>
            </c:strRef>
          </c:cat>
          <c:val>
            <c:numRef>
              <c:f>'[category_count (1).xlsx]x3_x5'!$F$7:$F$8</c:f>
              <c:numCache>
                <c:formatCode>0%</c:formatCode>
                <c:ptCount val="2"/>
                <c:pt idx="0">
                  <c:v>0.16772728692989491</c:v>
                </c:pt>
                <c:pt idx="1">
                  <c:v>0.16323336046584433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9071-4F80-9FAA-8C30A4ADF377}"/>
            </c:ext>
          </c:extLst>
        </c:ser>
        <c:ser>
          <c:idx val="5"/>
          <c:order val="5"/>
          <c:tx>
            <c:strRef>
              <c:f>'[category_count (1).xlsx]x3_x5'!$G$6</c:f>
              <c:strCache>
                <c:ptCount val="1"/>
                <c:pt idx="0">
                  <c:v>Trans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'[category_count (1).xlsx]x3_x5'!$A$7:$A$8</c:f>
              <c:strCache>
                <c:ptCount val="2"/>
                <c:pt idx="0">
                  <c:v>X3</c:v>
                </c:pt>
                <c:pt idx="1">
                  <c:v>X5</c:v>
                </c:pt>
              </c:strCache>
            </c:strRef>
          </c:cat>
          <c:val>
            <c:numRef>
              <c:f>'[category_count (1).xlsx]x3_x5'!$G$7:$G$8</c:f>
              <c:numCache>
                <c:formatCode>0%</c:formatCode>
                <c:ptCount val="2"/>
                <c:pt idx="0">
                  <c:v>8.648828804432733E-2</c:v>
                </c:pt>
                <c:pt idx="1">
                  <c:v>8.668390028354965E-2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9071-4F80-9FAA-8C30A4ADF377}"/>
            </c:ext>
          </c:extLst>
        </c:ser>
        <c:ser>
          <c:idx val="6"/>
          <c:order val="6"/>
          <c:tx>
            <c:strRef>
              <c:f>'[category_count (1).xlsx]x3_x5'!$H$6</c:f>
              <c:strCache>
                <c:ptCount val="1"/>
                <c:pt idx="0">
                  <c:v>Safety</c:v>
                </c:pt>
              </c:strCache>
            </c:strRef>
          </c:tx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'[category_count (1).xlsx]x3_x5'!$A$7:$A$8</c:f>
              <c:strCache>
                <c:ptCount val="2"/>
                <c:pt idx="0">
                  <c:v>X3</c:v>
                </c:pt>
                <c:pt idx="1">
                  <c:v>X5</c:v>
                </c:pt>
              </c:strCache>
            </c:strRef>
          </c:cat>
          <c:val>
            <c:numRef>
              <c:f>'[category_count (1).xlsx]x3_x5'!$H$7:$H$8</c:f>
              <c:numCache>
                <c:formatCode>0%</c:formatCode>
                <c:ptCount val="2"/>
                <c:pt idx="0">
                  <c:v>2.9995938050055723E-2</c:v>
                </c:pt>
                <c:pt idx="1">
                  <c:v>2.6870130683292037E-2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9071-4F80-9FAA-8C30A4ADF377}"/>
            </c:ext>
          </c:extLst>
        </c:ser>
        <c:ser>
          <c:idx val="7"/>
          <c:order val="7"/>
          <c:tx>
            <c:strRef>
              <c:f>'[category_count (1).xlsx]x3_x5'!$I$6</c:f>
              <c:strCache>
                <c:ptCount val="1"/>
                <c:pt idx="0">
                  <c:v>Price</c:v>
                </c:pt>
              </c:strCache>
            </c:strRef>
          </c:tx>
          <c:spPr>
            <a:solidFill>
              <a:schemeClr val="accent2">
                <a:lumMod val="6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'[category_count (1).xlsx]x3_x5'!$A$7:$A$8</c:f>
              <c:strCache>
                <c:ptCount val="2"/>
                <c:pt idx="0">
                  <c:v>X3</c:v>
                </c:pt>
                <c:pt idx="1">
                  <c:v>X5</c:v>
                </c:pt>
              </c:strCache>
            </c:strRef>
          </c:cat>
          <c:val>
            <c:numRef>
              <c:f>'[category_count (1).xlsx]x3_x5'!$I$7:$I$8</c:f>
              <c:numCache>
                <c:formatCode>0%</c:formatCode>
                <c:ptCount val="2"/>
                <c:pt idx="0">
                  <c:v>0.14706341849541207</c:v>
                </c:pt>
                <c:pt idx="1">
                  <c:v>0.16800093025752033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9071-4F80-9FAA-8C30A4ADF377}"/>
            </c:ext>
          </c:extLst>
        </c:ser>
        <c:ser>
          <c:idx val="8"/>
          <c:order val="8"/>
          <c:tx>
            <c:strRef>
              <c:f>'[category_count (1).xlsx]x3_x5'!$J$6</c:f>
              <c:strCache>
                <c:ptCount val="1"/>
                <c:pt idx="0">
                  <c:v>Emotion</c:v>
                </c:pt>
              </c:strCache>
            </c:strRef>
          </c:tx>
          <c:spPr>
            <a:solidFill>
              <a:schemeClr val="accent3">
                <a:lumMod val="6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'[category_count (1).xlsx]x3_x5'!$A$7:$A$8</c:f>
              <c:strCache>
                <c:ptCount val="2"/>
                <c:pt idx="0">
                  <c:v>X3</c:v>
                </c:pt>
                <c:pt idx="1">
                  <c:v>X5</c:v>
                </c:pt>
              </c:strCache>
            </c:strRef>
          </c:cat>
          <c:val>
            <c:numRef>
              <c:f>'[category_count (1).xlsx]x3_x5'!$J$7:$J$8</c:f>
              <c:numCache>
                <c:formatCode>0%</c:formatCode>
                <c:ptCount val="2"/>
                <c:pt idx="0">
                  <c:v>0.17073729599116785</c:v>
                </c:pt>
                <c:pt idx="1">
                  <c:v>0.18049679329499002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9071-4F80-9FAA-8C30A4ADF37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508146048"/>
        <c:axId val="508146608"/>
      </c:barChart>
      <c:catAx>
        <c:axId val="50814604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08146608"/>
        <c:crosses val="autoZero"/>
        <c:auto val="1"/>
        <c:lblAlgn val="ctr"/>
        <c:lblOffset val="100"/>
        <c:noMultiLvlLbl val="0"/>
      </c:catAx>
      <c:valAx>
        <c:axId val="50814660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081460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pivotSource>
    <c:name>[MKL Bass Analysis-010618.xlsx]Sales &amp; Search Raw Data!PivotTable38</c:name>
    <c:fmtId val="-1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960" b="0" i="0" u="none" strike="noStrike" kern="1200" cap="none" spc="20" baseline="0">
                <a:solidFill>
                  <a:schemeClr val="dk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Trend of Sales Volume by Roadster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60" b="0" i="0" u="none" strike="noStrike" kern="1200" cap="none" spc="20" baseline="0">
              <a:solidFill>
                <a:schemeClr val="dk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gradFill rotWithShape="1">
            <a:gsLst>
              <a:gs pos="0">
                <a:schemeClr val="accent1">
                  <a:lumMod val="110000"/>
                  <a:satMod val="105000"/>
                  <a:tint val="67000"/>
                </a:schemeClr>
              </a:gs>
              <a:gs pos="50000">
                <a:schemeClr val="accent1">
                  <a:lumMod val="105000"/>
                  <a:satMod val="103000"/>
                  <a:tint val="73000"/>
                </a:schemeClr>
              </a:gs>
              <a:gs pos="100000">
                <a:schemeClr val="accent1">
                  <a:lumMod val="105000"/>
                  <a:satMod val="109000"/>
                  <a:tint val="81000"/>
                </a:schemeClr>
              </a:gs>
            </a:gsLst>
            <a:lin ang="5400000" scaled="0"/>
          </a:gradFill>
          <a:ln w="22225" cap="rnd" cmpd="sng" algn="ctr">
            <a:solidFill>
              <a:schemeClr val="accent1"/>
            </a:solidFill>
            <a:round/>
          </a:ln>
          <a:effectLst/>
        </c:spPr>
        <c:marker>
          <c:symbol val="circle"/>
          <c:size val="4"/>
          <c:spPr>
            <a:solidFill>
              <a:schemeClr val="accent1"/>
            </a:solidFill>
            <a:ln w="9525" cap="flat" cmpd="sng" algn="ctr">
              <a:solidFill>
                <a:schemeClr val="accent1"/>
              </a:solidFill>
              <a:round/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</c:pivotFmt>
      <c:pivotFmt>
        <c:idx val="2"/>
        <c:spPr>
          <a:gradFill rotWithShape="1">
            <a:gsLst>
              <a:gs pos="0">
                <a:schemeClr val="accent1">
                  <a:lumMod val="110000"/>
                  <a:satMod val="105000"/>
                  <a:tint val="67000"/>
                </a:schemeClr>
              </a:gs>
              <a:gs pos="50000">
                <a:schemeClr val="accent1">
                  <a:lumMod val="105000"/>
                  <a:satMod val="103000"/>
                  <a:tint val="73000"/>
                </a:schemeClr>
              </a:gs>
              <a:gs pos="100000">
                <a:schemeClr val="accent1">
                  <a:lumMod val="105000"/>
                  <a:satMod val="109000"/>
                  <a:tint val="81000"/>
                </a:schemeClr>
              </a:gs>
            </a:gsLst>
            <a:lin ang="5400000" scaled="0"/>
          </a:gradFill>
          <a:ln w="22225" cap="rnd" cmpd="sng" algn="ctr">
            <a:solidFill>
              <a:schemeClr val="accent1"/>
            </a:solidFill>
            <a:round/>
          </a:ln>
          <a:effectLst/>
        </c:spPr>
        <c:marker>
          <c:symbol val="circle"/>
          <c:size val="4"/>
          <c:spPr>
            <a:solidFill>
              <a:schemeClr val="accent2"/>
            </a:solidFill>
            <a:ln w="9525" cap="flat" cmpd="sng" algn="ctr">
              <a:solidFill>
                <a:schemeClr val="accent2"/>
              </a:solidFill>
              <a:round/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</c:pivotFmt>
      <c:pivotFmt>
        <c:idx val="4"/>
        <c:spPr>
          <a:gradFill rotWithShape="1">
            <a:gsLst>
              <a:gs pos="0">
                <a:schemeClr val="accent1">
                  <a:lumMod val="110000"/>
                  <a:satMod val="105000"/>
                  <a:tint val="67000"/>
                </a:schemeClr>
              </a:gs>
              <a:gs pos="50000">
                <a:schemeClr val="accent1">
                  <a:lumMod val="105000"/>
                  <a:satMod val="103000"/>
                  <a:tint val="73000"/>
                </a:schemeClr>
              </a:gs>
              <a:gs pos="100000">
                <a:schemeClr val="accent1">
                  <a:lumMod val="105000"/>
                  <a:satMod val="109000"/>
                  <a:tint val="81000"/>
                </a:schemeClr>
              </a:gs>
            </a:gsLst>
            <a:lin ang="5400000" scaled="0"/>
          </a:gradFill>
          <a:ln w="22225" cap="rnd" cmpd="sng" algn="ctr">
            <a:solidFill>
              <a:schemeClr val="accent1"/>
            </a:solidFill>
            <a:round/>
          </a:ln>
          <a:effectLst/>
        </c:spPr>
        <c:marker>
          <c:symbol val="circle"/>
          <c:size val="4"/>
          <c:spPr>
            <a:solidFill>
              <a:schemeClr val="accent3"/>
            </a:solidFill>
            <a:ln w="9525" cap="flat" cmpd="sng" algn="ctr">
              <a:solidFill>
                <a:schemeClr val="accent3"/>
              </a:solidFill>
              <a:round/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</c:pivotFmt>
      <c:pivotFmt>
        <c:idx val="6"/>
        <c:spPr>
          <a:gradFill rotWithShape="1">
            <a:gsLst>
              <a:gs pos="0">
                <a:schemeClr val="accent1">
                  <a:lumMod val="110000"/>
                  <a:satMod val="105000"/>
                  <a:tint val="67000"/>
                </a:schemeClr>
              </a:gs>
              <a:gs pos="50000">
                <a:schemeClr val="accent1">
                  <a:lumMod val="105000"/>
                  <a:satMod val="103000"/>
                  <a:tint val="73000"/>
                </a:schemeClr>
              </a:gs>
              <a:gs pos="100000">
                <a:schemeClr val="accent1">
                  <a:lumMod val="105000"/>
                  <a:satMod val="109000"/>
                  <a:tint val="81000"/>
                </a:schemeClr>
              </a:gs>
            </a:gsLst>
            <a:lin ang="5400000" scaled="0"/>
          </a:gradFill>
          <a:ln w="22225" cap="rnd" cmpd="sng" algn="ctr">
            <a:solidFill>
              <a:schemeClr val="accent1"/>
            </a:solidFill>
            <a:round/>
          </a:ln>
          <a:effectLst/>
        </c:spPr>
        <c:marker>
          <c:symbol val="circle"/>
          <c:size val="4"/>
          <c:spPr>
            <a:solidFill>
              <a:schemeClr val="accent4"/>
            </a:solidFill>
            <a:ln w="9525" cap="flat" cmpd="sng" algn="ctr">
              <a:solidFill>
                <a:schemeClr val="accent4"/>
              </a:solidFill>
              <a:round/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</c:pivotFmt>
      <c:pivotFmt>
        <c:idx val="8"/>
        <c:spPr>
          <a:gradFill rotWithShape="1">
            <a:gsLst>
              <a:gs pos="0">
                <a:schemeClr val="accent1">
                  <a:lumMod val="110000"/>
                  <a:satMod val="105000"/>
                  <a:tint val="67000"/>
                </a:schemeClr>
              </a:gs>
              <a:gs pos="50000">
                <a:schemeClr val="accent1">
                  <a:lumMod val="105000"/>
                  <a:satMod val="103000"/>
                  <a:tint val="73000"/>
                </a:schemeClr>
              </a:gs>
              <a:gs pos="100000">
                <a:schemeClr val="accent1">
                  <a:lumMod val="105000"/>
                  <a:satMod val="109000"/>
                  <a:tint val="81000"/>
                </a:schemeClr>
              </a:gs>
            </a:gsLst>
            <a:lin ang="5400000" scaled="0"/>
          </a:gradFill>
          <a:ln w="22225" cap="rnd" cmpd="sng" algn="ctr">
            <a:solidFill>
              <a:schemeClr val="accent1"/>
            </a:solidFill>
            <a:round/>
          </a:ln>
          <a:effectLst/>
        </c:spPr>
        <c:marker>
          <c:symbol val="circle"/>
          <c:size val="4"/>
          <c:spPr>
            <a:solidFill>
              <a:schemeClr val="accent5"/>
            </a:solidFill>
            <a:ln w="9525" cap="flat" cmpd="sng" algn="ctr">
              <a:solidFill>
                <a:schemeClr val="accent5"/>
              </a:solidFill>
              <a:round/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</c:pivotFmt>
      <c:pivotFmt>
        <c:idx val="10"/>
        <c:spPr>
          <a:gradFill rotWithShape="1">
            <a:gsLst>
              <a:gs pos="0">
                <a:schemeClr val="accent1">
                  <a:lumMod val="110000"/>
                  <a:satMod val="105000"/>
                  <a:tint val="67000"/>
                </a:schemeClr>
              </a:gs>
              <a:gs pos="50000">
                <a:schemeClr val="accent1">
                  <a:lumMod val="105000"/>
                  <a:satMod val="103000"/>
                  <a:tint val="73000"/>
                </a:schemeClr>
              </a:gs>
              <a:gs pos="100000">
                <a:schemeClr val="accent1">
                  <a:lumMod val="105000"/>
                  <a:satMod val="109000"/>
                  <a:tint val="81000"/>
                </a:schemeClr>
              </a:gs>
            </a:gsLst>
            <a:lin ang="5400000" scaled="0"/>
          </a:gradFill>
          <a:ln w="22225" cap="rnd" cmpd="sng" algn="ctr">
            <a:solidFill>
              <a:schemeClr val="accent1"/>
            </a:solidFill>
            <a:round/>
          </a:ln>
          <a:effectLst/>
        </c:spPr>
        <c:marker>
          <c:symbol val="circle"/>
          <c:size val="4"/>
          <c:spPr>
            <a:solidFill>
              <a:schemeClr val="accent1"/>
            </a:solidFill>
            <a:ln w="9525" cap="flat" cmpd="sng" algn="ctr">
              <a:solidFill>
                <a:schemeClr val="accent1"/>
              </a:solidFill>
              <a:round/>
            </a:ln>
            <a:effectLst/>
          </c:spPr>
        </c:marker>
      </c:pivotFmt>
      <c:pivotFmt>
        <c:idx val="11"/>
        <c:spPr>
          <a:gradFill rotWithShape="1">
            <a:gsLst>
              <a:gs pos="0">
                <a:schemeClr val="accent1">
                  <a:lumMod val="110000"/>
                  <a:satMod val="105000"/>
                  <a:tint val="67000"/>
                </a:schemeClr>
              </a:gs>
              <a:gs pos="50000">
                <a:schemeClr val="accent1">
                  <a:lumMod val="105000"/>
                  <a:satMod val="103000"/>
                  <a:tint val="73000"/>
                </a:schemeClr>
              </a:gs>
              <a:gs pos="100000">
                <a:schemeClr val="accent1">
                  <a:lumMod val="105000"/>
                  <a:satMod val="109000"/>
                  <a:tint val="81000"/>
                </a:schemeClr>
              </a:gs>
            </a:gsLst>
            <a:lin ang="5400000" scaled="0"/>
          </a:gradFill>
          <a:ln w="22225" cap="rnd" cmpd="sng" algn="ctr">
            <a:solidFill>
              <a:schemeClr val="accent1"/>
            </a:solidFill>
            <a:round/>
          </a:ln>
          <a:effectLst/>
        </c:spPr>
        <c:marker>
          <c:symbol val="circle"/>
          <c:size val="4"/>
          <c:spPr>
            <a:solidFill>
              <a:schemeClr val="accent2"/>
            </a:solidFill>
            <a:ln w="9525" cap="flat" cmpd="sng" algn="ctr">
              <a:solidFill>
                <a:schemeClr val="accent2"/>
              </a:solidFill>
              <a:round/>
            </a:ln>
            <a:effectLst/>
          </c:spPr>
        </c:marker>
      </c:pivotFmt>
      <c:pivotFmt>
        <c:idx val="12"/>
        <c:spPr>
          <a:gradFill rotWithShape="1">
            <a:gsLst>
              <a:gs pos="0">
                <a:schemeClr val="accent1">
                  <a:lumMod val="110000"/>
                  <a:satMod val="105000"/>
                  <a:tint val="67000"/>
                </a:schemeClr>
              </a:gs>
              <a:gs pos="50000">
                <a:schemeClr val="accent1">
                  <a:lumMod val="105000"/>
                  <a:satMod val="103000"/>
                  <a:tint val="73000"/>
                </a:schemeClr>
              </a:gs>
              <a:gs pos="100000">
                <a:schemeClr val="accent1">
                  <a:lumMod val="105000"/>
                  <a:satMod val="109000"/>
                  <a:tint val="81000"/>
                </a:schemeClr>
              </a:gs>
            </a:gsLst>
            <a:lin ang="5400000" scaled="0"/>
          </a:gradFill>
          <a:ln w="22225" cap="rnd" cmpd="sng" algn="ctr">
            <a:solidFill>
              <a:schemeClr val="accent1"/>
            </a:solidFill>
            <a:round/>
          </a:ln>
          <a:effectLst/>
        </c:spPr>
        <c:marker>
          <c:symbol val="circle"/>
          <c:size val="4"/>
          <c:spPr>
            <a:solidFill>
              <a:schemeClr val="accent3"/>
            </a:solidFill>
            <a:ln w="9525" cap="flat" cmpd="sng" algn="ctr">
              <a:solidFill>
                <a:schemeClr val="accent3"/>
              </a:solidFill>
              <a:round/>
            </a:ln>
            <a:effectLst/>
          </c:spPr>
        </c:marker>
      </c:pivotFmt>
      <c:pivotFmt>
        <c:idx val="13"/>
        <c:spPr>
          <a:gradFill rotWithShape="1">
            <a:gsLst>
              <a:gs pos="0">
                <a:schemeClr val="accent1">
                  <a:lumMod val="110000"/>
                  <a:satMod val="105000"/>
                  <a:tint val="67000"/>
                </a:schemeClr>
              </a:gs>
              <a:gs pos="50000">
                <a:schemeClr val="accent1">
                  <a:lumMod val="105000"/>
                  <a:satMod val="103000"/>
                  <a:tint val="73000"/>
                </a:schemeClr>
              </a:gs>
              <a:gs pos="100000">
                <a:schemeClr val="accent1">
                  <a:lumMod val="105000"/>
                  <a:satMod val="109000"/>
                  <a:tint val="81000"/>
                </a:schemeClr>
              </a:gs>
            </a:gsLst>
            <a:lin ang="5400000" scaled="0"/>
          </a:gradFill>
          <a:ln w="22225" cap="rnd" cmpd="sng" algn="ctr">
            <a:solidFill>
              <a:schemeClr val="accent1"/>
            </a:solidFill>
            <a:round/>
          </a:ln>
          <a:effectLst/>
        </c:spPr>
        <c:marker>
          <c:symbol val="circle"/>
          <c:size val="4"/>
          <c:spPr>
            <a:solidFill>
              <a:schemeClr val="accent4"/>
            </a:solidFill>
            <a:ln w="9525" cap="flat" cmpd="sng" algn="ctr">
              <a:solidFill>
                <a:schemeClr val="accent4"/>
              </a:solidFill>
              <a:round/>
            </a:ln>
            <a:effectLst/>
          </c:spPr>
        </c:marker>
      </c:pivotFmt>
      <c:pivotFmt>
        <c:idx val="14"/>
        <c:spPr>
          <a:gradFill rotWithShape="1">
            <a:gsLst>
              <a:gs pos="0">
                <a:schemeClr val="accent1">
                  <a:lumMod val="110000"/>
                  <a:satMod val="105000"/>
                  <a:tint val="67000"/>
                </a:schemeClr>
              </a:gs>
              <a:gs pos="50000">
                <a:schemeClr val="accent1">
                  <a:lumMod val="105000"/>
                  <a:satMod val="103000"/>
                  <a:tint val="73000"/>
                </a:schemeClr>
              </a:gs>
              <a:gs pos="100000">
                <a:schemeClr val="accent1">
                  <a:lumMod val="105000"/>
                  <a:satMod val="109000"/>
                  <a:tint val="81000"/>
                </a:schemeClr>
              </a:gs>
            </a:gsLst>
            <a:lin ang="5400000" scaled="0"/>
          </a:gradFill>
          <a:ln w="22225" cap="rnd" cmpd="sng" algn="ctr">
            <a:solidFill>
              <a:schemeClr val="accent1"/>
            </a:solidFill>
            <a:round/>
          </a:ln>
          <a:effectLst/>
        </c:spPr>
        <c:marker>
          <c:symbol val="circle"/>
          <c:size val="4"/>
          <c:spPr>
            <a:solidFill>
              <a:schemeClr val="accent5"/>
            </a:solidFill>
            <a:ln w="9525" cap="flat" cmpd="sng" algn="ctr">
              <a:solidFill>
                <a:schemeClr val="accent5"/>
              </a:solidFill>
              <a:round/>
            </a:ln>
            <a:effectLst/>
          </c:spPr>
        </c:marker>
      </c:pivotFmt>
      <c:pivotFmt>
        <c:idx val="15"/>
        <c:spPr>
          <a:gradFill rotWithShape="1">
            <a:gsLst>
              <a:gs pos="0">
                <a:schemeClr val="accent1">
                  <a:lumMod val="110000"/>
                  <a:satMod val="105000"/>
                  <a:tint val="67000"/>
                </a:schemeClr>
              </a:gs>
              <a:gs pos="50000">
                <a:schemeClr val="accent1">
                  <a:lumMod val="105000"/>
                  <a:satMod val="103000"/>
                  <a:tint val="73000"/>
                </a:schemeClr>
              </a:gs>
              <a:gs pos="100000">
                <a:schemeClr val="accent1">
                  <a:lumMod val="105000"/>
                  <a:satMod val="109000"/>
                  <a:tint val="81000"/>
                </a:schemeClr>
              </a:gs>
            </a:gsLst>
            <a:lin ang="5400000" scaled="0"/>
          </a:gradFill>
          <a:ln w="22225" cap="rnd" cmpd="sng" algn="ctr">
            <a:solidFill>
              <a:schemeClr val="accent1"/>
            </a:solidFill>
            <a:round/>
          </a:ln>
          <a:effectLst/>
        </c:spPr>
        <c:marker>
          <c:symbol val="circle"/>
          <c:size val="4"/>
          <c:spPr>
            <a:solidFill>
              <a:schemeClr val="accent1"/>
            </a:solidFill>
            <a:ln w="9525" cap="flat" cmpd="sng" algn="ctr">
              <a:solidFill>
                <a:schemeClr val="accent1"/>
              </a:solidFill>
              <a:round/>
            </a:ln>
            <a:effectLst/>
          </c:spPr>
        </c:marker>
      </c:pivotFmt>
      <c:pivotFmt>
        <c:idx val="16"/>
        <c:spPr>
          <a:gradFill rotWithShape="1">
            <a:gsLst>
              <a:gs pos="0">
                <a:schemeClr val="accent1">
                  <a:lumMod val="110000"/>
                  <a:satMod val="105000"/>
                  <a:tint val="67000"/>
                </a:schemeClr>
              </a:gs>
              <a:gs pos="50000">
                <a:schemeClr val="accent1">
                  <a:lumMod val="105000"/>
                  <a:satMod val="103000"/>
                  <a:tint val="73000"/>
                </a:schemeClr>
              </a:gs>
              <a:gs pos="100000">
                <a:schemeClr val="accent1">
                  <a:lumMod val="105000"/>
                  <a:satMod val="109000"/>
                  <a:tint val="81000"/>
                </a:schemeClr>
              </a:gs>
            </a:gsLst>
            <a:lin ang="5400000" scaled="0"/>
          </a:gradFill>
          <a:ln w="22225" cap="rnd" cmpd="sng" algn="ctr">
            <a:solidFill>
              <a:schemeClr val="accent1"/>
            </a:solidFill>
            <a:round/>
          </a:ln>
          <a:effectLst/>
        </c:spPr>
        <c:marker>
          <c:symbol val="circle"/>
          <c:size val="4"/>
          <c:spPr>
            <a:solidFill>
              <a:schemeClr val="accent2"/>
            </a:solidFill>
            <a:ln w="9525" cap="flat" cmpd="sng" algn="ctr">
              <a:solidFill>
                <a:schemeClr val="accent2"/>
              </a:solidFill>
              <a:round/>
            </a:ln>
            <a:effectLst/>
          </c:spPr>
        </c:marker>
      </c:pivotFmt>
      <c:pivotFmt>
        <c:idx val="17"/>
        <c:spPr>
          <a:gradFill rotWithShape="1">
            <a:gsLst>
              <a:gs pos="0">
                <a:schemeClr val="accent1">
                  <a:lumMod val="110000"/>
                  <a:satMod val="105000"/>
                  <a:tint val="67000"/>
                </a:schemeClr>
              </a:gs>
              <a:gs pos="50000">
                <a:schemeClr val="accent1">
                  <a:lumMod val="105000"/>
                  <a:satMod val="103000"/>
                  <a:tint val="73000"/>
                </a:schemeClr>
              </a:gs>
              <a:gs pos="100000">
                <a:schemeClr val="accent1">
                  <a:lumMod val="105000"/>
                  <a:satMod val="109000"/>
                  <a:tint val="81000"/>
                </a:schemeClr>
              </a:gs>
            </a:gsLst>
            <a:lin ang="5400000" scaled="0"/>
          </a:gradFill>
          <a:ln w="22225" cap="rnd" cmpd="sng" algn="ctr">
            <a:solidFill>
              <a:schemeClr val="accent1"/>
            </a:solidFill>
            <a:round/>
          </a:ln>
          <a:effectLst/>
        </c:spPr>
        <c:marker>
          <c:symbol val="circle"/>
          <c:size val="4"/>
          <c:spPr>
            <a:solidFill>
              <a:schemeClr val="accent3"/>
            </a:solidFill>
            <a:ln w="9525" cap="flat" cmpd="sng" algn="ctr">
              <a:solidFill>
                <a:schemeClr val="accent3"/>
              </a:solidFill>
              <a:round/>
            </a:ln>
            <a:effectLst/>
          </c:spPr>
        </c:marker>
      </c:pivotFmt>
      <c:pivotFmt>
        <c:idx val="18"/>
        <c:spPr>
          <a:gradFill rotWithShape="1">
            <a:gsLst>
              <a:gs pos="0">
                <a:schemeClr val="accent1">
                  <a:lumMod val="110000"/>
                  <a:satMod val="105000"/>
                  <a:tint val="67000"/>
                </a:schemeClr>
              </a:gs>
              <a:gs pos="50000">
                <a:schemeClr val="accent1">
                  <a:lumMod val="105000"/>
                  <a:satMod val="103000"/>
                  <a:tint val="73000"/>
                </a:schemeClr>
              </a:gs>
              <a:gs pos="100000">
                <a:schemeClr val="accent1">
                  <a:lumMod val="105000"/>
                  <a:satMod val="109000"/>
                  <a:tint val="81000"/>
                </a:schemeClr>
              </a:gs>
            </a:gsLst>
            <a:lin ang="5400000" scaled="0"/>
          </a:gradFill>
          <a:ln w="22225" cap="rnd" cmpd="sng" algn="ctr">
            <a:solidFill>
              <a:schemeClr val="accent1"/>
            </a:solidFill>
            <a:round/>
          </a:ln>
          <a:effectLst/>
        </c:spPr>
        <c:marker>
          <c:symbol val="circle"/>
          <c:size val="4"/>
          <c:spPr>
            <a:solidFill>
              <a:schemeClr val="accent4"/>
            </a:solidFill>
            <a:ln w="9525" cap="flat" cmpd="sng" algn="ctr">
              <a:solidFill>
                <a:schemeClr val="accent4"/>
              </a:solidFill>
              <a:round/>
            </a:ln>
            <a:effectLst/>
          </c:spPr>
        </c:marker>
      </c:pivotFmt>
      <c:pivotFmt>
        <c:idx val="19"/>
        <c:spPr>
          <a:gradFill rotWithShape="1">
            <a:gsLst>
              <a:gs pos="0">
                <a:schemeClr val="accent1">
                  <a:lumMod val="110000"/>
                  <a:satMod val="105000"/>
                  <a:tint val="67000"/>
                </a:schemeClr>
              </a:gs>
              <a:gs pos="50000">
                <a:schemeClr val="accent1">
                  <a:lumMod val="105000"/>
                  <a:satMod val="103000"/>
                  <a:tint val="73000"/>
                </a:schemeClr>
              </a:gs>
              <a:gs pos="100000">
                <a:schemeClr val="accent1">
                  <a:lumMod val="105000"/>
                  <a:satMod val="109000"/>
                  <a:tint val="81000"/>
                </a:schemeClr>
              </a:gs>
            </a:gsLst>
            <a:lin ang="5400000" scaled="0"/>
          </a:gradFill>
          <a:ln w="22225" cap="rnd" cmpd="sng" algn="ctr">
            <a:solidFill>
              <a:schemeClr val="accent1"/>
            </a:solidFill>
            <a:round/>
          </a:ln>
          <a:effectLst/>
        </c:spPr>
        <c:marker>
          <c:symbol val="circle"/>
          <c:size val="4"/>
          <c:spPr>
            <a:solidFill>
              <a:schemeClr val="accent5"/>
            </a:solidFill>
            <a:ln w="9525" cap="flat" cmpd="sng" algn="ctr">
              <a:solidFill>
                <a:schemeClr val="accent5"/>
              </a:solidFill>
              <a:round/>
            </a:ln>
            <a:effectLst/>
          </c:spPr>
        </c:marker>
      </c:pivotFmt>
    </c:pivotFmts>
    <c:plotArea>
      <c:layout/>
      <c:lineChart>
        <c:grouping val="standard"/>
        <c:varyColors val="0"/>
        <c:ser>
          <c:idx val="0"/>
          <c:order val="0"/>
          <c:tx>
            <c:strRef>
              <c:f>'Sales &amp; Search Raw Data'!$J$1:$J$2</c:f>
              <c:strCache>
                <c:ptCount val="1"/>
                <c:pt idx="0">
                  <c:v>Benz SLK</c:v>
                </c:pt>
              </c:strCache>
            </c:strRef>
          </c:tx>
          <c:spPr>
            <a:ln w="22225" cap="rnd" cmpd="sng" algn="ctr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4"/>
            <c:spPr>
              <a:solidFill>
                <a:schemeClr val="accent1"/>
              </a:solidFill>
              <a:ln w="9525" cap="flat" cmpd="sng" algn="ctr">
                <a:solidFill>
                  <a:schemeClr val="accent1"/>
                </a:solidFill>
                <a:round/>
              </a:ln>
              <a:effectLst/>
            </c:spPr>
          </c:marker>
          <c:cat>
            <c:multiLvlStrRef>
              <c:f>'Sales &amp; Search Raw Data'!$I$3:$I$54</c:f>
              <c:multiLvlStrCache>
                <c:ptCount val="47"/>
                <c:lvl>
                  <c:pt idx="0">
                    <c:v>1</c:v>
                  </c:pt>
                  <c:pt idx="1">
                    <c:v>2</c:v>
                  </c:pt>
                  <c:pt idx="2">
                    <c:v>3</c:v>
                  </c:pt>
                  <c:pt idx="3">
                    <c:v>4</c:v>
                  </c:pt>
                  <c:pt idx="4">
                    <c:v>5</c:v>
                  </c:pt>
                  <c:pt idx="5">
                    <c:v>6</c:v>
                  </c:pt>
                  <c:pt idx="6">
                    <c:v>7</c:v>
                  </c:pt>
                  <c:pt idx="7">
                    <c:v>8</c:v>
                  </c:pt>
                  <c:pt idx="8">
                    <c:v>9</c:v>
                  </c:pt>
                  <c:pt idx="9">
                    <c:v>10</c:v>
                  </c:pt>
                  <c:pt idx="10">
                    <c:v>11</c:v>
                  </c:pt>
                  <c:pt idx="11">
                    <c:v>12</c:v>
                  </c:pt>
                  <c:pt idx="12">
                    <c:v>1</c:v>
                  </c:pt>
                  <c:pt idx="13">
                    <c:v>2</c:v>
                  </c:pt>
                  <c:pt idx="14">
                    <c:v>3</c:v>
                  </c:pt>
                  <c:pt idx="15">
                    <c:v>4</c:v>
                  </c:pt>
                  <c:pt idx="16">
                    <c:v>5</c:v>
                  </c:pt>
                  <c:pt idx="17">
                    <c:v>6</c:v>
                  </c:pt>
                  <c:pt idx="18">
                    <c:v>7</c:v>
                  </c:pt>
                  <c:pt idx="19">
                    <c:v>8</c:v>
                  </c:pt>
                  <c:pt idx="20">
                    <c:v>9</c:v>
                  </c:pt>
                  <c:pt idx="21">
                    <c:v>10</c:v>
                  </c:pt>
                  <c:pt idx="22">
                    <c:v>11</c:v>
                  </c:pt>
                  <c:pt idx="23">
                    <c:v>12</c:v>
                  </c:pt>
                  <c:pt idx="24">
                    <c:v>1</c:v>
                  </c:pt>
                  <c:pt idx="25">
                    <c:v>2</c:v>
                  </c:pt>
                  <c:pt idx="26">
                    <c:v>3</c:v>
                  </c:pt>
                  <c:pt idx="27">
                    <c:v>4</c:v>
                  </c:pt>
                  <c:pt idx="28">
                    <c:v>5</c:v>
                  </c:pt>
                  <c:pt idx="29">
                    <c:v>6</c:v>
                  </c:pt>
                  <c:pt idx="30">
                    <c:v>7</c:v>
                  </c:pt>
                  <c:pt idx="31">
                    <c:v>8</c:v>
                  </c:pt>
                  <c:pt idx="32">
                    <c:v>9</c:v>
                  </c:pt>
                  <c:pt idx="33">
                    <c:v>10</c:v>
                  </c:pt>
                  <c:pt idx="34">
                    <c:v>11</c:v>
                  </c:pt>
                  <c:pt idx="35">
                    <c:v>12</c:v>
                  </c:pt>
                  <c:pt idx="36">
                    <c:v>1</c:v>
                  </c:pt>
                  <c:pt idx="37">
                    <c:v>2</c:v>
                  </c:pt>
                  <c:pt idx="38">
                    <c:v>3</c:v>
                  </c:pt>
                  <c:pt idx="39">
                    <c:v>4</c:v>
                  </c:pt>
                  <c:pt idx="40">
                    <c:v>5</c:v>
                  </c:pt>
                  <c:pt idx="41">
                    <c:v>6</c:v>
                  </c:pt>
                  <c:pt idx="42">
                    <c:v>7</c:v>
                  </c:pt>
                  <c:pt idx="43">
                    <c:v>8</c:v>
                  </c:pt>
                  <c:pt idx="44">
                    <c:v>9</c:v>
                  </c:pt>
                  <c:pt idx="45">
                    <c:v>10</c:v>
                  </c:pt>
                  <c:pt idx="46">
                    <c:v>11</c:v>
                  </c:pt>
                </c:lvl>
                <c:lvl>
                  <c:pt idx="0">
                    <c:v>2014</c:v>
                  </c:pt>
                  <c:pt idx="12">
                    <c:v>2015</c:v>
                  </c:pt>
                  <c:pt idx="24">
                    <c:v>2016</c:v>
                  </c:pt>
                  <c:pt idx="36">
                    <c:v>2017</c:v>
                  </c:pt>
                </c:lvl>
              </c:multiLvlStrCache>
            </c:multiLvlStrRef>
          </c:cat>
          <c:val>
            <c:numRef>
              <c:f>'Sales &amp; Search Raw Data'!$J$3:$J$54</c:f>
              <c:numCache>
                <c:formatCode>General</c:formatCode>
                <c:ptCount val="47"/>
                <c:pt idx="0">
                  <c:v>686</c:v>
                </c:pt>
                <c:pt idx="1">
                  <c:v>529</c:v>
                </c:pt>
                <c:pt idx="2">
                  <c:v>2172</c:v>
                </c:pt>
                <c:pt idx="3">
                  <c:v>1188</c:v>
                </c:pt>
                <c:pt idx="4">
                  <c:v>1214</c:v>
                </c:pt>
                <c:pt idx="5">
                  <c:v>1159</c:v>
                </c:pt>
                <c:pt idx="6">
                  <c:v>811</c:v>
                </c:pt>
                <c:pt idx="7">
                  <c:v>453</c:v>
                </c:pt>
                <c:pt idx="8">
                  <c:v>1484</c:v>
                </c:pt>
                <c:pt idx="9">
                  <c:v>457</c:v>
                </c:pt>
                <c:pt idx="10">
                  <c:v>530</c:v>
                </c:pt>
                <c:pt idx="11">
                  <c:v>431</c:v>
                </c:pt>
                <c:pt idx="12">
                  <c:v>672</c:v>
                </c:pt>
                <c:pt idx="13">
                  <c:v>475</c:v>
                </c:pt>
                <c:pt idx="14">
                  <c:v>2042</c:v>
                </c:pt>
                <c:pt idx="15">
                  <c:v>1001</c:v>
                </c:pt>
                <c:pt idx="16">
                  <c:v>1284</c:v>
                </c:pt>
                <c:pt idx="17">
                  <c:v>1056</c:v>
                </c:pt>
                <c:pt idx="18">
                  <c:v>870</c:v>
                </c:pt>
                <c:pt idx="19">
                  <c:v>352</c:v>
                </c:pt>
                <c:pt idx="20">
                  <c:v>1154</c:v>
                </c:pt>
                <c:pt idx="21">
                  <c:v>507</c:v>
                </c:pt>
                <c:pt idx="22">
                  <c:v>497</c:v>
                </c:pt>
                <c:pt idx="23">
                  <c:v>459</c:v>
                </c:pt>
                <c:pt idx="24">
                  <c:v>639</c:v>
                </c:pt>
                <c:pt idx="25">
                  <c:v>192</c:v>
                </c:pt>
                <c:pt idx="26">
                  <c:v>956</c:v>
                </c:pt>
                <c:pt idx="27">
                  <c:v>112</c:v>
                </c:pt>
                <c:pt idx="28">
                  <c:v>63</c:v>
                </c:pt>
                <c:pt idx="29">
                  <c:v>75</c:v>
                </c:pt>
                <c:pt idx="30">
                  <c:v>53</c:v>
                </c:pt>
                <c:pt idx="31">
                  <c:v>15</c:v>
                </c:pt>
                <c:pt idx="32">
                  <c:v>37</c:v>
                </c:pt>
                <c:pt idx="33">
                  <c:v>27</c:v>
                </c:pt>
                <c:pt idx="34">
                  <c:v>15</c:v>
                </c:pt>
                <c:pt idx="35">
                  <c:v>9</c:v>
                </c:pt>
                <c:pt idx="36">
                  <c:v>67</c:v>
                </c:pt>
                <c:pt idx="37">
                  <c:v>62</c:v>
                </c:pt>
                <c:pt idx="38">
                  <c:v>57</c:v>
                </c:pt>
                <c:pt idx="39">
                  <c:v>62</c:v>
                </c:pt>
                <c:pt idx="40">
                  <c:v>59</c:v>
                </c:pt>
                <c:pt idx="41">
                  <c:v>46</c:v>
                </c:pt>
                <c:pt idx="42">
                  <c:v>40</c:v>
                </c:pt>
                <c:pt idx="43">
                  <c:v>59</c:v>
                </c:pt>
                <c:pt idx="44">
                  <c:v>46</c:v>
                </c:pt>
                <c:pt idx="45">
                  <c:v>17</c:v>
                </c:pt>
                <c:pt idx="46">
                  <c:v>14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21A3-4D3E-BA0F-C08E1D412215}"/>
            </c:ext>
          </c:extLst>
        </c:ser>
        <c:ser>
          <c:idx val="1"/>
          <c:order val="1"/>
          <c:tx>
            <c:strRef>
              <c:f>'Sales &amp; Search Raw Data'!$K$1:$K$2</c:f>
              <c:strCache>
                <c:ptCount val="1"/>
                <c:pt idx="0">
                  <c:v>BMW Z4</c:v>
                </c:pt>
              </c:strCache>
            </c:strRef>
          </c:tx>
          <c:spPr>
            <a:ln w="22225" cap="rnd" cmpd="sng" algn="ctr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4"/>
            <c:spPr>
              <a:solidFill>
                <a:schemeClr val="accent2"/>
              </a:solidFill>
              <a:ln w="9525" cap="flat" cmpd="sng" algn="ctr">
                <a:solidFill>
                  <a:schemeClr val="accent2"/>
                </a:solidFill>
                <a:round/>
              </a:ln>
              <a:effectLst/>
            </c:spPr>
          </c:marker>
          <c:cat>
            <c:multiLvlStrRef>
              <c:f>'Sales &amp; Search Raw Data'!$I$3:$I$54</c:f>
              <c:multiLvlStrCache>
                <c:ptCount val="47"/>
                <c:lvl>
                  <c:pt idx="0">
                    <c:v>1</c:v>
                  </c:pt>
                  <c:pt idx="1">
                    <c:v>2</c:v>
                  </c:pt>
                  <c:pt idx="2">
                    <c:v>3</c:v>
                  </c:pt>
                  <c:pt idx="3">
                    <c:v>4</c:v>
                  </c:pt>
                  <c:pt idx="4">
                    <c:v>5</c:v>
                  </c:pt>
                  <c:pt idx="5">
                    <c:v>6</c:v>
                  </c:pt>
                  <c:pt idx="6">
                    <c:v>7</c:v>
                  </c:pt>
                  <c:pt idx="7">
                    <c:v>8</c:v>
                  </c:pt>
                  <c:pt idx="8">
                    <c:v>9</c:v>
                  </c:pt>
                  <c:pt idx="9">
                    <c:v>10</c:v>
                  </c:pt>
                  <c:pt idx="10">
                    <c:v>11</c:v>
                  </c:pt>
                  <c:pt idx="11">
                    <c:v>12</c:v>
                  </c:pt>
                  <c:pt idx="12">
                    <c:v>1</c:v>
                  </c:pt>
                  <c:pt idx="13">
                    <c:v>2</c:v>
                  </c:pt>
                  <c:pt idx="14">
                    <c:v>3</c:v>
                  </c:pt>
                  <c:pt idx="15">
                    <c:v>4</c:v>
                  </c:pt>
                  <c:pt idx="16">
                    <c:v>5</c:v>
                  </c:pt>
                  <c:pt idx="17">
                    <c:v>6</c:v>
                  </c:pt>
                  <c:pt idx="18">
                    <c:v>7</c:v>
                  </c:pt>
                  <c:pt idx="19">
                    <c:v>8</c:v>
                  </c:pt>
                  <c:pt idx="20">
                    <c:v>9</c:v>
                  </c:pt>
                  <c:pt idx="21">
                    <c:v>10</c:v>
                  </c:pt>
                  <c:pt idx="22">
                    <c:v>11</c:v>
                  </c:pt>
                  <c:pt idx="23">
                    <c:v>12</c:v>
                  </c:pt>
                  <c:pt idx="24">
                    <c:v>1</c:v>
                  </c:pt>
                  <c:pt idx="25">
                    <c:v>2</c:v>
                  </c:pt>
                  <c:pt idx="26">
                    <c:v>3</c:v>
                  </c:pt>
                  <c:pt idx="27">
                    <c:v>4</c:v>
                  </c:pt>
                  <c:pt idx="28">
                    <c:v>5</c:v>
                  </c:pt>
                  <c:pt idx="29">
                    <c:v>6</c:v>
                  </c:pt>
                  <c:pt idx="30">
                    <c:v>7</c:v>
                  </c:pt>
                  <c:pt idx="31">
                    <c:v>8</c:v>
                  </c:pt>
                  <c:pt idx="32">
                    <c:v>9</c:v>
                  </c:pt>
                  <c:pt idx="33">
                    <c:v>10</c:v>
                  </c:pt>
                  <c:pt idx="34">
                    <c:v>11</c:v>
                  </c:pt>
                  <c:pt idx="35">
                    <c:v>12</c:v>
                  </c:pt>
                  <c:pt idx="36">
                    <c:v>1</c:v>
                  </c:pt>
                  <c:pt idx="37">
                    <c:v>2</c:v>
                  </c:pt>
                  <c:pt idx="38">
                    <c:v>3</c:v>
                  </c:pt>
                  <c:pt idx="39">
                    <c:v>4</c:v>
                  </c:pt>
                  <c:pt idx="40">
                    <c:v>5</c:v>
                  </c:pt>
                  <c:pt idx="41">
                    <c:v>6</c:v>
                  </c:pt>
                  <c:pt idx="42">
                    <c:v>7</c:v>
                  </c:pt>
                  <c:pt idx="43">
                    <c:v>8</c:v>
                  </c:pt>
                  <c:pt idx="44">
                    <c:v>9</c:v>
                  </c:pt>
                  <c:pt idx="45">
                    <c:v>10</c:v>
                  </c:pt>
                  <c:pt idx="46">
                    <c:v>11</c:v>
                  </c:pt>
                </c:lvl>
                <c:lvl>
                  <c:pt idx="0">
                    <c:v>2014</c:v>
                  </c:pt>
                  <c:pt idx="12">
                    <c:v>2015</c:v>
                  </c:pt>
                  <c:pt idx="24">
                    <c:v>2016</c:v>
                  </c:pt>
                  <c:pt idx="36">
                    <c:v>2017</c:v>
                  </c:pt>
                </c:lvl>
              </c:multiLvlStrCache>
            </c:multiLvlStrRef>
          </c:cat>
          <c:val>
            <c:numRef>
              <c:f>'Sales &amp; Search Raw Data'!$K$3:$K$54</c:f>
              <c:numCache>
                <c:formatCode>General</c:formatCode>
                <c:ptCount val="47"/>
                <c:pt idx="0">
                  <c:v>166</c:v>
                </c:pt>
                <c:pt idx="1">
                  <c:v>91</c:v>
                </c:pt>
                <c:pt idx="2">
                  <c:v>592</c:v>
                </c:pt>
                <c:pt idx="3">
                  <c:v>142</c:v>
                </c:pt>
                <c:pt idx="4">
                  <c:v>108</c:v>
                </c:pt>
                <c:pt idx="5">
                  <c:v>114</c:v>
                </c:pt>
                <c:pt idx="6">
                  <c:v>120</c:v>
                </c:pt>
                <c:pt idx="7">
                  <c:v>114</c:v>
                </c:pt>
                <c:pt idx="8">
                  <c:v>170</c:v>
                </c:pt>
                <c:pt idx="9">
                  <c:v>198</c:v>
                </c:pt>
                <c:pt idx="10">
                  <c:v>168</c:v>
                </c:pt>
                <c:pt idx="11">
                  <c:v>168</c:v>
                </c:pt>
                <c:pt idx="12">
                  <c:v>94</c:v>
                </c:pt>
                <c:pt idx="13">
                  <c:v>286</c:v>
                </c:pt>
                <c:pt idx="14">
                  <c:v>422</c:v>
                </c:pt>
                <c:pt idx="15">
                  <c:v>87</c:v>
                </c:pt>
                <c:pt idx="16">
                  <c:v>78</c:v>
                </c:pt>
                <c:pt idx="17">
                  <c:v>105</c:v>
                </c:pt>
                <c:pt idx="18">
                  <c:v>118</c:v>
                </c:pt>
                <c:pt idx="19">
                  <c:v>123</c:v>
                </c:pt>
                <c:pt idx="20">
                  <c:v>96</c:v>
                </c:pt>
                <c:pt idx="21">
                  <c:v>86</c:v>
                </c:pt>
                <c:pt idx="22">
                  <c:v>81</c:v>
                </c:pt>
                <c:pt idx="23">
                  <c:v>253</c:v>
                </c:pt>
                <c:pt idx="24">
                  <c:v>42</c:v>
                </c:pt>
                <c:pt idx="25">
                  <c:v>55</c:v>
                </c:pt>
                <c:pt idx="26">
                  <c:v>120</c:v>
                </c:pt>
                <c:pt idx="27">
                  <c:v>104</c:v>
                </c:pt>
                <c:pt idx="28">
                  <c:v>126</c:v>
                </c:pt>
                <c:pt idx="29">
                  <c:v>104</c:v>
                </c:pt>
                <c:pt idx="30">
                  <c:v>124</c:v>
                </c:pt>
                <c:pt idx="31">
                  <c:v>101</c:v>
                </c:pt>
                <c:pt idx="32">
                  <c:v>99</c:v>
                </c:pt>
                <c:pt idx="33">
                  <c:v>78</c:v>
                </c:pt>
                <c:pt idx="34">
                  <c:v>159</c:v>
                </c:pt>
                <c:pt idx="35">
                  <c:v>75</c:v>
                </c:pt>
                <c:pt idx="36">
                  <c:v>70</c:v>
                </c:pt>
                <c:pt idx="37">
                  <c:v>88</c:v>
                </c:pt>
                <c:pt idx="38">
                  <c:v>111</c:v>
                </c:pt>
                <c:pt idx="39">
                  <c:v>186</c:v>
                </c:pt>
                <c:pt idx="40">
                  <c:v>14</c:v>
                </c:pt>
                <c:pt idx="41">
                  <c:v>12</c:v>
                </c:pt>
                <c:pt idx="42">
                  <c:v>14</c:v>
                </c:pt>
                <c:pt idx="43">
                  <c:v>3</c:v>
                </c:pt>
                <c:pt idx="44">
                  <c:v>3</c:v>
                </c:pt>
                <c:pt idx="45">
                  <c:v>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21A3-4D3E-BA0F-C08E1D412215}"/>
            </c:ext>
          </c:extLst>
        </c:ser>
        <c:ser>
          <c:idx val="2"/>
          <c:order val="2"/>
          <c:tx>
            <c:strRef>
              <c:f>'Sales &amp; Search Raw Data'!$L$1:$L$2</c:f>
              <c:strCache>
                <c:ptCount val="1"/>
                <c:pt idx="0">
                  <c:v>Jaguar Ftype</c:v>
                </c:pt>
              </c:strCache>
            </c:strRef>
          </c:tx>
          <c:spPr>
            <a:ln w="22225" cap="rnd" cmpd="sng" algn="ctr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4"/>
            <c:spPr>
              <a:solidFill>
                <a:schemeClr val="accent3"/>
              </a:solidFill>
              <a:ln w="9525" cap="flat" cmpd="sng" algn="ctr">
                <a:solidFill>
                  <a:schemeClr val="accent3"/>
                </a:solidFill>
                <a:round/>
              </a:ln>
              <a:effectLst/>
            </c:spPr>
          </c:marker>
          <c:cat>
            <c:multiLvlStrRef>
              <c:f>'Sales &amp; Search Raw Data'!$I$3:$I$54</c:f>
              <c:multiLvlStrCache>
                <c:ptCount val="47"/>
                <c:lvl>
                  <c:pt idx="0">
                    <c:v>1</c:v>
                  </c:pt>
                  <c:pt idx="1">
                    <c:v>2</c:v>
                  </c:pt>
                  <c:pt idx="2">
                    <c:v>3</c:v>
                  </c:pt>
                  <c:pt idx="3">
                    <c:v>4</c:v>
                  </c:pt>
                  <c:pt idx="4">
                    <c:v>5</c:v>
                  </c:pt>
                  <c:pt idx="5">
                    <c:v>6</c:v>
                  </c:pt>
                  <c:pt idx="6">
                    <c:v>7</c:v>
                  </c:pt>
                  <c:pt idx="7">
                    <c:v>8</c:v>
                  </c:pt>
                  <c:pt idx="8">
                    <c:v>9</c:v>
                  </c:pt>
                  <c:pt idx="9">
                    <c:v>10</c:v>
                  </c:pt>
                  <c:pt idx="10">
                    <c:v>11</c:v>
                  </c:pt>
                  <c:pt idx="11">
                    <c:v>12</c:v>
                  </c:pt>
                  <c:pt idx="12">
                    <c:v>1</c:v>
                  </c:pt>
                  <c:pt idx="13">
                    <c:v>2</c:v>
                  </c:pt>
                  <c:pt idx="14">
                    <c:v>3</c:v>
                  </c:pt>
                  <c:pt idx="15">
                    <c:v>4</c:v>
                  </c:pt>
                  <c:pt idx="16">
                    <c:v>5</c:v>
                  </c:pt>
                  <c:pt idx="17">
                    <c:v>6</c:v>
                  </c:pt>
                  <c:pt idx="18">
                    <c:v>7</c:v>
                  </c:pt>
                  <c:pt idx="19">
                    <c:v>8</c:v>
                  </c:pt>
                  <c:pt idx="20">
                    <c:v>9</c:v>
                  </c:pt>
                  <c:pt idx="21">
                    <c:v>10</c:v>
                  </c:pt>
                  <c:pt idx="22">
                    <c:v>11</c:v>
                  </c:pt>
                  <c:pt idx="23">
                    <c:v>12</c:v>
                  </c:pt>
                  <c:pt idx="24">
                    <c:v>1</c:v>
                  </c:pt>
                  <c:pt idx="25">
                    <c:v>2</c:v>
                  </c:pt>
                  <c:pt idx="26">
                    <c:v>3</c:v>
                  </c:pt>
                  <c:pt idx="27">
                    <c:v>4</c:v>
                  </c:pt>
                  <c:pt idx="28">
                    <c:v>5</c:v>
                  </c:pt>
                  <c:pt idx="29">
                    <c:v>6</c:v>
                  </c:pt>
                  <c:pt idx="30">
                    <c:v>7</c:v>
                  </c:pt>
                  <c:pt idx="31">
                    <c:v>8</c:v>
                  </c:pt>
                  <c:pt idx="32">
                    <c:v>9</c:v>
                  </c:pt>
                  <c:pt idx="33">
                    <c:v>10</c:v>
                  </c:pt>
                  <c:pt idx="34">
                    <c:v>11</c:v>
                  </c:pt>
                  <c:pt idx="35">
                    <c:v>12</c:v>
                  </c:pt>
                  <c:pt idx="36">
                    <c:v>1</c:v>
                  </c:pt>
                  <c:pt idx="37">
                    <c:v>2</c:v>
                  </c:pt>
                  <c:pt idx="38">
                    <c:v>3</c:v>
                  </c:pt>
                  <c:pt idx="39">
                    <c:v>4</c:v>
                  </c:pt>
                  <c:pt idx="40">
                    <c:v>5</c:v>
                  </c:pt>
                  <c:pt idx="41">
                    <c:v>6</c:v>
                  </c:pt>
                  <c:pt idx="42">
                    <c:v>7</c:v>
                  </c:pt>
                  <c:pt idx="43">
                    <c:v>8</c:v>
                  </c:pt>
                  <c:pt idx="44">
                    <c:v>9</c:v>
                  </c:pt>
                  <c:pt idx="45">
                    <c:v>10</c:v>
                  </c:pt>
                  <c:pt idx="46">
                    <c:v>11</c:v>
                  </c:pt>
                </c:lvl>
                <c:lvl>
                  <c:pt idx="0">
                    <c:v>2014</c:v>
                  </c:pt>
                  <c:pt idx="12">
                    <c:v>2015</c:v>
                  </c:pt>
                  <c:pt idx="24">
                    <c:v>2016</c:v>
                  </c:pt>
                  <c:pt idx="36">
                    <c:v>2017</c:v>
                  </c:pt>
                </c:lvl>
              </c:multiLvlStrCache>
            </c:multiLvlStrRef>
          </c:cat>
          <c:val>
            <c:numRef>
              <c:f>'Sales &amp; Search Raw Data'!$L$3:$L$54</c:f>
              <c:numCache>
                <c:formatCode>General</c:formatCode>
                <c:ptCount val="47"/>
                <c:pt idx="0">
                  <c:v>155</c:v>
                </c:pt>
                <c:pt idx="1">
                  <c:v>149</c:v>
                </c:pt>
                <c:pt idx="2">
                  <c:v>645</c:v>
                </c:pt>
                <c:pt idx="3">
                  <c:v>462</c:v>
                </c:pt>
                <c:pt idx="4">
                  <c:v>656</c:v>
                </c:pt>
                <c:pt idx="5">
                  <c:v>534</c:v>
                </c:pt>
                <c:pt idx="6">
                  <c:v>432</c:v>
                </c:pt>
                <c:pt idx="7">
                  <c:v>194</c:v>
                </c:pt>
                <c:pt idx="8">
                  <c:v>624</c:v>
                </c:pt>
                <c:pt idx="9">
                  <c:v>290</c:v>
                </c:pt>
                <c:pt idx="10">
                  <c:v>268</c:v>
                </c:pt>
                <c:pt idx="11">
                  <c:v>232</c:v>
                </c:pt>
                <c:pt idx="12">
                  <c:v>231</c:v>
                </c:pt>
                <c:pt idx="13">
                  <c:v>199</c:v>
                </c:pt>
                <c:pt idx="14">
                  <c:v>776</c:v>
                </c:pt>
                <c:pt idx="15">
                  <c:v>499</c:v>
                </c:pt>
                <c:pt idx="16">
                  <c:v>419</c:v>
                </c:pt>
                <c:pt idx="17">
                  <c:v>504</c:v>
                </c:pt>
                <c:pt idx="18">
                  <c:v>495</c:v>
                </c:pt>
                <c:pt idx="19">
                  <c:v>255</c:v>
                </c:pt>
                <c:pt idx="20">
                  <c:v>431</c:v>
                </c:pt>
                <c:pt idx="21">
                  <c:v>273</c:v>
                </c:pt>
                <c:pt idx="22">
                  <c:v>219</c:v>
                </c:pt>
                <c:pt idx="23">
                  <c:v>256</c:v>
                </c:pt>
                <c:pt idx="24">
                  <c:v>302</c:v>
                </c:pt>
                <c:pt idx="25">
                  <c:v>186</c:v>
                </c:pt>
                <c:pt idx="26">
                  <c:v>744</c:v>
                </c:pt>
                <c:pt idx="27">
                  <c:v>511</c:v>
                </c:pt>
                <c:pt idx="28">
                  <c:v>441</c:v>
                </c:pt>
                <c:pt idx="29">
                  <c:v>472</c:v>
                </c:pt>
                <c:pt idx="30">
                  <c:v>369</c:v>
                </c:pt>
                <c:pt idx="31">
                  <c:v>215</c:v>
                </c:pt>
                <c:pt idx="32">
                  <c:v>539</c:v>
                </c:pt>
                <c:pt idx="33">
                  <c:v>246</c:v>
                </c:pt>
                <c:pt idx="34">
                  <c:v>273</c:v>
                </c:pt>
                <c:pt idx="35">
                  <c:v>243</c:v>
                </c:pt>
                <c:pt idx="36">
                  <c:v>216</c:v>
                </c:pt>
                <c:pt idx="37">
                  <c:v>143</c:v>
                </c:pt>
                <c:pt idx="38">
                  <c:v>1074</c:v>
                </c:pt>
                <c:pt idx="39">
                  <c:v>435</c:v>
                </c:pt>
                <c:pt idx="40">
                  <c:v>405</c:v>
                </c:pt>
                <c:pt idx="41">
                  <c:v>382</c:v>
                </c:pt>
                <c:pt idx="42">
                  <c:v>352</c:v>
                </c:pt>
                <c:pt idx="43">
                  <c:v>211</c:v>
                </c:pt>
                <c:pt idx="44">
                  <c:v>508</c:v>
                </c:pt>
                <c:pt idx="45">
                  <c:v>339</c:v>
                </c:pt>
                <c:pt idx="46">
                  <c:v>282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21A3-4D3E-BA0F-C08E1D412215}"/>
            </c:ext>
          </c:extLst>
        </c:ser>
        <c:ser>
          <c:idx val="3"/>
          <c:order val="3"/>
          <c:tx>
            <c:strRef>
              <c:f>'Sales &amp; Search Raw Data'!$M$1:$M$2</c:f>
              <c:strCache>
                <c:ptCount val="1"/>
                <c:pt idx="0">
                  <c:v>Mazda MX-5</c:v>
                </c:pt>
              </c:strCache>
            </c:strRef>
          </c:tx>
          <c:spPr>
            <a:ln w="22225" cap="rnd" cmpd="sng" algn="ctr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4"/>
            <c:spPr>
              <a:solidFill>
                <a:schemeClr val="accent4"/>
              </a:solidFill>
              <a:ln w="9525" cap="flat" cmpd="sng" algn="ctr">
                <a:solidFill>
                  <a:schemeClr val="accent4"/>
                </a:solidFill>
                <a:round/>
              </a:ln>
              <a:effectLst/>
            </c:spPr>
          </c:marker>
          <c:cat>
            <c:multiLvlStrRef>
              <c:f>'Sales &amp; Search Raw Data'!$I$3:$I$54</c:f>
              <c:multiLvlStrCache>
                <c:ptCount val="47"/>
                <c:lvl>
                  <c:pt idx="0">
                    <c:v>1</c:v>
                  </c:pt>
                  <c:pt idx="1">
                    <c:v>2</c:v>
                  </c:pt>
                  <c:pt idx="2">
                    <c:v>3</c:v>
                  </c:pt>
                  <c:pt idx="3">
                    <c:v>4</c:v>
                  </c:pt>
                  <c:pt idx="4">
                    <c:v>5</c:v>
                  </c:pt>
                  <c:pt idx="5">
                    <c:v>6</c:v>
                  </c:pt>
                  <c:pt idx="6">
                    <c:v>7</c:v>
                  </c:pt>
                  <c:pt idx="7">
                    <c:v>8</c:v>
                  </c:pt>
                  <c:pt idx="8">
                    <c:v>9</c:v>
                  </c:pt>
                  <c:pt idx="9">
                    <c:v>10</c:v>
                  </c:pt>
                  <c:pt idx="10">
                    <c:v>11</c:v>
                  </c:pt>
                  <c:pt idx="11">
                    <c:v>12</c:v>
                  </c:pt>
                  <c:pt idx="12">
                    <c:v>1</c:v>
                  </c:pt>
                  <c:pt idx="13">
                    <c:v>2</c:v>
                  </c:pt>
                  <c:pt idx="14">
                    <c:v>3</c:v>
                  </c:pt>
                  <c:pt idx="15">
                    <c:v>4</c:v>
                  </c:pt>
                  <c:pt idx="16">
                    <c:v>5</c:v>
                  </c:pt>
                  <c:pt idx="17">
                    <c:v>6</c:v>
                  </c:pt>
                  <c:pt idx="18">
                    <c:v>7</c:v>
                  </c:pt>
                  <c:pt idx="19">
                    <c:v>8</c:v>
                  </c:pt>
                  <c:pt idx="20">
                    <c:v>9</c:v>
                  </c:pt>
                  <c:pt idx="21">
                    <c:v>10</c:v>
                  </c:pt>
                  <c:pt idx="22">
                    <c:v>11</c:v>
                  </c:pt>
                  <c:pt idx="23">
                    <c:v>12</c:v>
                  </c:pt>
                  <c:pt idx="24">
                    <c:v>1</c:v>
                  </c:pt>
                  <c:pt idx="25">
                    <c:v>2</c:v>
                  </c:pt>
                  <c:pt idx="26">
                    <c:v>3</c:v>
                  </c:pt>
                  <c:pt idx="27">
                    <c:v>4</c:v>
                  </c:pt>
                  <c:pt idx="28">
                    <c:v>5</c:v>
                  </c:pt>
                  <c:pt idx="29">
                    <c:v>6</c:v>
                  </c:pt>
                  <c:pt idx="30">
                    <c:v>7</c:v>
                  </c:pt>
                  <c:pt idx="31">
                    <c:v>8</c:v>
                  </c:pt>
                  <c:pt idx="32">
                    <c:v>9</c:v>
                  </c:pt>
                  <c:pt idx="33">
                    <c:v>10</c:v>
                  </c:pt>
                  <c:pt idx="34">
                    <c:v>11</c:v>
                  </c:pt>
                  <c:pt idx="35">
                    <c:v>12</c:v>
                  </c:pt>
                  <c:pt idx="36">
                    <c:v>1</c:v>
                  </c:pt>
                  <c:pt idx="37">
                    <c:v>2</c:v>
                  </c:pt>
                  <c:pt idx="38">
                    <c:v>3</c:v>
                  </c:pt>
                  <c:pt idx="39">
                    <c:v>4</c:v>
                  </c:pt>
                  <c:pt idx="40">
                    <c:v>5</c:v>
                  </c:pt>
                  <c:pt idx="41">
                    <c:v>6</c:v>
                  </c:pt>
                  <c:pt idx="42">
                    <c:v>7</c:v>
                  </c:pt>
                  <c:pt idx="43">
                    <c:v>8</c:v>
                  </c:pt>
                  <c:pt idx="44">
                    <c:v>9</c:v>
                  </c:pt>
                  <c:pt idx="45">
                    <c:v>10</c:v>
                  </c:pt>
                  <c:pt idx="46">
                    <c:v>11</c:v>
                  </c:pt>
                </c:lvl>
                <c:lvl>
                  <c:pt idx="0">
                    <c:v>2014</c:v>
                  </c:pt>
                  <c:pt idx="12">
                    <c:v>2015</c:v>
                  </c:pt>
                  <c:pt idx="24">
                    <c:v>2016</c:v>
                  </c:pt>
                  <c:pt idx="36">
                    <c:v>2017</c:v>
                  </c:pt>
                </c:lvl>
              </c:multiLvlStrCache>
            </c:multiLvlStrRef>
          </c:cat>
          <c:val>
            <c:numRef>
              <c:f>'Sales &amp; Search Raw Data'!$M$3:$M$54</c:f>
              <c:numCache>
                <c:formatCode>General</c:formatCode>
                <c:ptCount val="47"/>
                <c:pt idx="0">
                  <c:v>152</c:v>
                </c:pt>
                <c:pt idx="1">
                  <c:v>226</c:v>
                </c:pt>
                <c:pt idx="2">
                  <c:v>977</c:v>
                </c:pt>
                <c:pt idx="3">
                  <c:v>612</c:v>
                </c:pt>
                <c:pt idx="4">
                  <c:v>616</c:v>
                </c:pt>
                <c:pt idx="5">
                  <c:v>701</c:v>
                </c:pt>
                <c:pt idx="6">
                  <c:v>435</c:v>
                </c:pt>
                <c:pt idx="7">
                  <c:v>331</c:v>
                </c:pt>
                <c:pt idx="8">
                  <c:v>1057</c:v>
                </c:pt>
                <c:pt idx="9">
                  <c:v>317</c:v>
                </c:pt>
                <c:pt idx="10">
                  <c:v>205</c:v>
                </c:pt>
                <c:pt idx="11">
                  <c:v>157</c:v>
                </c:pt>
                <c:pt idx="12">
                  <c:v>212</c:v>
                </c:pt>
                <c:pt idx="13">
                  <c:v>165</c:v>
                </c:pt>
                <c:pt idx="14">
                  <c:v>772</c:v>
                </c:pt>
                <c:pt idx="15">
                  <c:v>363</c:v>
                </c:pt>
                <c:pt idx="16">
                  <c:v>178</c:v>
                </c:pt>
                <c:pt idx="17">
                  <c:v>122</c:v>
                </c:pt>
                <c:pt idx="18">
                  <c:v>172</c:v>
                </c:pt>
                <c:pt idx="19">
                  <c:v>675</c:v>
                </c:pt>
                <c:pt idx="20">
                  <c:v>1730</c:v>
                </c:pt>
                <c:pt idx="21">
                  <c:v>1236</c:v>
                </c:pt>
                <c:pt idx="22">
                  <c:v>613</c:v>
                </c:pt>
                <c:pt idx="23">
                  <c:v>508</c:v>
                </c:pt>
                <c:pt idx="24">
                  <c:v>926</c:v>
                </c:pt>
                <c:pt idx="25">
                  <c:v>931</c:v>
                </c:pt>
                <c:pt idx="26">
                  <c:v>2398</c:v>
                </c:pt>
                <c:pt idx="27">
                  <c:v>1521</c:v>
                </c:pt>
                <c:pt idx="28">
                  <c:v>1608</c:v>
                </c:pt>
                <c:pt idx="29">
                  <c:v>1504</c:v>
                </c:pt>
                <c:pt idx="30">
                  <c:v>1054</c:v>
                </c:pt>
                <c:pt idx="31">
                  <c:v>685</c:v>
                </c:pt>
                <c:pt idx="32">
                  <c:v>1492</c:v>
                </c:pt>
                <c:pt idx="33">
                  <c:v>551</c:v>
                </c:pt>
                <c:pt idx="34">
                  <c:v>489</c:v>
                </c:pt>
                <c:pt idx="35">
                  <c:v>518</c:v>
                </c:pt>
                <c:pt idx="36">
                  <c:v>925</c:v>
                </c:pt>
                <c:pt idx="37">
                  <c:v>915</c:v>
                </c:pt>
                <c:pt idx="38">
                  <c:v>2701</c:v>
                </c:pt>
                <c:pt idx="39">
                  <c:v>1362</c:v>
                </c:pt>
                <c:pt idx="40">
                  <c:v>1580</c:v>
                </c:pt>
                <c:pt idx="41">
                  <c:v>1882</c:v>
                </c:pt>
                <c:pt idx="42">
                  <c:v>1616</c:v>
                </c:pt>
                <c:pt idx="43">
                  <c:v>1049</c:v>
                </c:pt>
                <c:pt idx="44">
                  <c:v>1961</c:v>
                </c:pt>
                <c:pt idx="45">
                  <c:v>709</c:v>
                </c:pt>
                <c:pt idx="46">
                  <c:v>599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21A3-4D3E-BA0F-C08E1D412215}"/>
            </c:ext>
          </c:extLst>
        </c:ser>
        <c:ser>
          <c:idx val="4"/>
          <c:order val="4"/>
          <c:tx>
            <c:strRef>
              <c:f>'Sales &amp; Search Raw Data'!$N$1:$N$2</c:f>
              <c:strCache>
                <c:ptCount val="1"/>
                <c:pt idx="0">
                  <c:v>Porsche Boxter</c:v>
                </c:pt>
              </c:strCache>
            </c:strRef>
          </c:tx>
          <c:spPr>
            <a:ln w="22225" cap="rnd" cmpd="sng" algn="ctr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4"/>
            <c:spPr>
              <a:solidFill>
                <a:schemeClr val="accent5"/>
              </a:solidFill>
              <a:ln w="9525" cap="flat" cmpd="sng" algn="ctr">
                <a:solidFill>
                  <a:schemeClr val="accent5"/>
                </a:solidFill>
                <a:round/>
              </a:ln>
              <a:effectLst/>
            </c:spPr>
          </c:marker>
          <c:cat>
            <c:multiLvlStrRef>
              <c:f>'Sales &amp; Search Raw Data'!$I$3:$I$54</c:f>
              <c:multiLvlStrCache>
                <c:ptCount val="47"/>
                <c:lvl>
                  <c:pt idx="0">
                    <c:v>1</c:v>
                  </c:pt>
                  <c:pt idx="1">
                    <c:v>2</c:v>
                  </c:pt>
                  <c:pt idx="2">
                    <c:v>3</c:v>
                  </c:pt>
                  <c:pt idx="3">
                    <c:v>4</c:v>
                  </c:pt>
                  <c:pt idx="4">
                    <c:v>5</c:v>
                  </c:pt>
                  <c:pt idx="5">
                    <c:v>6</c:v>
                  </c:pt>
                  <c:pt idx="6">
                    <c:v>7</c:v>
                  </c:pt>
                  <c:pt idx="7">
                    <c:v>8</c:v>
                  </c:pt>
                  <c:pt idx="8">
                    <c:v>9</c:v>
                  </c:pt>
                  <c:pt idx="9">
                    <c:v>10</c:v>
                  </c:pt>
                  <c:pt idx="10">
                    <c:v>11</c:v>
                  </c:pt>
                  <c:pt idx="11">
                    <c:v>12</c:v>
                  </c:pt>
                  <c:pt idx="12">
                    <c:v>1</c:v>
                  </c:pt>
                  <c:pt idx="13">
                    <c:v>2</c:v>
                  </c:pt>
                  <c:pt idx="14">
                    <c:v>3</c:v>
                  </c:pt>
                  <c:pt idx="15">
                    <c:v>4</c:v>
                  </c:pt>
                  <c:pt idx="16">
                    <c:v>5</c:v>
                  </c:pt>
                  <c:pt idx="17">
                    <c:v>6</c:v>
                  </c:pt>
                  <c:pt idx="18">
                    <c:v>7</c:v>
                  </c:pt>
                  <c:pt idx="19">
                    <c:v>8</c:v>
                  </c:pt>
                  <c:pt idx="20">
                    <c:v>9</c:v>
                  </c:pt>
                  <c:pt idx="21">
                    <c:v>10</c:v>
                  </c:pt>
                  <c:pt idx="22">
                    <c:v>11</c:v>
                  </c:pt>
                  <c:pt idx="23">
                    <c:v>12</c:v>
                  </c:pt>
                  <c:pt idx="24">
                    <c:v>1</c:v>
                  </c:pt>
                  <c:pt idx="25">
                    <c:v>2</c:v>
                  </c:pt>
                  <c:pt idx="26">
                    <c:v>3</c:v>
                  </c:pt>
                  <c:pt idx="27">
                    <c:v>4</c:v>
                  </c:pt>
                  <c:pt idx="28">
                    <c:v>5</c:v>
                  </c:pt>
                  <c:pt idx="29">
                    <c:v>6</c:v>
                  </c:pt>
                  <c:pt idx="30">
                    <c:v>7</c:v>
                  </c:pt>
                  <c:pt idx="31">
                    <c:v>8</c:v>
                  </c:pt>
                  <c:pt idx="32">
                    <c:v>9</c:v>
                  </c:pt>
                  <c:pt idx="33">
                    <c:v>10</c:v>
                  </c:pt>
                  <c:pt idx="34">
                    <c:v>11</c:v>
                  </c:pt>
                  <c:pt idx="35">
                    <c:v>12</c:v>
                  </c:pt>
                  <c:pt idx="36">
                    <c:v>1</c:v>
                  </c:pt>
                  <c:pt idx="37">
                    <c:v>2</c:v>
                  </c:pt>
                  <c:pt idx="38">
                    <c:v>3</c:v>
                  </c:pt>
                  <c:pt idx="39">
                    <c:v>4</c:v>
                  </c:pt>
                  <c:pt idx="40">
                    <c:v>5</c:v>
                  </c:pt>
                  <c:pt idx="41">
                    <c:v>6</c:v>
                  </c:pt>
                  <c:pt idx="42">
                    <c:v>7</c:v>
                  </c:pt>
                  <c:pt idx="43">
                    <c:v>8</c:v>
                  </c:pt>
                  <c:pt idx="44">
                    <c:v>9</c:v>
                  </c:pt>
                  <c:pt idx="45">
                    <c:v>10</c:v>
                  </c:pt>
                  <c:pt idx="46">
                    <c:v>11</c:v>
                  </c:pt>
                </c:lvl>
                <c:lvl>
                  <c:pt idx="0">
                    <c:v>2014</c:v>
                  </c:pt>
                  <c:pt idx="12">
                    <c:v>2015</c:v>
                  </c:pt>
                  <c:pt idx="24">
                    <c:v>2016</c:v>
                  </c:pt>
                  <c:pt idx="36">
                    <c:v>2017</c:v>
                  </c:pt>
                </c:lvl>
              </c:multiLvlStrCache>
            </c:multiLvlStrRef>
          </c:cat>
          <c:val>
            <c:numRef>
              <c:f>'Sales &amp; Search Raw Data'!$N$3:$N$54</c:f>
              <c:numCache>
                <c:formatCode>General</c:formatCode>
                <c:ptCount val="47"/>
                <c:pt idx="0">
                  <c:v>331</c:v>
                </c:pt>
                <c:pt idx="1">
                  <c:v>277</c:v>
                </c:pt>
                <c:pt idx="2">
                  <c:v>637</c:v>
                </c:pt>
                <c:pt idx="3">
                  <c:v>602</c:v>
                </c:pt>
                <c:pt idx="4">
                  <c:v>491</c:v>
                </c:pt>
                <c:pt idx="5">
                  <c:v>519</c:v>
                </c:pt>
                <c:pt idx="6">
                  <c:v>532</c:v>
                </c:pt>
                <c:pt idx="7">
                  <c:v>252</c:v>
                </c:pt>
                <c:pt idx="8">
                  <c:v>395</c:v>
                </c:pt>
                <c:pt idx="9">
                  <c:v>400</c:v>
                </c:pt>
                <c:pt idx="10">
                  <c:v>324</c:v>
                </c:pt>
                <c:pt idx="11">
                  <c:v>268</c:v>
                </c:pt>
                <c:pt idx="12">
                  <c:v>292</c:v>
                </c:pt>
                <c:pt idx="13">
                  <c:v>190</c:v>
                </c:pt>
                <c:pt idx="14">
                  <c:v>583</c:v>
                </c:pt>
                <c:pt idx="15">
                  <c:v>544</c:v>
                </c:pt>
                <c:pt idx="16">
                  <c:v>424</c:v>
                </c:pt>
                <c:pt idx="17">
                  <c:v>458</c:v>
                </c:pt>
                <c:pt idx="18">
                  <c:v>476</c:v>
                </c:pt>
                <c:pt idx="19">
                  <c:v>256</c:v>
                </c:pt>
                <c:pt idx="20">
                  <c:v>391</c:v>
                </c:pt>
                <c:pt idx="21">
                  <c:v>414</c:v>
                </c:pt>
                <c:pt idx="22">
                  <c:v>363</c:v>
                </c:pt>
                <c:pt idx="23">
                  <c:v>264</c:v>
                </c:pt>
                <c:pt idx="24">
                  <c:v>428</c:v>
                </c:pt>
                <c:pt idx="25">
                  <c:v>396</c:v>
                </c:pt>
                <c:pt idx="26">
                  <c:v>755</c:v>
                </c:pt>
                <c:pt idx="27">
                  <c:v>516</c:v>
                </c:pt>
                <c:pt idx="28">
                  <c:v>230</c:v>
                </c:pt>
                <c:pt idx="29">
                  <c:v>107</c:v>
                </c:pt>
                <c:pt idx="30">
                  <c:v>32</c:v>
                </c:pt>
                <c:pt idx="31">
                  <c:v>273</c:v>
                </c:pt>
                <c:pt idx="32">
                  <c:v>586</c:v>
                </c:pt>
                <c:pt idx="33">
                  <c:v>493</c:v>
                </c:pt>
                <c:pt idx="34">
                  <c:v>493</c:v>
                </c:pt>
                <c:pt idx="35">
                  <c:v>361</c:v>
                </c:pt>
                <c:pt idx="36">
                  <c:v>415</c:v>
                </c:pt>
                <c:pt idx="37">
                  <c:v>371</c:v>
                </c:pt>
                <c:pt idx="38">
                  <c:v>1162</c:v>
                </c:pt>
                <c:pt idx="39">
                  <c:v>818</c:v>
                </c:pt>
                <c:pt idx="40">
                  <c:v>1023</c:v>
                </c:pt>
                <c:pt idx="41">
                  <c:v>888</c:v>
                </c:pt>
                <c:pt idx="42">
                  <c:v>679</c:v>
                </c:pt>
                <c:pt idx="43">
                  <c:v>406</c:v>
                </c:pt>
                <c:pt idx="44">
                  <c:v>807</c:v>
                </c:pt>
                <c:pt idx="45">
                  <c:v>652</c:v>
                </c:pt>
                <c:pt idx="46">
                  <c:v>602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21A3-4D3E-BA0F-C08E1D41221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69740960"/>
        <c:axId val="369740568"/>
      </c:lineChart>
      <c:catAx>
        <c:axId val="36974096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800" b="0" i="0" u="none" strike="noStrike" kern="1200" cap="all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Time (By month and year)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800" b="0" i="0" u="none" strike="noStrike" kern="1200" cap="all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spc="2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69740568"/>
        <c:crosses val="autoZero"/>
        <c:auto val="1"/>
        <c:lblAlgn val="ctr"/>
        <c:lblOffset val="100"/>
        <c:noMultiLvlLbl val="0"/>
      </c:catAx>
      <c:valAx>
        <c:axId val="369740568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800" b="0" i="0" u="none" strike="noStrike" kern="1200" cap="all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Volume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800" b="0" i="0" u="none" strike="noStrike" kern="1200" cap="all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spc="2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69740960"/>
        <c:crosses val="autoZero"/>
        <c:crossBetween val="between"/>
      </c:valAx>
      <c:spPr>
        <a:gradFill>
          <a:gsLst>
            <a:gs pos="100000">
              <a:schemeClr val="lt1">
                <a:lumMod val="95000"/>
              </a:schemeClr>
            </a:gs>
            <a:gs pos="0">
              <a:schemeClr val="lt1"/>
            </a:gs>
          </a:gsLst>
          <a:lin ang="5400000" scaled="0"/>
        </a:gradFill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800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lt1"/>
    </a:solidFill>
    <a:ln>
      <a:solidFill>
        <a:schemeClr val="bg1">
          <a:lumMod val="75000"/>
        </a:schemeClr>
      </a:solidFill>
    </a:ln>
    <a:effectLst/>
  </c:spPr>
  <c:txPr>
    <a:bodyPr/>
    <a:lstStyle/>
    <a:p>
      <a:pPr>
        <a:defRPr sz="800">
          <a:latin typeface="+mn-lt"/>
        </a:defRPr>
      </a:pPr>
      <a:endParaRPr lang="en-US"/>
    </a:p>
  </c:txPr>
  <c:externalData r:id="rId4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</c:extLst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pivotSource>
    <c:name>[MKL Bass Analysis-010618.xlsx]Sales &amp; Search Raw Data!PivotTable1</c:name>
    <c:fmtId val="-1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960" b="0" i="0" u="none" strike="noStrike" kern="1200" cap="none" spc="20" baseline="0">
                <a:solidFill>
                  <a:schemeClr val="dk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Trend of Search Interest by Roadster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60" b="0" i="0" u="none" strike="noStrike" kern="1200" cap="none" spc="20" baseline="0">
              <a:solidFill>
                <a:schemeClr val="dk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gradFill rotWithShape="1">
            <a:gsLst>
              <a:gs pos="0">
                <a:schemeClr val="accent1">
                  <a:lumMod val="110000"/>
                  <a:satMod val="105000"/>
                  <a:tint val="67000"/>
                </a:schemeClr>
              </a:gs>
              <a:gs pos="50000">
                <a:schemeClr val="accent1">
                  <a:lumMod val="105000"/>
                  <a:satMod val="103000"/>
                  <a:tint val="73000"/>
                </a:schemeClr>
              </a:gs>
              <a:gs pos="100000">
                <a:schemeClr val="accent1">
                  <a:lumMod val="105000"/>
                  <a:satMod val="109000"/>
                  <a:tint val="81000"/>
                </a:schemeClr>
              </a:gs>
            </a:gsLst>
            <a:lin ang="5400000" scaled="0"/>
          </a:gradFill>
          <a:ln w="22225" cap="rnd" cmpd="sng" algn="ctr">
            <a:solidFill>
              <a:schemeClr val="accent1"/>
            </a:solidFill>
            <a:round/>
          </a:ln>
          <a:effectLst/>
        </c:spPr>
        <c:marker>
          <c:symbol val="circle"/>
          <c:size val="4"/>
          <c:spPr>
            <a:solidFill>
              <a:schemeClr val="accent1"/>
            </a:solidFill>
            <a:ln w="9525" cap="flat" cmpd="sng" algn="ctr">
              <a:solidFill>
                <a:schemeClr val="accent1"/>
              </a:solidFill>
              <a:round/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gradFill rotWithShape="1">
            <a:gsLst>
              <a:gs pos="0">
                <a:schemeClr val="accent1">
                  <a:lumMod val="110000"/>
                  <a:satMod val="105000"/>
                  <a:tint val="67000"/>
                </a:schemeClr>
              </a:gs>
              <a:gs pos="50000">
                <a:schemeClr val="accent1">
                  <a:lumMod val="105000"/>
                  <a:satMod val="103000"/>
                  <a:tint val="73000"/>
                </a:schemeClr>
              </a:gs>
              <a:gs pos="100000">
                <a:schemeClr val="accent1">
                  <a:lumMod val="105000"/>
                  <a:satMod val="109000"/>
                  <a:tint val="81000"/>
                </a:schemeClr>
              </a:gs>
            </a:gsLst>
            <a:lin ang="5400000" scaled="0"/>
          </a:gradFill>
          <a:ln w="22225" cap="rnd" cmpd="sng" algn="ctr">
            <a:solidFill>
              <a:schemeClr val="accent1"/>
            </a:solidFill>
            <a:round/>
          </a:ln>
          <a:effectLst/>
        </c:spPr>
        <c:marker>
          <c:symbol val="circle"/>
          <c:size val="4"/>
          <c:spPr>
            <a:solidFill>
              <a:schemeClr val="accent2"/>
            </a:solidFill>
            <a:ln w="9525" cap="flat" cmpd="sng" algn="ctr">
              <a:solidFill>
                <a:schemeClr val="accent2"/>
              </a:solidFill>
              <a:round/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gradFill rotWithShape="1">
            <a:gsLst>
              <a:gs pos="0">
                <a:schemeClr val="accent1">
                  <a:lumMod val="110000"/>
                  <a:satMod val="105000"/>
                  <a:tint val="67000"/>
                </a:schemeClr>
              </a:gs>
              <a:gs pos="50000">
                <a:schemeClr val="accent1">
                  <a:lumMod val="105000"/>
                  <a:satMod val="103000"/>
                  <a:tint val="73000"/>
                </a:schemeClr>
              </a:gs>
              <a:gs pos="100000">
                <a:schemeClr val="accent1">
                  <a:lumMod val="105000"/>
                  <a:satMod val="109000"/>
                  <a:tint val="81000"/>
                </a:schemeClr>
              </a:gs>
            </a:gsLst>
            <a:lin ang="5400000" scaled="0"/>
          </a:gradFill>
          <a:ln w="22225" cap="rnd" cmpd="sng" algn="ctr">
            <a:solidFill>
              <a:schemeClr val="accent1"/>
            </a:solidFill>
            <a:round/>
          </a:ln>
          <a:effectLst/>
        </c:spPr>
        <c:marker>
          <c:symbol val="circle"/>
          <c:size val="4"/>
          <c:spPr>
            <a:solidFill>
              <a:schemeClr val="accent3"/>
            </a:solidFill>
            <a:ln w="9525" cap="flat" cmpd="sng" algn="ctr">
              <a:solidFill>
                <a:schemeClr val="accent3"/>
              </a:solidFill>
              <a:round/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gradFill rotWithShape="1">
            <a:gsLst>
              <a:gs pos="0">
                <a:schemeClr val="accent1">
                  <a:lumMod val="110000"/>
                  <a:satMod val="105000"/>
                  <a:tint val="67000"/>
                </a:schemeClr>
              </a:gs>
              <a:gs pos="50000">
                <a:schemeClr val="accent1">
                  <a:lumMod val="105000"/>
                  <a:satMod val="103000"/>
                  <a:tint val="73000"/>
                </a:schemeClr>
              </a:gs>
              <a:gs pos="100000">
                <a:schemeClr val="accent1">
                  <a:lumMod val="105000"/>
                  <a:satMod val="109000"/>
                  <a:tint val="81000"/>
                </a:schemeClr>
              </a:gs>
            </a:gsLst>
            <a:lin ang="5400000" scaled="0"/>
          </a:gradFill>
          <a:ln w="22225" cap="rnd" cmpd="sng" algn="ctr">
            <a:solidFill>
              <a:schemeClr val="accent1"/>
            </a:solidFill>
            <a:round/>
          </a:ln>
          <a:effectLst/>
        </c:spPr>
        <c:marker>
          <c:symbol val="circle"/>
          <c:size val="4"/>
          <c:spPr>
            <a:solidFill>
              <a:schemeClr val="accent4"/>
            </a:solidFill>
            <a:ln w="9525" cap="flat" cmpd="sng" algn="ctr">
              <a:solidFill>
                <a:schemeClr val="accent4"/>
              </a:solidFill>
              <a:round/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gradFill rotWithShape="1">
            <a:gsLst>
              <a:gs pos="0">
                <a:schemeClr val="accent1">
                  <a:lumMod val="110000"/>
                  <a:satMod val="105000"/>
                  <a:tint val="67000"/>
                </a:schemeClr>
              </a:gs>
              <a:gs pos="50000">
                <a:schemeClr val="accent1">
                  <a:lumMod val="105000"/>
                  <a:satMod val="103000"/>
                  <a:tint val="73000"/>
                </a:schemeClr>
              </a:gs>
              <a:gs pos="100000">
                <a:schemeClr val="accent1">
                  <a:lumMod val="105000"/>
                  <a:satMod val="109000"/>
                  <a:tint val="81000"/>
                </a:schemeClr>
              </a:gs>
            </a:gsLst>
            <a:lin ang="5400000" scaled="0"/>
          </a:gradFill>
          <a:ln w="22225" cap="rnd" cmpd="sng" algn="ctr">
            <a:solidFill>
              <a:schemeClr val="accent1"/>
            </a:solidFill>
            <a:round/>
          </a:ln>
          <a:effectLst/>
        </c:spPr>
        <c:marker>
          <c:symbol val="circle"/>
          <c:size val="4"/>
          <c:spPr>
            <a:solidFill>
              <a:schemeClr val="accent5"/>
            </a:solidFill>
            <a:ln w="9525" cap="flat" cmpd="sng" algn="ctr">
              <a:solidFill>
                <a:schemeClr val="accent5"/>
              </a:solidFill>
              <a:round/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gradFill rotWithShape="1">
            <a:gsLst>
              <a:gs pos="0">
                <a:schemeClr val="accent1">
                  <a:lumMod val="110000"/>
                  <a:satMod val="105000"/>
                  <a:tint val="67000"/>
                </a:schemeClr>
              </a:gs>
              <a:gs pos="50000">
                <a:schemeClr val="accent1">
                  <a:lumMod val="105000"/>
                  <a:satMod val="103000"/>
                  <a:tint val="73000"/>
                </a:schemeClr>
              </a:gs>
              <a:gs pos="100000">
                <a:schemeClr val="accent1">
                  <a:lumMod val="105000"/>
                  <a:satMod val="109000"/>
                  <a:tint val="81000"/>
                </a:schemeClr>
              </a:gs>
            </a:gsLst>
            <a:lin ang="5400000" scaled="0"/>
          </a:gradFill>
          <a:ln w="22225" cap="rnd" cmpd="sng" algn="ctr">
            <a:solidFill>
              <a:schemeClr val="accent1"/>
            </a:solidFill>
            <a:round/>
          </a:ln>
          <a:effectLst/>
        </c:spPr>
        <c:marker>
          <c:symbol val="circle"/>
          <c:size val="4"/>
          <c:spPr>
            <a:solidFill>
              <a:schemeClr val="accent1"/>
            </a:solidFill>
            <a:ln w="9525" cap="flat" cmpd="sng" algn="ctr">
              <a:solidFill>
                <a:schemeClr val="accent1"/>
              </a:solidFill>
              <a:round/>
            </a:ln>
            <a:effectLst/>
          </c:spPr>
        </c:marker>
      </c:pivotFmt>
      <c:pivotFmt>
        <c:idx val="6"/>
        <c:spPr>
          <a:gradFill rotWithShape="1">
            <a:gsLst>
              <a:gs pos="0">
                <a:schemeClr val="accent1">
                  <a:lumMod val="110000"/>
                  <a:satMod val="105000"/>
                  <a:tint val="67000"/>
                </a:schemeClr>
              </a:gs>
              <a:gs pos="50000">
                <a:schemeClr val="accent1">
                  <a:lumMod val="105000"/>
                  <a:satMod val="103000"/>
                  <a:tint val="73000"/>
                </a:schemeClr>
              </a:gs>
              <a:gs pos="100000">
                <a:schemeClr val="accent1">
                  <a:lumMod val="105000"/>
                  <a:satMod val="109000"/>
                  <a:tint val="81000"/>
                </a:schemeClr>
              </a:gs>
            </a:gsLst>
            <a:lin ang="5400000" scaled="0"/>
          </a:gradFill>
          <a:ln w="22225" cap="rnd" cmpd="sng" algn="ctr">
            <a:solidFill>
              <a:schemeClr val="accent1"/>
            </a:solidFill>
            <a:round/>
          </a:ln>
          <a:effectLst/>
        </c:spPr>
        <c:marker>
          <c:symbol val="circle"/>
          <c:size val="4"/>
          <c:spPr>
            <a:solidFill>
              <a:schemeClr val="accent2"/>
            </a:solidFill>
            <a:ln w="9525" cap="flat" cmpd="sng" algn="ctr">
              <a:solidFill>
                <a:schemeClr val="accent2"/>
              </a:solidFill>
              <a:round/>
            </a:ln>
            <a:effectLst/>
          </c:spPr>
        </c:marker>
      </c:pivotFmt>
      <c:pivotFmt>
        <c:idx val="7"/>
        <c:spPr>
          <a:gradFill rotWithShape="1">
            <a:gsLst>
              <a:gs pos="0">
                <a:schemeClr val="accent1">
                  <a:lumMod val="110000"/>
                  <a:satMod val="105000"/>
                  <a:tint val="67000"/>
                </a:schemeClr>
              </a:gs>
              <a:gs pos="50000">
                <a:schemeClr val="accent1">
                  <a:lumMod val="105000"/>
                  <a:satMod val="103000"/>
                  <a:tint val="73000"/>
                </a:schemeClr>
              </a:gs>
              <a:gs pos="100000">
                <a:schemeClr val="accent1">
                  <a:lumMod val="105000"/>
                  <a:satMod val="109000"/>
                  <a:tint val="81000"/>
                </a:schemeClr>
              </a:gs>
            </a:gsLst>
            <a:lin ang="5400000" scaled="0"/>
          </a:gradFill>
          <a:ln w="22225" cap="rnd" cmpd="sng" algn="ctr">
            <a:solidFill>
              <a:schemeClr val="accent1"/>
            </a:solidFill>
            <a:round/>
          </a:ln>
          <a:effectLst/>
        </c:spPr>
        <c:marker>
          <c:symbol val="circle"/>
          <c:size val="4"/>
          <c:spPr>
            <a:solidFill>
              <a:schemeClr val="accent3"/>
            </a:solidFill>
            <a:ln w="9525" cap="flat" cmpd="sng" algn="ctr">
              <a:solidFill>
                <a:schemeClr val="accent3"/>
              </a:solidFill>
              <a:round/>
            </a:ln>
            <a:effectLst/>
          </c:spPr>
        </c:marker>
      </c:pivotFmt>
      <c:pivotFmt>
        <c:idx val="8"/>
        <c:spPr>
          <a:gradFill rotWithShape="1">
            <a:gsLst>
              <a:gs pos="0">
                <a:schemeClr val="accent1">
                  <a:lumMod val="110000"/>
                  <a:satMod val="105000"/>
                  <a:tint val="67000"/>
                </a:schemeClr>
              </a:gs>
              <a:gs pos="50000">
                <a:schemeClr val="accent1">
                  <a:lumMod val="105000"/>
                  <a:satMod val="103000"/>
                  <a:tint val="73000"/>
                </a:schemeClr>
              </a:gs>
              <a:gs pos="100000">
                <a:schemeClr val="accent1">
                  <a:lumMod val="105000"/>
                  <a:satMod val="109000"/>
                  <a:tint val="81000"/>
                </a:schemeClr>
              </a:gs>
            </a:gsLst>
            <a:lin ang="5400000" scaled="0"/>
          </a:gradFill>
          <a:ln w="22225" cap="rnd" cmpd="sng" algn="ctr">
            <a:solidFill>
              <a:schemeClr val="accent1"/>
            </a:solidFill>
            <a:round/>
          </a:ln>
          <a:effectLst/>
        </c:spPr>
        <c:marker>
          <c:symbol val="circle"/>
          <c:size val="4"/>
          <c:spPr>
            <a:solidFill>
              <a:schemeClr val="accent4"/>
            </a:solidFill>
            <a:ln w="9525" cap="flat" cmpd="sng" algn="ctr">
              <a:solidFill>
                <a:schemeClr val="accent4"/>
              </a:solidFill>
              <a:round/>
            </a:ln>
            <a:effectLst/>
          </c:spPr>
        </c:marker>
      </c:pivotFmt>
      <c:pivotFmt>
        <c:idx val="9"/>
        <c:spPr>
          <a:gradFill rotWithShape="1">
            <a:gsLst>
              <a:gs pos="0">
                <a:schemeClr val="accent1">
                  <a:lumMod val="110000"/>
                  <a:satMod val="105000"/>
                  <a:tint val="67000"/>
                </a:schemeClr>
              </a:gs>
              <a:gs pos="50000">
                <a:schemeClr val="accent1">
                  <a:lumMod val="105000"/>
                  <a:satMod val="103000"/>
                  <a:tint val="73000"/>
                </a:schemeClr>
              </a:gs>
              <a:gs pos="100000">
                <a:schemeClr val="accent1">
                  <a:lumMod val="105000"/>
                  <a:satMod val="109000"/>
                  <a:tint val="81000"/>
                </a:schemeClr>
              </a:gs>
            </a:gsLst>
            <a:lin ang="5400000" scaled="0"/>
          </a:gradFill>
          <a:ln w="22225" cap="rnd" cmpd="sng" algn="ctr">
            <a:solidFill>
              <a:schemeClr val="accent1"/>
            </a:solidFill>
            <a:round/>
          </a:ln>
          <a:effectLst/>
        </c:spPr>
        <c:marker>
          <c:symbol val="circle"/>
          <c:size val="4"/>
          <c:spPr>
            <a:solidFill>
              <a:schemeClr val="accent5"/>
            </a:solidFill>
            <a:ln w="9525" cap="flat" cmpd="sng" algn="ctr">
              <a:solidFill>
                <a:schemeClr val="accent5"/>
              </a:solidFill>
              <a:round/>
            </a:ln>
            <a:effectLst/>
          </c:spPr>
        </c:marker>
      </c:pivotFmt>
      <c:pivotFmt>
        <c:idx val="10"/>
        <c:spPr>
          <a:gradFill rotWithShape="1">
            <a:gsLst>
              <a:gs pos="0">
                <a:schemeClr val="accent1">
                  <a:lumMod val="110000"/>
                  <a:satMod val="105000"/>
                  <a:tint val="67000"/>
                </a:schemeClr>
              </a:gs>
              <a:gs pos="50000">
                <a:schemeClr val="accent1">
                  <a:lumMod val="105000"/>
                  <a:satMod val="103000"/>
                  <a:tint val="73000"/>
                </a:schemeClr>
              </a:gs>
              <a:gs pos="100000">
                <a:schemeClr val="accent1">
                  <a:lumMod val="105000"/>
                  <a:satMod val="109000"/>
                  <a:tint val="81000"/>
                </a:schemeClr>
              </a:gs>
            </a:gsLst>
            <a:lin ang="5400000" scaled="0"/>
          </a:gradFill>
          <a:ln w="22225" cap="rnd" cmpd="sng" algn="ctr">
            <a:solidFill>
              <a:schemeClr val="accent1"/>
            </a:solidFill>
            <a:round/>
          </a:ln>
          <a:effectLst/>
        </c:spPr>
        <c:marker>
          <c:symbol val="circle"/>
          <c:size val="4"/>
          <c:spPr>
            <a:solidFill>
              <a:schemeClr val="accent1"/>
            </a:solidFill>
            <a:ln w="9525" cap="flat" cmpd="sng" algn="ctr">
              <a:solidFill>
                <a:schemeClr val="accent1"/>
              </a:solidFill>
              <a:round/>
            </a:ln>
            <a:effectLst/>
          </c:spPr>
        </c:marker>
      </c:pivotFmt>
      <c:pivotFmt>
        <c:idx val="11"/>
        <c:spPr>
          <a:gradFill rotWithShape="1">
            <a:gsLst>
              <a:gs pos="0">
                <a:schemeClr val="accent1">
                  <a:lumMod val="110000"/>
                  <a:satMod val="105000"/>
                  <a:tint val="67000"/>
                </a:schemeClr>
              </a:gs>
              <a:gs pos="50000">
                <a:schemeClr val="accent1">
                  <a:lumMod val="105000"/>
                  <a:satMod val="103000"/>
                  <a:tint val="73000"/>
                </a:schemeClr>
              </a:gs>
              <a:gs pos="100000">
                <a:schemeClr val="accent1">
                  <a:lumMod val="105000"/>
                  <a:satMod val="109000"/>
                  <a:tint val="81000"/>
                </a:schemeClr>
              </a:gs>
            </a:gsLst>
            <a:lin ang="5400000" scaled="0"/>
          </a:gradFill>
          <a:ln w="22225" cap="rnd" cmpd="sng" algn="ctr">
            <a:solidFill>
              <a:schemeClr val="accent1"/>
            </a:solidFill>
            <a:round/>
          </a:ln>
          <a:effectLst/>
        </c:spPr>
        <c:marker>
          <c:symbol val="circle"/>
          <c:size val="4"/>
          <c:spPr>
            <a:solidFill>
              <a:schemeClr val="accent2"/>
            </a:solidFill>
            <a:ln w="9525" cap="flat" cmpd="sng" algn="ctr">
              <a:solidFill>
                <a:schemeClr val="accent2"/>
              </a:solidFill>
              <a:round/>
            </a:ln>
            <a:effectLst/>
          </c:spPr>
        </c:marker>
      </c:pivotFmt>
      <c:pivotFmt>
        <c:idx val="12"/>
        <c:spPr>
          <a:gradFill rotWithShape="1">
            <a:gsLst>
              <a:gs pos="0">
                <a:schemeClr val="accent1">
                  <a:lumMod val="110000"/>
                  <a:satMod val="105000"/>
                  <a:tint val="67000"/>
                </a:schemeClr>
              </a:gs>
              <a:gs pos="50000">
                <a:schemeClr val="accent1">
                  <a:lumMod val="105000"/>
                  <a:satMod val="103000"/>
                  <a:tint val="73000"/>
                </a:schemeClr>
              </a:gs>
              <a:gs pos="100000">
                <a:schemeClr val="accent1">
                  <a:lumMod val="105000"/>
                  <a:satMod val="109000"/>
                  <a:tint val="81000"/>
                </a:schemeClr>
              </a:gs>
            </a:gsLst>
            <a:lin ang="5400000" scaled="0"/>
          </a:gradFill>
          <a:ln w="22225" cap="rnd" cmpd="sng" algn="ctr">
            <a:solidFill>
              <a:schemeClr val="accent1"/>
            </a:solidFill>
            <a:round/>
          </a:ln>
          <a:effectLst/>
        </c:spPr>
        <c:marker>
          <c:symbol val="circle"/>
          <c:size val="4"/>
          <c:spPr>
            <a:solidFill>
              <a:schemeClr val="accent3"/>
            </a:solidFill>
            <a:ln w="9525" cap="flat" cmpd="sng" algn="ctr">
              <a:solidFill>
                <a:schemeClr val="accent3"/>
              </a:solidFill>
              <a:round/>
            </a:ln>
            <a:effectLst/>
          </c:spPr>
        </c:marker>
      </c:pivotFmt>
      <c:pivotFmt>
        <c:idx val="13"/>
        <c:spPr>
          <a:gradFill rotWithShape="1">
            <a:gsLst>
              <a:gs pos="0">
                <a:schemeClr val="accent1">
                  <a:lumMod val="110000"/>
                  <a:satMod val="105000"/>
                  <a:tint val="67000"/>
                </a:schemeClr>
              </a:gs>
              <a:gs pos="50000">
                <a:schemeClr val="accent1">
                  <a:lumMod val="105000"/>
                  <a:satMod val="103000"/>
                  <a:tint val="73000"/>
                </a:schemeClr>
              </a:gs>
              <a:gs pos="100000">
                <a:schemeClr val="accent1">
                  <a:lumMod val="105000"/>
                  <a:satMod val="109000"/>
                  <a:tint val="81000"/>
                </a:schemeClr>
              </a:gs>
            </a:gsLst>
            <a:lin ang="5400000" scaled="0"/>
          </a:gradFill>
          <a:ln w="22225" cap="rnd" cmpd="sng" algn="ctr">
            <a:solidFill>
              <a:schemeClr val="accent1"/>
            </a:solidFill>
            <a:round/>
          </a:ln>
          <a:effectLst/>
        </c:spPr>
        <c:marker>
          <c:symbol val="circle"/>
          <c:size val="4"/>
          <c:spPr>
            <a:solidFill>
              <a:schemeClr val="accent4"/>
            </a:solidFill>
            <a:ln w="9525" cap="flat" cmpd="sng" algn="ctr">
              <a:solidFill>
                <a:schemeClr val="accent4"/>
              </a:solidFill>
              <a:round/>
            </a:ln>
            <a:effectLst/>
          </c:spPr>
        </c:marker>
      </c:pivotFmt>
      <c:pivotFmt>
        <c:idx val="14"/>
        <c:spPr>
          <a:gradFill rotWithShape="1">
            <a:gsLst>
              <a:gs pos="0">
                <a:schemeClr val="accent1">
                  <a:lumMod val="110000"/>
                  <a:satMod val="105000"/>
                  <a:tint val="67000"/>
                </a:schemeClr>
              </a:gs>
              <a:gs pos="50000">
                <a:schemeClr val="accent1">
                  <a:lumMod val="105000"/>
                  <a:satMod val="103000"/>
                  <a:tint val="73000"/>
                </a:schemeClr>
              </a:gs>
              <a:gs pos="100000">
                <a:schemeClr val="accent1">
                  <a:lumMod val="105000"/>
                  <a:satMod val="109000"/>
                  <a:tint val="81000"/>
                </a:schemeClr>
              </a:gs>
            </a:gsLst>
            <a:lin ang="5400000" scaled="0"/>
          </a:gradFill>
          <a:ln w="22225" cap="rnd" cmpd="sng" algn="ctr">
            <a:solidFill>
              <a:schemeClr val="accent1"/>
            </a:solidFill>
            <a:round/>
          </a:ln>
          <a:effectLst/>
        </c:spPr>
        <c:marker>
          <c:symbol val="circle"/>
          <c:size val="4"/>
          <c:spPr>
            <a:solidFill>
              <a:schemeClr val="accent5"/>
            </a:solidFill>
            <a:ln w="9525" cap="flat" cmpd="sng" algn="ctr">
              <a:solidFill>
                <a:schemeClr val="accent5"/>
              </a:solidFill>
              <a:round/>
            </a:ln>
            <a:effectLst/>
          </c:spPr>
        </c:marker>
      </c:pivotFmt>
    </c:pivotFmts>
    <c:plotArea>
      <c:layout/>
      <c:lineChart>
        <c:grouping val="standard"/>
        <c:varyColors val="0"/>
        <c:ser>
          <c:idx val="0"/>
          <c:order val="0"/>
          <c:tx>
            <c:strRef>
              <c:f>'Sales &amp; Search Raw Data'!$S$1:$S$2</c:f>
              <c:strCache>
                <c:ptCount val="1"/>
                <c:pt idx="0">
                  <c:v>Benz SLK</c:v>
                </c:pt>
              </c:strCache>
            </c:strRef>
          </c:tx>
          <c:spPr>
            <a:ln w="22225" cap="rnd" cmpd="sng" algn="ctr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4"/>
            <c:spPr>
              <a:solidFill>
                <a:schemeClr val="accent1"/>
              </a:solidFill>
              <a:ln w="9525" cap="flat" cmpd="sng" algn="ctr">
                <a:solidFill>
                  <a:schemeClr val="accent1"/>
                </a:solidFill>
                <a:round/>
              </a:ln>
              <a:effectLst/>
            </c:spPr>
          </c:marker>
          <c:cat>
            <c:multiLvlStrRef>
              <c:f>'Sales &amp; Search Raw Data'!$R$3:$R$54</c:f>
              <c:multiLvlStrCache>
                <c:ptCount val="47"/>
                <c:lvl>
                  <c:pt idx="0">
                    <c:v>1</c:v>
                  </c:pt>
                  <c:pt idx="1">
                    <c:v>2</c:v>
                  </c:pt>
                  <c:pt idx="2">
                    <c:v>3</c:v>
                  </c:pt>
                  <c:pt idx="3">
                    <c:v>4</c:v>
                  </c:pt>
                  <c:pt idx="4">
                    <c:v>5</c:v>
                  </c:pt>
                  <c:pt idx="5">
                    <c:v>6</c:v>
                  </c:pt>
                  <c:pt idx="6">
                    <c:v>7</c:v>
                  </c:pt>
                  <c:pt idx="7">
                    <c:v>8</c:v>
                  </c:pt>
                  <c:pt idx="8">
                    <c:v>9</c:v>
                  </c:pt>
                  <c:pt idx="9">
                    <c:v>10</c:v>
                  </c:pt>
                  <c:pt idx="10">
                    <c:v>11</c:v>
                  </c:pt>
                  <c:pt idx="11">
                    <c:v>12</c:v>
                  </c:pt>
                  <c:pt idx="12">
                    <c:v>1</c:v>
                  </c:pt>
                  <c:pt idx="13">
                    <c:v>2</c:v>
                  </c:pt>
                  <c:pt idx="14">
                    <c:v>3</c:v>
                  </c:pt>
                  <c:pt idx="15">
                    <c:v>4</c:v>
                  </c:pt>
                  <c:pt idx="16">
                    <c:v>5</c:v>
                  </c:pt>
                  <c:pt idx="17">
                    <c:v>6</c:v>
                  </c:pt>
                  <c:pt idx="18">
                    <c:v>7</c:v>
                  </c:pt>
                  <c:pt idx="19">
                    <c:v>8</c:v>
                  </c:pt>
                  <c:pt idx="20">
                    <c:v>9</c:v>
                  </c:pt>
                  <c:pt idx="21">
                    <c:v>10</c:v>
                  </c:pt>
                  <c:pt idx="22">
                    <c:v>11</c:v>
                  </c:pt>
                  <c:pt idx="23">
                    <c:v>12</c:v>
                  </c:pt>
                  <c:pt idx="24">
                    <c:v>1</c:v>
                  </c:pt>
                  <c:pt idx="25">
                    <c:v>2</c:v>
                  </c:pt>
                  <c:pt idx="26">
                    <c:v>3</c:v>
                  </c:pt>
                  <c:pt idx="27">
                    <c:v>4</c:v>
                  </c:pt>
                  <c:pt idx="28">
                    <c:v>5</c:v>
                  </c:pt>
                  <c:pt idx="29">
                    <c:v>6</c:v>
                  </c:pt>
                  <c:pt idx="30">
                    <c:v>7</c:v>
                  </c:pt>
                  <c:pt idx="31">
                    <c:v>8</c:v>
                  </c:pt>
                  <c:pt idx="32">
                    <c:v>9</c:v>
                  </c:pt>
                  <c:pt idx="33">
                    <c:v>10</c:v>
                  </c:pt>
                  <c:pt idx="34">
                    <c:v>11</c:v>
                  </c:pt>
                  <c:pt idx="35">
                    <c:v>12</c:v>
                  </c:pt>
                  <c:pt idx="36">
                    <c:v>1</c:v>
                  </c:pt>
                  <c:pt idx="37">
                    <c:v>2</c:v>
                  </c:pt>
                  <c:pt idx="38">
                    <c:v>3</c:v>
                  </c:pt>
                  <c:pt idx="39">
                    <c:v>4</c:v>
                  </c:pt>
                  <c:pt idx="40">
                    <c:v>5</c:v>
                  </c:pt>
                  <c:pt idx="41">
                    <c:v>6</c:v>
                  </c:pt>
                  <c:pt idx="42">
                    <c:v>7</c:v>
                  </c:pt>
                  <c:pt idx="43">
                    <c:v>8</c:v>
                  </c:pt>
                  <c:pt idx="44">
                    <c:v>9</c:v>
                  </c:pt>
                  <c:pt idx="45">
                    <c:v>10</c:v>
                  </c:pt>
                  <c:pt idx="46">
                    <c:v>11</c:v>
                  </c:pt>
                </c:lvl>
                <c:lvl>
                  <c:pt idx="0">
                    <c:v>2014</c:v>
                  </c:pt>
                  <c:pt idx="12">
                    <c:v>2015</c:v>
                  </c:pt>
                  <c:pt idx="24">
                    <c:v>2016</c:v>
                  </c:pt>
                  <c:pt idx="36">
                    <c:v>2017</c:v>
                  </c:pt>
                </c:lvl>
              </c:multiLvlStrCache>
            </c:multiLvlStrRef>
          </c:cat>
          <c:val>
            <c:numRef>
              <c:f>'Sales &amp; Search Raw Data'!$S$3:$S$54</c:f>
              <c:numCache>
                <c:formatCode>General</c:formatCode>
                <c:ptCount val="47"/>
                <c:pt idx="0">
                  <c:v>75.75</c:v>
                </c:pt>
                <c:pt idx="1">
                  <c:v>71.5</c:v>
                </c:pt>
                <c:pt idx="2">
                  <c:v>82.6</c:v>
                </c:pt>
                <c:pt idx="3">
                  <c:v>83.25</c:v>
                </c:pt>
                <c:pt idx="4">
                  <c:v>87.25</c:v>
                </c:pt>
                <c:pt idx="5">
                  <c:v>76</c:v>
                </c:pt>
                <c:pt idx="6">
                  <c:v>83.5</c:v>
                </c:pt>
                <c:pt idx="7">
                  <c:v>81</c:v>
                </c:pt>
                <c:pt idx="8">
                  <c:v>72.25</c:v>
                </c:pt>
                <c:pt idx="9">
                  <c:v>67.25</c:v>
                </c:pt>
                <c:pt idx="10">
                  <c:v>71.8</c:v>
                </c:pt>
                <c:pt idx="11">
                  <c:v>69.75</c:v>
                </c:pt>
                <c:pt idx="12">
                  <c:v>70</c:v>
                </c:pt>
                <c:pt idx="13">
                  <c:v>76.75</c:v>
                </c:pt>
                <c:pt idx="14">
                  <c:v>78.8</c:v>
                </c:pt>
                <c:pt idx="15">
                  <c:v>81.25</c:v>
                </c:pt>
                <c:pt idx="16">
                  <c:v>75.8</c:v>
                </c:pt>
                <c:pt idx="17">
                  <c:v>72.25</c:v>
                </c:pt>
                <c:pt idx="18">
                  <c:v>77.75</c:v>
                </c:pt>
                <c:pt idx="19">
                  <c:v>80.2</c:v>
                </c:pt>
                <c:pt idx="20">
                  <c:v>70.5</c:v>
                </c:pt>
                <c:pt idx="21">
                  <c:v>67.25</c:v>
                </c:pt>
                <c:pt idx="22">
                  <c:v>65.400000000000006</c:v>
                </c:pt>
                <c:pt idx="23">
                  <c:v>69</c:v>
                </c:pt>
                <c:pt idx="24">
                  <c:v>65.2</c:v>
                </c:pt>
                <c:pt idx="25">
                  <c:v>66.25</c:v>
                </c:pt>
                <c:pt idx="26">
                  <c:v>67</c:v>
                </c:pt>
                <c:pt idx="27">
                  <c:v>71.5</c:v>
                </c:pt>
                <c:pt idx="28">
                  <c:v>68</c:v>
                </c:pt>
                <c:pt idx="29">
                  <c:v>66.75</c:v>
                </c:pt>
                <c:pt idx="30">
                  <c:v>65</c:v>
                </c:pt>
                <c:pt idx="31">
                  <c:v>64.75</c:v>
                </c:pt>
                <c:pt idx="32">
                  <c:v>58.25</c:v>
                </c:pt>
                <c:pt idx="33">
                  <c:v>57</c:v>
                </c:pt>
                <c:pt idx="34">
                  <c:v>52</c:v>
                </c:pt>
                <c:pt idx="35">
                  <c:v>52.75</c:v>
                </c:pt>
                <c:pt idx="36">
                  <c:v>50.4</c:v>
                </c:pt>
                <c:pt idx="37">
                  <c:v>56.75</c:v>
                </c:pt>
                <c:pt idx="38">
                  <c:v>57.5</c:v>
                </c:pt>
                <c:pt idx="39">
                  <c:v>58.2</c:v>
                </c:pt>
                <c:pt idx="40">
                  <c:v>61</c:v>
                </c:pt>
                <c:pt idx="41">
                  <c:v>54</c:v>
                </c:pt>
                <c:pt idx="42">
                  <c:v>58.4</c:v>
                </c:pt>
                <c:pt idx="43">
                  <c:v>53.25</c:v>
                </c:pt>
                <c:pt idx="44">
                  <c:v>53.5</c:v>
                </c:pt>
                <c:pt idx="45">
                  <c:v>47</c:v>
                </c:pt>
                <c:pt idx="46">
                  <c:v>44.25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A57-462E-9741-7ED5EC7764A5}"/>
            </c:ext>
          </c:extLst>
        </c:ser>
        <c:ser>
          <c:idx val="1"/>
          <c:order val="1"/>
          <c:tx>
            <c:strRef>
              <c:f>'Sales &amp; Search Raw Data'!$T$1:$T$2</c:f>
              <c:strCache>
                <c:ptCount val="1"/>
                <c:pt idx="0">
                  <c:v>BMW Z4</c:v>
                </c:pt>
              </c:strCache>
            </c:strRef>
          </c:tx>
          <c:spPr>
            <a:ln w="22225" cap="rnd" cmpd="sng" algn="ctr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4"/>
            <c:spPr>
              <a:solidFill>
                <a:schemeClr val="accent2"/>
              </a:solidFill>
              <a:ln w="9525" cap="flat" cmpd="sng" algn="ctr">
                <a:solidFill>
                  <a:schemeClr val="accent2"/>
                </a:solidFill>
                <a:round/>
              </a:ln>
              <a:effectLst/>
            </c:spPr>
          </c:marker>
          <c:cat>
            <c:multiLvlStrRef>
              <c:f>'Sales &amp; Search Raw Data'!$R$3:$R$54</c:f>
              <c:multiLvlStrCache>
                <c:ptCount val="47"/>
                <c:lvl>
                  <c:pt idx="0">
                    <c:v>1</c:v>
                  </c:pt>
                  <c:pt idx="1">
                    <c:v>2</c:v>
                  </c:pt>
                  <c:pt idx="2">
                    <c:v>3</c:v>
                  </c:pt>
                  <c:pt idx="3">
                    <c:v>4</c:v>
                  </c:pt>
                  <c:pt idx="4">
                    <c:v>5</c:v>
                  </c:pt>
                  <c:pt idx="5">
                    <c:v>6</c:v>
                  </c:pt>
                  <c:pt idx="6">
                    <c:v>7</c:v>
                  </c:pt>
                  <c:pt idx="7">
                    <c:v>8</c:v>
                  </c:pt>
                  <c:pt idx="8">
                    <c:v>9</c:v>
                  </c:pt>
                  <c:pt idx="9">
                    <c:v>10</c:v>
                  </c:pt>
                  <c:pt idx="10">
                    <c:v>11</c:v>
                  </c:pt>
                  <c:pt idx="11">
                    <c:v>12</c:v>
                  </c:pt>
                  <c:pt idx="12">
                    <c:v>1</c:v>
                  </c:pt>
                  <c:pt idx="13">
                    <c:v>2</c:v>
                  </c:pt>
                  <c:pt idx="14">
                    <c:v>3</c:v>
                  </c:pt>
                  <c:pt idx="15">
                    <c:v>4</c:v>
                  </c:pt>
                  <c:pt idx="16">
                    <c:v>5</c:v>
                  </c:pt>
                  <c:pt idx="17">
                    <c:v>6</c:v>
                  </c:pt>
                  <c:pt idx="18">
                    <c:v>7</c:v>
                  </c:pt>
                  <c:pt idx="19">
                    <c:v>8</c:v>
                  </c:pt>
                  <c:pt idx="20">
                    <c:v>9</c:v>
                  </c:pt>
                  <c:pt idx="21">
                    <c:v>10</c:v>
                  </c:pt>
                  <c:pt idx="22">
                    <c:v>11</c:v>
                  </c:pt>
                  <c:pt idx="23">
                    <c:v>12</c:v>
                  </c:pt>
                  <c:pt idx="24">
                    <c:v>1</c:v>
                  </c:pt>
                  <c:pt idx="25">
                    <c:v>2</c:v>
                  </c:pt>
                  <c:pt idx="26">
                    <c:v>3</c:v>
                  </c:pt>
                  <c:pt idx="27">
                    <c:v>4</c:v>
                  </c:pt>
                  <c:pt idx="28">
                    <c:v>5</c:v>
                  </c:pt>
                  <c:pt idx="29">
                    <c:v>6</c:v>
                  </c:pt>
                  <c:pt idx="30">
                    <c:v>7</c:v>
                  </c:pt>
                  <c:pt idx="31">
                    <c:v>8</c:v>
                  </c:pt>
                  <c:pt idx="32">
                    <c:v>9</c:v>
                  </c:pt>
                  <c:pt idx="33">
                    <c:v>10</c:v>
                  </c:pt>
                  <c:pt idx="34">
                    <c:v>11</c:v>
                  </c:pt>
                  <c:pt idx="35">
                    <c:v>12</c:v>
                  </c:pt>
                  <c:pt idx="36">
                    <c:v>1</c:v>
                  </c:pt>
                  <c:pt idx="37">
                    <c:v>2</c:v>
                  </c:pt>
                  <c:pt idx="38">
                    <c:v>3</c:v>
                  </c:pt>
                  <c:pt idx="39">
                    <c:v>4</c:v>
                  </c:pt>
                  <c:pt idx="40">
                    <c:v>5</c:v>
                  </c:pt>
                  <c:pt idx="41">
                    <c:v>6</c:v>
                  </c:pt>
                  <c:pt idx="42">
                    <c:v>7</c:v>
                  </c:pt>
                  <c:pt idx="43">
                    <c:v>8</c:v>
                  </c:pt>
                  <c:pt idx="44">
                    <c:v>9</c:v>
                  </c:pt>
                  <c:pt idx="45">
                    <c:v>10</c:v>
                  </c:pt>
                  <c:pt idx="46">
                    <c:v>11</c:v>
                  </c:pt>
                </c:lvl>
                <c:lvl>
                  <c:pt idx="0">
                    <c:v>2014</c:v>
                  </c:pt>
                  <c:pt idx="12">
                    <c:v>2015</c:v>
                  </c:pt>
                  <c:pt idx="24">
                    <c:v>2016</c:v>
                  </c:pt>
                  <c:pt idx="36">
                    <c:v>2017</c:v>
                  </c:pt>
                </c:lvl>
              </c:multiLvlStrCache>
            </c:multiLvlStrRef>
          </c:cat>
          <c:val>
            <c:numRef>
              <c:f>'Sales &amp; Search Raw Data'!$T$3:$T$54</c:f>
              <c:numCache>
                <c:formatCode>General</c:formatCode>
                <c:ptCount val="47"/>
                <c:pt idx="0">
                  <c:v>58.5</c:v>
                </c:pt>
                <c:pt idx="1">
                  <c:v>60.75</c:v>
                </c:pt>
                <c:pt idx="2">
                  <c:v>65.2</c:v>
                </c:pt>
                <c:pt idx="3">
                  <c:v>70.75</c:v>
                </c:pt>
                <c:pt idx="4">
                  <c:v>69</c:v>
                </c:pt>
                <c:pt idx="5">
                  <c:v>69.2</c:v>
                </c:pt>
                <c:pt idx="6">
                  <c:v>71.25</c:v>
                </c:pt>
                <c:pt idx="7">
                  <c:v>68.599999999999994</c:v>
                </c:pt>
                <c:pt idx="8">
                  <c:v>64.25</c:v>
                </c:pt>
                <c:pt idx="9">
                  <c:v>58.5</c:v>
                </c:pt>
                <c:pt idx="10">
                  <c:v>56.2</c:v>
                </c:pt>
                <c:pt idx="11">
                  <c:v>56.25</c:v>
                </c:pt>
                <c:pt idx="12">
                  <c:v>58</c:v>
                </c:pt>
                <c:pt idx="13">
                  <c:v>60</c:v>
                </c:pt>
                <c:pt idx="14">
                  <c:v>68.2</c:v>
                </c:pt>
                <c:pt idx="15">
                  <c:v>72.75</c:v>
                </c:pt>
                <c:pt idx="16">
                  <c:v>72</c:v>
                </c:pt>
                <c:pt idx="17">
                  <c:v>70</c:v>
                </c:pt>
                <c:pt idx="18">
                  <c:v>70</c:v>
                </c:pt>
                <c:pt idx="19">
                  <c:v>69.599999999999994</c:v>
                </c:pt>
                <c:pt idx="20">
                  <c:v>62.75</c:v>
                </c:pt>
                <c:pt idx="21">
                  <c:v>58.75</c:v>
                </c:pt>
                <c:pt idx="22">
                  <c:v>54.8</c:v>
                </c:pt>
                <c:pt idx="23">
                  <c:v>55.75</c:v>
                </c:pt>
                <c:pt idx="24">
                  <c:v>54.2</c:v>
                </c:pt>
                <c:pt idx="25">
                  <c:v>56.5</c:v>
                </c:pt>
                <c:pt idx="26">
                  <c:v>62</c:v>
                </c:pt>
                <c:pt idx="27">
                  <c:v>64.25</c:v>
                </c:pt>
                <c:pt idx="28">
                  <c:v>65.400000000000006</c:v>
                </c:pt>
                <c:pt idx="29">
                  <c:v>62</c:v>
                </c:pt>
                <c:pt idx="30">
                  <c:v>65.599999999999994</c:v>
                </c:pt>
                <c:pt idx="31">
                  <c:v>59.75</c:v>
                </c:pt>
                <c:pt idx="32">
                  <c:v>59</c:v>
                </c:pt>
                <c:pt idx="33">
                  <c:v>51.4</c:v>
                </c:pt>
                <c:pt idx="34">
                  <c:v>47.75</c:v>
                </c:pt>
                <c:pt idx="35">
                  <c:v>46.75</c:v>
                </c:pt>
                <c:pt idx="36">
                  <c:v>48</c:v>
                </c:pt>
                <c:pt idx="37">
                  <c:v>53.75</c:v>
                </c:pt>
                <c:pt idx="38">
                  <c:v>59.5</c:v>
                </c:pt>
                <c:pt idx="39">
                  <c:v>58.8</c:v>
                </c:pt>
                <c:pt idx="40">
                  <c:v>58.25</c:v>
                </c:pt>
                <c:pt idx="41">
                  <c:v>59</c:v>
                </c:pt>
                <c:pt idx="42">
                  <c:v>59.8</c:v>
                </c:pt>
                <c:pt idx="43">
                  <c:v>79.5</c:v>
                </c:pt>
                <c:pt idx="44">
                  <c:v>60.25</c:v>
                </c:pt>
                <c:pt idx="45">
                  <c:v>56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1A57-462E-9741-7ED5EC7764A5}"/>
            </c:ext>
          </c:extLst>
        </c:ser>
        <c:ser>
          <c:idx val="2"/>
          <c:order val="2"/>
          <c:tx>
            <c:strRef>
              <c:f>'Sales &amp; Search Raw Data'!$U$1:$U$2</c:f>
              <c:strCache>
                <c:ptCount val="1"/>
                <c:pt idx="0">
                  <c:v>Jaguar Ftype</c:v>
                </c:pt>
              </c:strCache>
            </c:strRef>
          </c:tx>
          <c:spPr>
            <a:ln w="22225" cap="rnd" cmpd="sng" algn="ctr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4"/>
            <c:spPr>
              <a:solidFill>
                <a:schemeClr val="accent3"/>
              </a:solidFill>
              <a:ln w="9525" cap="flat" cmpd="sng" algn="ctr">
                <a:solidFill>
                  <a:schemeClr val="accent3"/>
                </a:solidFill>
                <a:round/>
              </a:ln>
              <a:effectLst/>
            </c:spPr>
          </c:marker>
          <c:cat>
            <c:multiLvlStrRef>
              <c:f>'Sales &amp; Search Raw Data'!$R$3:$R$54</c:f>
              <c:multiLvlStrCache>
                <c:ptCount val="47"/>
                <c:lvl>
                  <c:pt idx="0">
                    <c:v>1</c:v>
                  </c:pt>
                  <c:pt idx="1">
                    <c:v>2</c:v>
                  </c:pt>
                  <c:pt idx="2">
                    <c:v>3</c:v>
                  </c:pt>
                  <c:pt idx="3">
                    <c:v>4</c:v>
                  </c:pt>
                  <c:pt idx="4">
                    <c:v>5</c:v>
                  </c:pt>
                  <c:pt idx="5">
                    <c:v>6</c:v>
                  </c:pt>
                  <c:pt idx="6">
                    <c:v>7</c:v>
                  </c:pt>
                  <c:pt idx="7">
                    <c:v>8</c:v>
                  </c:pt>
                  <c:pt idx="8">
                    <c:v>9</c:v>
                  </c:pt>
                  <c:pt idx="9">
                    <c:v>10</c:v>
                  </c:pt>
                  <c:pt idx="10">
                    <c:v>11</c:v>
                  </c:pt>
                  <c:pt idx="11">
                    <c:v>12</c:v>
                  </c:pt>
                  <c:pt idx="12">
                    <c:v>1</c:v>
                  </c:pt>
                  <c:pt idx="13">
                    <c:v>2</c:v>
                  </c:pt>
                  <c:pt idx="14">
                    <c:v>3</c:v>
                  </c:pt>
                  <c:pt idx="15">
                    <c:v>4</c:v>
                  </c:pt>
                  <c:pt idx="16">
                    <c:v>5</c:v>
                  </c:pt>
                  <c:pt idx="17">
                    <c:v>6</c:v>
                  </c:pt>
                  <c:pt idx="18">
                    <c:v>7</c:v>
                  </c:pt>
                  <c:pt idx="19">
                    <c:v>8</c:v>
                  </c:pt>
                  <c:pt idx="20">
                    <c:v>9</c:v>
                  </c:pt>
                  <c:pt idx="21">
                    <c:v>10</c:v>
                  </c:pt>
                  <c:pt idx="22">
                    <c:v>11</c:v>
                  </c:pt>
                  <c:pt idx="23">
                    <c:v>12</c:v>
                  </c:pt>
                  <c:pt idx="24">
                    <c:v>1</c:v>
                  </c:pt>
                  <c:pt idx="25">
                    <c:v>2</c:v>
                  </c:pt>
                  <c:pt idx="26">
                    <c:v>3</c:v>
                  </c:pt>
                  <c:pt idx="27">
                    <c:v>4</c:v>
                  </c:pt>
                  <c:pt idx="28">
                    <c:v>5</c:v>
                  </c:pt>
                  <c:pt idx="29">
                    <c:v>6</c:v>
                  </c:pt>
                  <c:pt idx="30">
                    <c:v>7</c:v>
                  </c:pt>
                  <c:pt idx="31">
                    <c:v>8</c:v>
                  </c:pt>
                  <c:pt idx="32">
                    <c:v>9</c:v>
                  </c:pt>
                  <c:pt idx="33">
                    <c:v>10</c:v>
                  </c:pt>
                  <c:pt idx="34">
                    <c:v>11</c:v>
                  </c:pt>
                  <c:pt idx="35">
                    <c:v>12</c:v>
                  </c:pt>
                  <c:pt idx="36">
                    <c:v>1</c:v>
                  </c:pt>
                  <c:pt idx="37">
                    <c:v>2</c:v>
                  </c:pt>
                  <c:pt idx="38">
                    <c:v>3</c:v>
                  </c:pt>
                  <c:pt idx="39">
                    <c:v>4</c:v>
                  </c:pt>
                  <c:pt idx="40">
                    <c:v>5</c:v>
                  </c:pt>
                  <c:pt idx="41">
                    <c:v>6</c:v>
                  </c:pt>
                  <c:pt idx="42">
                    <c:v>7</c:v>
                  </c:pt>
                  <c:pt idx="43">
                    <c:v>8</c:v>
                  </c:pt>
                  <c:pt idx="44">
                    <c:v>9</c:v>
                  </c:pt>
                  <c:pt idx="45">
                    <c:v>10</c:v>
                  </c:pt>
                  <c:pt idx="46">
                    <c:v>11</c:v>
                  </c:pt>
                </c:lvl>
                <c:lvl>
                  <c:pt idx="0">
                    <c:v>2014</c:v>
                  </c:pt>
                  <c:pt idx="12">
                    <c:v>2015</c:v>
                  </c:pt>
                  <c:pt idx="24">
                    <c:v>2016</c:v>
                  </c:pt>
                  <c:pt idx="36">
                    <c:v>2017</c:v>
                  </c:pt>
                </c:lvl>
              </c:multiLvlStrCache>
            </c:multiLvlStrRef>
          </c:cat>
          <c:val>
            <c:numRef>
              <c:f>'Sales &amp; Search Raw Data'!$U$3:$U$54</c:f>
              <c:numCache>
                <c:formatCode>General</c:formatCode>
                <c:ptCount val="47"/>
                <c:pt idx="0">
                  <c:v>14.25</c:v>
                </c:pt>
                <c:pt idx="1">
                  <c:v>21.25</c:v>
                </c:pt>
                <c:pt idx="2">
                  <c:v>19.2</c:v>
                </c:pt>
                <c:pt idx="3">
                  <c:v>24.25</c:v>
                </c:pt>
                <c:pt idx="4">
                  <c:v>21.5</c:v>
                </c:pt>
                <c:pt idx="5">
                  <c:v>27.8</c:v>
                </c:pt>
                <c:pt idx="6">
                  <c:v>31.75</c:v>
                </c:pt>
                <c:pt idx="7">
                  <c:v>25</c:v>
                </c:pt>
                <c:pt idx="8">
                  <c:v>24.25</c:v>
                </c:pt>
                <c:pt idx="9">
                  <c:v>24</c:v>
                </c:pt>
                <c:pt idx="10">
                  <c:v>23</c:v>
                </c:pt>
                <c:pt idx="11">
                  <c:v>23.5</c:v>
                </c:pt>
                <c:pt idx="12">
                  <c:v>21.75</c:v>
                </c:pt>
                <c:pt idx="13">
                  <c:v>48.75</c:v>
                </c:pt>
                <c:pt idx="14">
                  <c:v>29.2</c:v>
                </c:pt>
                <c:pt idx="15">
                  <c:v>24.75</c:v>
                </c:pt>
                <c:pt idx="16">
                  <c:v>32</c:v>
                </c:pt>
                <c:pt idx="17">
                  <c:v>32</c:v>
                </c:pt>
                <c:pt idx="18">
                  <c:v>29.5</c:v>
                </c:pt>
                <c:pt idx="19">
                  <c:v>25.4</c:v>
                </c:pt>
                <c:pt idx="20">
                  <c:v>30</c:v>
                </c:pt>
                <c:pt idx="21">
                  <c:v>30.25</c:v>
                </c:pt>
                <c:pt idx="22">
                  <c:v>29</c:v>
                </c:pt>
                <c:pt idx="23">
                  <c:v>23.75</c:v>
                </c:pt>
                <c:pt idx="24">
                  <c:v>25.8</c:v>
                </c:pt>
                <c:pt idx="25">
                  <c:v>26</c:v>
                </c:pt>
                <c:pt idx="26">
                  <c:v>28.25</c:v>
                </c:pt>
                <c:pt idx="27">
                  <c:v>33</c:v>
                </c:pt>
                <c:pt idx="28">
                  <c:v>27.6</c:v>
                </c:pt>
                <c:pt idx="29">
                  <c:v>30.75</c:v>
                </c:pt>
                <c:pt idx="30">
                  <c:v>27.8</c:v>
                </c:pt>
                <c:pt idx="31">
                  <c:v>30.75</c:v>
                </c:pt>
                <c:pt idx="32">
                  <c:v>30.5</c:v>
                </c:pt>
                <c:pt idx="33">
                  <c:v>27.2</c:v>
                </c:pt>
                <c:pt idx="34">
                  <c:v>20</c:v>
                </c:pt>
                <c:pt idx="35">
                  <c:v>24.75</c:v>
                </c:pt>
                <c:pt idx="36">
                  <c:v>30.6</c:v>
                </c:pt>
                <c:pt idx="37">
                  <c:v>31</c:v>
                </c:pt>
                <c:pt idx="38">
                  <c:v>33.75</c:v>
                </c:pt>
                <c:pt idx="39">
                  <c:v>32.4</c:v>
                </c:pt>
                <c:pt idx="40">
                  <c:v>33.25</c:v>
                </c:pt>
                <c:pt idx="41">
                  <c:v>32.75</c:v>
                </c:pt>
                <c:pt idx="42">
                  <c:v>31.2</c:v>
                </c:pt>
                <c:pt idx="43">
                  <c:v>30.75</c:v>
                </c:pt>
                <c:pt idx="44">
                  <c:v>28</c:v>
                </c:pt>
                <c:pt idx="45">
                  <c:v>32</c:v>
                </c:pt>
                <c:pt idx="46">
                  <c:v>32.75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1A57-462E-9741-7ED5EC7764A5}"/>
            </c:ext>
          </c:extLst>
        </c:ser>
        <c:ser>
          <c:idx val="3"/>
          <c:order val="3"/>
          <c:tx>
            <c:strRef>
              <c:f>'Sales &amp; Search Raw Data'!$V$1:$V$2</c:f>
              <c:strCache>
                <c:ptCount val="1"/>
                <c:pt idx="0">
                  <c:v>Mazda MX-5</c:v>
                </c:pt>
              </c:strCache>
            </c:strRef>
          </c:tx>
          <c:spPr>
            <a:ln w="22225" cap="rnd" cmpd="sng" algn="ctr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4"/>
            <c:spPr>
              <a:solidFill>
                <a:schemeClr val="accent4"/>
              </a:solidFill>
              <a:ln w="9525" cap="flat" cmpd="sng" algn="ctr">
                <a:solidFill>
                  <a:schemeClr val="accent4"/>
                </a:solidFill>
                <a:round/>
              </a:ln>
              <a:effectLst/>
            </c:spPr>
          </c:marker>
          <c:cat>
            <c:multiLvlStrRef>
              <c:f>'Sales &amp; Search Raw Data'!$R$3:$R$54</c:f>
              <c:multiLvlStrCache>
                <c:ptCount val="47"/>
                <c:lvl>
                  <c:pt idx="0">
                    <c:v>1</c:v>
                  </c:pt>
                  <c:pt idx="1">
                    <c:v>2</c:v>
                  </c:pt>
                  <c:pt idx="2">
                    <c:v>3</c:v>
                  </c:pt>
                  <c:pt idx="3">
                    <c:v>4</c:v>
                  </c:pt>
                  <c:pt idx="4">
                    <c:v>5</c:v>
                  </c:pt>
                  <c:pt idx="5">
                    <c:v>6</c:v>
                  </c:pt>
                  <c:pt idx="6">
                    <c:v>7</c:v>
                  </c:pt>
                  <c:pt idx="7">
                    <c:v>8</c:v>
                  </c:pt>
                  <c:pt idx="8">
                    <c:v>9</c:v>
                  </c:pt>
                  <c:pt idx="9">
                    <c:v>10</c:v>
                  </c:pt>
                  <c:pt idx="10">
                    <c:v>11</c:v>
                  </c:pt>
                  <c:pt idx="11">
                    <c:v>12</c:v>
                  </c:pt>
                  <c:pt idx="12">
                    <c:v>1</c:v>
                  </c:pt>
                  <c:pt idx="13">
                    <c:v>2</c:v>
                  </c:pt>
                  <c:pt idx="14">
                    <c:v>3</c:v>
                  </c:pt>
                  <c:pt idx="15">
                    <c:v>4</c:v>
                  </c:pt>
                  <c:pt idx="16">
                    <c:v>5</c:v>
                  </c:pt>
                  <c:pt idx="17">
                    <c:v>6</c:v>
                  </c:pt>
                  <c:pt idx="18">
                    <c:v>7</c:v>
                  </c:pt>
                  <c:pt idx="19">
                    <c:v>8</c:v>
                  </c:pt>
                  <c:pt idx="20">
                    <c:v>9</c:v>
                  </c:pt>
                  <c:pt idx="21">
                    <c:v>10</c:v>
                  </c:pt>
                  <c:pt idx="22">
                    <c:v>11</c:v>
                  </c:pt>
                  <c:pt idx="23">
                    <c:v>12</c:v>
                  </c:pt>
                  <c:pt idx="24">
                    <c:v>1</c:v>
                  </c:pt>
                  <c:pt idx="25">
                    <c:v>2</c:v>
                  </c:pt>
                  <c:pt idx="26">
                    <c:v>3</c:v>
                  </c:pt>
                  <c:pt idx="27">
                    <c:v>4</c:v>
                  </c:pt>
                  <c:pt idx="28">
                    <c:v>5</c:v>
                  </c:pt>
                  <c:pt idx="29">
                    <c:v>6</c:v>
                  </c:pt>
                  <c:pt idx="30">
                    <c:v>7</c:v>
                  </c:pt>
                  <c:pt idx="31">
                    <c:v>8</c:v>
                  </c:pt>
                  <c:pt idx="32">
                    <c:v>9</c:v>
                  </c:pt>
                  <c:pt idx="33">
                    <c:v>10</c:v>
                  </c:pt>
                  <c:pt idx="34">
                    <c:v>11</c:v>
                  </c:pt>
                  <c:pt idx="35">
                    <c:v>12</c:v>
                  </c:pt>
                  <c:pt idx="36">
                    <c:v>1</c:v>
                  </c:pt>
                  <c:pt idx="37">
                    <c:v>2</c:v>
                  </c:pt>
                  <c:pt idx="38">
                    <c:v>3</c:v>
                  </c:pt>
                  <c:pt idx="39">
                    <c:v>4</c:v>
                  </c:pt>
                  <c:pt idx="40">
                    <c:v>5</c:v>
                  </c:pt>
                  <c:pt idx="41">
                    <c:v>6</c:v>
                  </c:pt>
                  <c:pt idx="42">
                    <c:v>7</c:v>
                  </c:pt>
                  <c:pt idx="43">
                    <c:v>8</c:v>
                  </c:pt>
                  <c:pt idx="44">
                    <c:v>9</c:v>
                  </c:pt>
                  <c:pt idx="45">
                    <c:v>10</c:v>
                  </c:pt>
                  <c:pt idx="46">
                    <c:v>11</c:v>
                  </c:pt>
                </c:lvl>
                <c:lvl>
                  <c:pt idx="0">
                    <c:v>2014</c:v>
                  </c:pt>
                  <c:pt idx="12">
                    <c:v>2015</c:v>
                  </c:pt>
                  <c:pt idx="24">
                    <c:v>2016</c:v>
                  </c:pt>
                  <c:pt idx="36">
                    <c:v>2017</c:v>
                  </c:pt>
                </c:lvl>
              </c:multiLvlStrCache>
            </c:multiLvlStrRef>
          </c:cat>
          <c:val>
            <c:numRef>
              <c:f>'Sales &amp; Search Raw Data'!$V$3:$V$54</c:f>
              <c:numCache>
                <c:formatCode>General</c:formatCode>
                <c:ptCount val="47"/>
                <c:pt idx="0">
                  <c:v>19.75</c:v>
                </c:pt>
                <c:pt idx="1">
                  <c:v>22</c:v>
                </c:pt>
                <c:pt idx="2">
                  <c:v>24.6</c:v>
                </c:pt>
                <c:pt idx="3">
                  <c:v>29.25</c:v>
                </c:pt>
                <c:pt idx="4">
                  <c:v>25</c:v>
                </c:pt>
                <c:pt idx="5">
                  <c:v>23.6</c:v>
                </c:pt>
                <c:pt idx="6">
                  <c:v>27.5</c:v>
                </c:pt>
                <c:pt idx="7">
                  <c:v>42.2</c:v>
                </c:pt>
                <c:pt idx="8">
                  <c:v>33.5</c:v>
                </c:pt>
                <c:pt idx="9">
                  <c:v>26.5</c:v>
                </c:pt>
                <c:pt idx="10">
                  <c:v>22.6</c:v>
                </c:pt>
                <c:pt idx="11">
                  <c:v>19.75</c:v>
                </c:pt>
                <c:pt idx="12">
                  <c:v>23</c:v>
                </c:pt>
                <c:pt idx="13">
                  <c:v>26</c:v>
                </c:pt>
                <c:pt idx="14">
                  <c:v>32</c:v>
                </c:pt>
                <c:pt idx="15">
                  <c:v>30</c:v>
                </c:pt>
                <c:pt idx="16">
                  <c:v>33.200000000000003</c:v>
                </c:pt>
                <c:pt idx="17">
                  <c:v>38</c:v>
                </c:pt>
                <c:pt idx="18">
                  <c:v>38.5</c:v>
                </c:pt>
                <c:pt idx="19">
                  <c:v>38</c:v>
                </c:pt>
                <c:pt idx="20">
                  <c:v>35.75</c:v>
                </c:pt>
                <c:pt idx="21">
                  <c:v>32.5</c:v>
                </c:pt>
                <c:pt idx="22">
                  <c:v>29.4</c:v>
                </c:pt>
                <c:pt idx="23">
                  <c:v>30.75</c:v>
                </c:pt>
                <c:pt idx="24">
                  <c:v>27</c:v>
                </c:pt>
                <c:pt idx="25">
                  <c:v>30.5</c:v>
                </c:pt>
                <c:pt idx="26">
                  <c:v>52.25</c:v>
                </c:pt>
                <c:pt idx="27">
                  <c:v>38</c:v>
                </c:pt>
                <c:pt idx="28">
                  <c:v>36.4</c:v>
                </c:pt>
                <c:pt idx="29">
                  <c:v>33.5</c:v>
                </c:pt>
                <c:pt idx="30">
                  <c:v>29.6</c:v>
                </c:pt>
                <c:pt idx="31">
                  <c:v>36.25</c:v>
                </c:pt>
                <c:pt idx="32">
                  <c:v>29.5</c:v>
                </c:pt>
                <c:pt idx="33">
                  <c:v>30.4</c:v>
                </c:pt>
                <c:pt idx="34">
                  <c:v>26.5</c:v>
                </c:pt>
                <c:pt idx="35">
                  <c:v>26.25</c:v>
                </c:pt>
                <c:pt idx="36">
                  <c:v>32.200000000000003</c:v>
                </c:pt>
                <c:pt idx="37">
                  <c:v>33.75</c:v>
                </c:pt>
                <c:pt idx="38">
                  <c:v>37.25</c:v>
                </c:pt>
                <c:pt idx="39">
                  <c:v>34.6</c:v>
                </c:pt>
                <c:pt idx="40">
                  <c:v>34</c:v>
                </c:pt>
                <c:pt idx="41">
                  <c:v>32</c:v>
                </c:pt>
                <c:pt idx="42">
                  <c:v>33</c:v>
                </c:pt>
                <c:pt idx="43">
                  <c:v>29.25</c:v>
                </c:pt>
                <c:pt idx="44">
                  <c:v>25.5</c:v>
                </c:pt>
                <c:pt idx="45">
                  <c:v>28.8</c:v>
                </c:pt>
                <c:pt idx="46">
                  <c:v>22.75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1A57-462E-9741-7ED5EC7764A5}"/>
            </c:ext>
          </c:extLst>
        </c:ser>
        <c:ser>
          <c:idx val="4"/>
          <c:order val="4"/>
          <c:tx>
            <c:strRef>
              <c:f>'Sales &amp; Search Raw Data'!$W$1:$W$2</c:f>
              <c:strCache>
                <c:ptCount val="1"/>
                <c:pt idx="0">
                  <c:v>Porsche Boxter</c:v>
                </c:pt>
              </c:strCache>
            </c:strRef>
          </c:tx>
          <c:spPr>
            <a:ln w="22225" cap="rnd" cmpd="sng" algn="ctr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4"/>
            <c:spPr>
              <a:solidFill>
                <a:schemeClr val="accent5"/>
              </a:solidFill>
              <a:ln w="9525" cap="flat" cmpd="sng" algn="ctr">
                <a:solidFill>
                  <a:schemeClr val="accent5"/>
                </a:solidFill>
                <a:round/>
              </a:ln>
              <a:effectLst/>
            </c:spPr>
          </c:marker>
          <c:cat>
            <c:multiLvlStrRef>
              <c:f>'Sales &amp; Search Raw Data'!$R$3:$R$54</c:f>
              <c:multiLvlStrCache>
                <c:ptCount val="47"/>
                <c:lvl>
                  <c:pt idx="0">
                    <c:v>1</c:v>
                  </c:pt>
                  <c:pt idx="1">
                    <c:v>2</c:v>
                  </c:pt>
                  <c:pt idx="2">
                    <c:v>3</c:v>
                  </c:pt>
                  <c:pt idx="3">
                    <c:v>4</c:v>
                  </c:pt>
                  <c:pt idx="4">
                    <c:v>5</c:v>
                  </c:pt>
                  <c:pt idx="5">
                    <c:v>6</c:v>
                  </c:pt>
                  <c:pt idx="6">
                    <c:v>7</c:v>
                  </c:pt>
                  <c:pt idx="7">
                    <c:v>8</c:v>
                  </c:pt>
                  <c:pt idx="8">
                    <c:v>9</c:v>
                  </c:pt>
                  <c:pt idx="9">
                    <c:v>10</c:v>
                  </c:pt>
                  <c:pt idx="10">
                    <c:v>11</c:v>
                  </c:pt>
                  <c:pt idx="11">
                    <c:v>12</c:v>
                  </c:pt>
                  <c:pt idx="12">
                    <c:v>1</c:v>
                  </c:pt>
                  <c:pt idx="13">
                    <c:v>2</c:v>
                  </c:pt>
                  <c:pt idx="14">
                    <c:v>3</c:v>
                  </c:pt>
                  <c:pt idx="15">
                    <c:v>4</c:v>
                  </c:pt>
                  <c:pt idx="16">
                    <c:v>5</c:v>
                  </c:pt>
                  <c:pt idx="17">
                    <c:v>6</c:v>
                  </c:pt>
                  <c:pt idx="18">
                    <c:v>7</c:v>
                  </c:pt>
                  <c:pt idx="19">
                    <c:v>8</c:v>
                  </c:pt>
                  <c:pt idx="20">
                    <c:v>9</c:v>
                  </c:pt>
                  <c:pt idx="21">
                    <c:v>10</c:v>
                  </c:pt>
                  <c:pt idx="22">
                    <c:v>11</c:v>
                  </c:pt>
                  <c:pt idx="23">
                    <c:v>12</c:v>
                  </c:pt>
                  <c:pt idx="24">
                    <c:v>1</c:v>
                  </c:pt>
                  <c:pt idx="25">
                    <c:v>2</c:v>
                  </c:pt>
                  <c:pt idx="26">
                    <c:v>3</c:v>
                  </c:pt>
                  <c:pt idx="27">
                    <c:v>4</c:v>
                  </c:pt>
                  <c:pt idx="28">
                    <c:v>5</c:v>
                  </c:pt>
                  <c:pt idx="29">
                    <c:v>6</c:v>
                  </c:pt>
                  <c:pt idx="30">
                    <c:v>7</c:v>
                  </c:pt>
                  <c:pt idx="31">
                    <c:v>8</c:v>
                  </c:pt>
                  <c:pt idx="32">
                    <c:v>9</c:v>
                  </c:pt>
                  <c:pt idx="33">
                    <c:v>10</c:v>
                  </c:pt>
                  <c:pt idx="34">
                    <c:v>11</c:v>
                  </c:pt>
                  <c:pt idx="35">
                    <c:v>12</c:v>
                  </c:pt>
                  <c:pt idx="36">
                    <c:v>1</c:v>
                  </c:pt>
                  <c:pt idx="37">
                    <c:v>2</c:v>
                  </c:pt>
                  <c:pt idx="38">
                    <c:v>3</c:v>
                  </c:pt>
                  <c:pt idx="39">
                    <c:v>4</c:v>
                  </c:pt>
                  <c:pt idx="40">
                    <c:v>5</c:v>
                  </c:pt>
                  <c:pt idx="41">
                    <c:v>6</c:v>
                  </c:pt>
                  <c:pt idx="42">
                    <c:v>7</c:v>
                  </c:pt>
                  <c:pt idx="43">
                    <c:v>8</c:v>
                  </c:pt>
                  <c:pt idx="44">
                    <c:v>9</c:v>
                  </c:pt>
                  <c:pt idx="45">
                    <c:v>10</c:v>
                  </c:pt>
                  <c:pt idx="46">
                    <c:v>11</c:v>
                  </c:pt>
                </c:lvl>
                <c:lvl>
                  <c:pt idx="0">
                    <c:v>2014</c:v>
                  </c:pt>
                  <c:pt idx="12">
                    <c:v>2015</c:v>
                  </c:pt>
                  <c:pt idx="24">
                    <c:v>2016</c:v>
                  </c:pt>
                  <c:pt idx="36">
                    <c:v>2017</c:v>
                  </c:pt>
                </c:lvl>
              </c:multiLvlStrCache>
            </c:multiLvlStrRef>
          </c:cat>
          <c:val>
            <c:numRef>
              <c:f>'Sales &amp; Search Raw Data'!$W$3:$W$54</c:f>
              <c:numCache>
                <c:formatCode>General</c:formatCode>
                <c:ptCount val="47"/>
                <c:pt idx="0">
                  <c:v>64.25</c:v>
                </c:pt>
                <c:pt idx="1">
                  <c:v>62</c:v>
                </c:pt>
                <c:pt idx="2">
                  <c:v>78.2</c:v>
                </c:pt>
                <c:pt idx="3">
                  <c:v>87.25</c:v>
                </c:pt>
                <c:pt idx="4">
                  <c:v>85</c:v>
                </c:pt>
                <c:pt idx="5">
                  <c:v>79.599999999999994</c:v>
                </c:pt>
                <c:pt idx="6">
                  <c:v>82</c:v>
                </c:pt>
                <c:pt idx="7">
                  <c:v>75.8</c:v>
                </c:pt>
                <c:pt idx="8">
                  <c:v>73.25</c:v>
                </c:pt>
                <c:pt idx="9">
                  <c:v>67.5</c:v>
                </c:pt>
                <c:pt idx="10">
                  <c:v>62.2</c:v>
                </c:pt>
                <c:pt idx="11">
                  <c:v>67.25</c:v>
                </c:pt>
                <c:pt idx="12">
                  <c:v>62.25</c:v>
                </c:pt>
                <c:pt idx="13">
                  <c:v>68.75</c:v>
                </c:pt>
                <c:pt idx="14">
                  <c:v>80.8</c:v>
                </c:pt>
                <c:pt idx="15">
                  <c:v>91.75</c:v>
                </c:pt>
                <c:pt idx="16">
                  <c:v>85</c:v>
                </c:pt>
                <c:pt idx="17">
                  <c:v>85.25</c:v>
                </c:pt>
                <c:pt idx="18">
                  <c:v>89.75</c:v>
                </c:pt>
                <c:pt idx="19">
                  <c:v>85</c:v>
                </c:pt>
                <c:pt idx="20">
                  <c:v>74</c:v>
                </c:pt>
                <c:pt idx="21">
                  <c:v>69</c:v>
                </c:pt>
                <c:pt idx="22">
                  <c:v>61.6</c:v>
                </c:pt>
                <c:pt idx="23">
                  <c:v>66.75</c:v>
                </c:pt>
                <c:pt idx="24">
                  <c:v>68</c:v>
                </c:pt>
                <c:pt idx="25">
                  <c:v>80.75</c:v>
                </c:pt>
                <c:pt idx="26">
                  <c:v>76.5</c:v>
                </c:pt>
                <c:pt idx="27">
                  <c:v>85.25</c:v>
                </c:pt>
                <c:pt idx="28">
                  <c:v>83</c:v>
                </c:pt>
                <c:pt idx="29">
                  <c:v>73</c:v>
                </c:pt>
                <c:pt idx="30">
                  <c:v>78</c:v>
                </c:pt>
                <c:pt idx="31">
                  <c:v>74.25</c:v>
                </c:pt>
                <c:pt idx="32">
                  <c:v>68.75</c:v>
                </c:pt>
                <c:pt idx="33">
                  <c:v>61.6</c:v>
                </c:pt>
                <c:pt idx="34">
                  <c:v>56.5</c:v>
                </c:pt>
                <c:pt idx="35">
                  <c:v>51.75</c:v>
                </c:pt>
                <c:pt idx="36">
                  <c:v>58.6</c:v>
                </c:pt>
                <c:pt idx="37">
                  <c:v>60.5</c:v>
                </c:pt>
                <c:pt idx="38">
                  <c:v>63.5</c:v>
                </c:pt>
                <c:pt idx="39">
                  <c:v>67.8</c:v>
                </c:pt>
                <c:pt idx="40">
                  <c:v>67.75</c:v>
                </c:pt>
                <c:pt idx="41">
                  <c:v>71.25</c:v>
                </c:pt>
                <c:pt idx="42">
                  <c:v>68.2</c:v>
                </c:pt>
                <c:pt idx="43">
                  <c:v>62.5</c:v>
                </c:pt>
                <c:pt idx="44">
                  <c:v>56.75</c:v>
                </c:pt>
                <c:pt idx="45">
                  <c:v>59.4</c:v>
                </c:pt>
                <c:pt idx="46">
                  <c:v>51.25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1A57-462E-9741-7ED5EC7764A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77640832"/>
        <c:axId val="377638480"/>
      </c:lineChart>
      <c:catAx>
        <c:axId val="37764083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800" b="0" i="0" u="none" strike="noStrike" kern="1200" cap="all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/>
                  <a:t>Time (by month and year)</a:t>
                </a:r>
                <a:endParaRPr 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800" b="0" i="0" u="none" strike="noStrike" kern="1200" cap="all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spc="2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77638480"/>
        <c:crosses val="autoZero"/>
        <c:auto val="1"/>
        <c:lblAlgn val="ctr"/>
        <c:lblOffset val="100"/>
        <c:noMultiLvlLbl val="0"/>
      </c:catAx>
      <c:valAx>
        <c:axId val="377638480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800" b="0" i="0" u="none" strike="noStrike" kern="1200" cap="all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Average no of searches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800" b="0" i="0" u="none" strike="noStrike" kern="1200" cap="all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spc="2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77640832"/>
        <c:crosses val="autoZero"/>
        <c:crossBetween val="between"/>
      </c:valAx>
      <c:spPr>
        <a:gradFill>
          <a:gsLst>
            <a:gs pos="100000">
              <a:schemeClr val="lt1">
                <a:lumMod val="95000"/>
              </a:schemeClr>
            </a:gs>
            <a:gs pos="0">
              <a:schemeClr val="lt1"/>
            </a:gs>
          </a:gsLst>
          <a:lin ang="5400000" scaled="0"/>
        </a:gradFill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800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lt1"/>
    </a:solidFill>
    <a:ln>
      <a:solidFill>
        <a:schemeClr val="bg1">
          <a:lumMod val="75000"/>
        </a:schemeClr>
      </a:solidFill>
    </a:ln>
    <a:effectLst/>
  </c:spPr>
  <c:txPr>
    <a:bodyPr/>
    <a:lstStyle/>
    <a:p>
      <a:pPr>
        <a:defRPr sz="800">
          <a:latin typeface="+mn-lt"/>
        </a:defRPr>
      </a:pPr>
      <a:endParaRPr lang="en-US"/>
    </a:p>
  </c:txPr>
  <c:externalData r:id="rId4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</c:extLst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50" charset="0"/>
                <a:ea typeface="+mn-ea"/>
                <a:cs typeface="+mn-cs"/>
              </a:defRPr>
            </a:pPr>
            <a:r>
              <a:rPr lang="en-IN">
                <a:latin typeface="Montserrat" panose="00000500000000000000" pitchFamily="50" charset="0"/>
              </a:rPr>
              <a:t>BASS MODEL FORECAST</a:t>
            </a:r>
          </a:p>
        </c:rich>
      </c:tx>
      <c:layout>
        <c:manualLayout>
          <c:xMode val="edge"/>
          <c:yMode val="edge"/>
          <c:x val="0.37402710992682109"/>
          <c:y val="9.7320990681706715E-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75000"/>
                  <a:lumOff val="25000"/>
                </a:schemeClr>
              </a:solidFill>
              <a:latin typeface="Montserrat" panose="00000500000000000000" pitchFamily="50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DESTINY 2</c:v>
                </c:pt>
              </c:strCache>
            </c:strRef>
          </c:tx>
          <c:spPr>
            <a:gradFill flip="none" rotWithShape="1">
              <a:gsLst>
                <a:gs pos="20000">
                  <a:schemeClr val="accent1">
                    <a:lumMod val="40000"/>
                    <a:lumOff val="60000"/>
                  </a:schemeClr>
                </a:gs>
                <a:gs pos="46000">
                  <a:schemeClr val="accent1">
                    <a:lumMod val="95000"/>
                    <a:lumOff val="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ln>
              <a:noFill/>
            </a:ln>
            <a:effectLst/>
          </c:spPr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BAD3-415D-B048-591AF2122147}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BAD3-415D-B048-591AF2122147}"/>
                </c:ext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BAD3-415D-B048-591AF2122147}"/>
                </c:ext>
              </c:extLst>
            </c:dLbl>
            <c:dLbl>
              <c:idx val="3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BAD3-415D-B048-591AF2122147}"/>
                </c:ext>
              </c:extLst>
            </c:dLbl>
            <c:dLbl>
              <c:idx val="4"/>
              <c:layout>
                <c:manualLayout>
                  <c:x val="-4.2889693070633964E-2"/>
                  <c:y val="-0.21122889478223056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BAD3-415D-B048-591AF2122147}"/>
                </c:ext>
              </c:extLst>
            </c:dLbl>
            <c:dLbl>
              <c:idx val="5"/>
              <c:layout>
                <c:manualLayout>
                  <c:x val="-8.0418174507438673E-3"/>
                  <c:y val="-0.33444575007186494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BAD3-415D-B048-591AF2122147}"/>
                </c:ext>
              </c:extLst>
            </c:dLbl>
            <c:dLbl>
              <c:idx val="6"/>
              <c:layout>
                <c:manualLayout>
                  <c:x val="4.2889693070633964E-2"/>
                  <c:y val="-0.1549011895069690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BAD3-415D-B048-591AF2122147}"/>
                </c:ext>
              </c:extLst>
            </c:dLbl>
            <c:dLbl>
              <c:idx val="7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BAD3-415D-B048-591AF2122147}"/>
                </c:ext>
              </c:extLst>
            </c:dLbl>
            <c:dLbl>
              <c:idx val="8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BAD3-415D-B048-591AF2122147}"/>
                </c:ext>
              </c:extLst>
            </c:dLbl>
            <c:dLbl>
              <c:idx val="9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BAD3-415D-B048-591AF2122147}"/>
                </c:ext>
              </c:extLst>
            </c:dLbl>
            <c:dLbl>
              <c:idx val="1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BAD3-415D-B048-591AF2122147}"/>
                </c:ext>
              </c:extLst>
            </c:dLbl>
            <c:dLbl>
              <c:idx val="1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BAD3-415D-B048-591AF2122147}"/>
                </c:ext>
              </c:extLst>
            </c:dLbl>
            <c:numFmt formatCode="#,##0,&quot;k&quot;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Sheet1!$A$2:$A$13</c:f>
              <c:strCache>
                <c:ptCount val="12"/>
                <c:pt idx="0">
                  <c:v>M_-5</c:v>
                </c:pt>
                <c:pt idx="1">
                  <c:v>M_-4</c:v>
                </c:pt>
                <c:pt idx="2">
                  <c:v>M_-3</c:v>
                </c:pt>
                <c:pt idx="3">
                  <c:v>M_-2</c:v>
                </c:pt>
                <c:pt idx="4">
                  <c:v>M_-1</c:v>
                </c:pt>
                <c:pt idx="5">
                  <c:v>M</c:v>
                </c:pt>
                <c:pt idx="6">
                  <c:v>M_1</c:v>
                </c:pt>
                <c:pt idx="7">
                  <c:v>M_2</c:v>
                </c:pt>
                <c:pt idx="8">
                  <c:v>M_3</c:v>
                </c:pt>
                <c:pt idx="9">
                  <c:v>M_4</c:v>
                </c:pt>
                <c:pt idx="10">
                  <c:v>M_5</c:v>
                </c:pt>
                <c:pt idx="11">
                  <c:v>M_6</c:v>
                </c:pt>
              </c:strCache>
            </c:strRef>
          </c:cat>
          <c:val>
            <c:numRef>
              <c:f>Sheet1!$B$2:$B$13</c:f>
              <c:numCache>
                <c:formatCode>General</c:formatCode>
                <c:ptCount val="12"/>
                <c:pt idx="0">
                  <c:v>7</c:v>
                </c:pt>
                <c:pt idx="1">
                  <c:v>108</c:v>
                </c:pt>
                <c:pt idx="2">
                  <c:v>1666</c:v>
                </c:pt>
                <c:pt idx="3">
                  <c:v>25300</c:v>
                </c:pt>
                <c:pt idx="4">
                  <c:v>323675</c:v>
                </c:pt>
                <c:pt idx="5">
                  <c:v>899594</c:v>
                </c:pt>
                <c:pt idx="6">
                  <c:v>142845</c:v>
                </c:pt>
                <c:pt idx="7">
                  <c:v>10007</c:v>
                </c:pt>
                <c:pt idx="8">
                  <c:v>654</c:v>
                </c:pt>
                <c:pt idx="9">
                  <c:v>43</c:v>
                </c:pt>
                <c:pt idx="10">
                  <c:v>3</c:v>
                </c:pt>
                <c:pt idx="11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BAD3-415D-B048-591AF212214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DESTINY</c:v>
                </c:pt>
              </c:strCache>
            </c:strRef>
          </c:tx>
          <c:spPr>
            <a:gradFill flip="none" rotWithShape="1">
              <a:gsLst>
                <a:gs pos="0">
                  <a:schemeClr val="accent2">
                    <a:lumMod val="20000"/>
                    <a:lumOff val="80000"/>
                  </a:schemeClr>
                </a:gs>
                <a:gs pos="46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ln>
              <a:noFill/>
            </a:ln>
            <a:effectLst/>
          </c:spPr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BAD3-415D-B048-591AF2122147}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E-BAD3-415D-B048-591AF2122147}"/>
                </c:ext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F-BAD3-415D-B048-591AF2122147}"/>
                </c:ext>
              </c:extLst>
            </c:dLbl>
            <c:dLbl>
              <c:idx val="3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BAD3-415D-B048-591AF2122147}"/>
                </c:ext>
              </c:extLst>
            </c:dLbl>
            <c:dLbl>
              <c:idx val="4"/>
              <c:layout>
                <c:manualLayout>
                  <c:x val="1.7245798567132743E-2"/>
                  <c:y val="-2.9479048761543034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BAD3-415D-B048-591AF2122147}"/>
                </c:ext>
              </c:extLst>
            </c:dLbl>
            <c:dLbl>
              <c:idx val="5"/>
              <c:layout>
                <c:manualLayout>
                  <c:x val="-8.1351559621039848E-3"/>
                  <c:y val="-0.18917311305128581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BAD3-415D-B048-591AF2122147}"/>
                </c:ext>
              </c:extLst>
            </c:dLbl>
            <c:dLbl>
              <c:idx val="6"/>
              <c:layout>
                <c:manualLayout>
                  <c:x val="-2.4066243778870625E-2"/>
                  <c:y val="-3.0412086683521265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BAD3-415D-B048-591AF2122147}"/>
                </c:ext>
              </c:extLst>
            </c:dLbl>
            <c:dLbl>
              <c:idx val="7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BAD3-415D-B048-591AF2122147}"/>
                </c:ext>
              </c:extLst>
            </c:dLbl>
            <c:dLbl>
              <c:idx val="8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BAD3-415D-B048-591AF2122147}"/>
                </c:ext>
              </c:extLst>
            </c:dLbl>
            <c:dLbl>
              <c:idx val="9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BAD3-415D-B048-591AF2122147}"/>
                </c:ext>
              </c:extLst>
            </c:dLbl>
            <c:dLbl>
              <c:idx val="1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BAD3-415D-B048-591AF2122147}"/>
                </c:ext>
              </c:extLst>
            </c:dLbl>
            <c:dLbl>
              <c:idx val="1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BAD3-415D-B048-591AF2122147}"/>
                </c:ext>
              </c:extLst>
            </c:dLbl>
            <c:numFmt formatCode="#,##0,&quot;k&quot;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Sheet1!$A$2:$A$13</c:f>
              <c:strCache>
                <c:ptCount val="12"/>
                <c:pt idx="0">
                  <c:v>M_-5</c:v>
                </c:pt>
                <c:pt idx="1">
                  <c:v>M_-4</c:v>
                </c:pt>
                <c:pt idx="2">
                  <c:v>M_-3</c:v>
                </c:pt>
                <c:pt idx="3">
                  <c:v>M_-2</c:v>
                </c:pt>
                <c:pt idx="4">
                  <c:v>M_-1</c:v>
                </c:pt>
                <c:pt idx="5">
                  <c:v>M</c:v>
                </c:pt>
                <c:pt idx="6">
                  <c:v>M_1</c:v>
                </c:pt>
                <c:pt idx="7">
                  <c:v>M_2</c:v>
                </c:pt>
                <c:pt idx="8">
                  <c:v>M_3</c:v>
                </c:pt>
                <c:pt idx="9">
                  <c:v>M_4</c:v>
                </c:pt>
                <c:pt idx="10">
                  <c:v>M_5</c:v>
                </c:pt>
                <c:pt idx="11">
                  <c:v>M_6</c:v>
                </c:pt>
              </c:strCache>
            </c:strRef>
          </c:cat>
          <c:val>
            <c:numRef>
              <c:f>Sheet1!$C$2:$C$13</c:f>
              <c:numCache>
                <c:formatCode>General</c:formatCode>
                <c:ptCount val="12"/>
                <c:pt idx="0">
                  <c:v>3</c:v>
                </c:pt>
                <c:pt idx="1">
                  <c:v>43</c:v>
                </c:pt>
                <c:pt idx="2">
                  <c:v>661</c:v>
                </c:pt>
                <c:pt idx="3">
                  <c:v>10041</c:v>
                </c:pt>
                <c:pt idx="4">
                  <c:v>128459</c:v>
                </c:pt>
                <c:pt idx="5">
                  <c:v>357028</c:v>
                </c:pt>
                <c:pt idx="6">
                  <c:v>56692</c:v>
                </c:pt>
                <c:pt idx="7">
                  <c:v>3972</c:v>
                </c:pt>
                <c:pt idx="8">
                  <c:v>260</c:v>
                </c:pt>
                <c:pt idx="9">
                  <c:v>17</c:v>
                </c:pt>
                <c:pt idx="10">
                  <c:v>1</c:v>
                </c:pt>
                <c:pt idx="11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9-BAD3-415D-B048-591AF212214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728176448"/>
        <c:axId val="-728179712"/>
      </c:areaChart>
      <c:catAx>
        <c:axId val="-72817644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728179712"/>
        <c:crosses val="autoZero"/>
        <c:auto val="1"/>
        <c:lblAlgn val="ctr"/>
        <c:lblOffset val="100"/>
        <c:noMultiLvlLbl val="0"/>
      </c:catAx>
      <c:valAx>
        <c:axId val="-728179712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/>
                  <a:t>Unit Sales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#,##0,&quot;k&quot;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728176448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overlay val="1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75000"/>
                  <a:lumOff val="25000"/>
                </a:schemeClr>
              </a:solidFill>
              <a:latin typeface="Montserrat Light" panose="00000400000000000000" pitchFamily="50" charset="0"/>
              <a:ea typeface="+mn-ea"/>
              <a:cs typeface="+mn-cs"/>
            </a:defRPr>
          </a:pPr>
          <a:endParaRPr lang="en-US"/>
        </a:p>
      </c:txPr>
    </c:legend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>
              <a:lumMod val="75000"/>
              <a:lumOff val="25000"/>
            </a:schemeClr>
          </a:solidFill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9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64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064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30">
  <cs:axisTitle>
    <cs:lnRef idx="0"/>
    <cs:fillRef idx="0"/>
    <cs:effectRef idx="0"/>
    <cs:fontRef idx="minor">
      <a:schemeClr val="dk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b="0" kern="1200" spc="20" baseline="0"/>
  </cs:categoryAxis>
  <cs:chartArea mods="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 cmpd="sng" algn="ctr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>
        <a:solidFill>
          <a:schemeClr val="dk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  <a:alpha val="33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>
        <a:solidFill>
          <a:schemeClr val="dk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dk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dk1"/>
    </cs:fontRef>
    <cs:spPr>
      <a:gradFill>
        <a:gsLst>
          <a:gs pos="100000">
            <a:schemeClr val="lt1">
              <a:lumMod val="95000"/>
            </a:schemeClr>
          </a:gs>
          <a:gs pos="0">
            <a:schemeClr val="lt1"/>
          </a:gs>
        </a:gsLst>
        <a:lin ang="5400000" scaled="0"/>
      </a:gradFill>
    </cs:spPr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dk1">
        <a:lumMod val="50000"/>
        <a:lumOff val="50000"/>
      </a:schemeClr>
    </cs:fontRef>
    <cs:defRPr sz="1400" kern="1200" cap="none" spc="2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900" kern="1200" spc="20" baseline="0"/>
  </cs:valueAxis>
  <cs:wall>
    <cs:lnRef idx="0"/>
    <cs:fillRef idx="0"/>
    <cs:effectRef idx="0"/>
    <cs:fontRef idx="minor">
      <a:schemeClr val="dk1"/>
    </cs:fontRef>
  </cs:wall>
</cs:chartStyle>
</file>

<file path=ppt/charts/style8.xml><?xml version="1.0" encoding="utf-8"?>
<cs:chartStyle xmlns:cs="http://schemas.microsoft.com/office/drawing/2012/chartStyle" xmlns:a="http://schemas.openxmlformats.org/drawingml/2006/main" id="230">
  <cs:axisTitle>
    <cs:lnRef idx="0"/>
    <cs:fillRef idx="0"/>
    <cs:effectRef idx="0"/>
    <cs:fontRef idx="minor">
      <a:schemeClr val="dk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b="0" kern="1200" spc="20" baseline="0"/>
  </cs:categoryAxis>
  <cs:chartArea mods="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 cmpd="sng" algn="ctr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>
        <a:solidFill>
          <a:schemeClr val="dk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  <a:alpha val="33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>
        <a:solidFill>
          <a:schemeClr val="dk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dk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dk1"/>
    </cs:fontRef>
    <cs:spPr>
      <a:gradFill>
        <a:gsLst>
          <a:gs pos="100000">
            <a:schemeClr val="lt1">
              <a:lumMod val="95000"/>
            </a:schemeClr>
          </a:gs>
          <a:gs pos="0">
            <a:schemeClr val="lt1"/>
          </a:gs>
        </a:gsLst>
        <a:lin ang="5400000" scaled="0"/>
      </a:gradFill>
    </cs:spPr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dk1">
        <a:lumMod val="50000"/>
        <a:lumOff val="50000"/>
      </a:schemeClr>
    </cs:fontRef>
    <cs:defRPr sz="1400" kern="1200" cap="none" spc="2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900" kern="1200" spc="20" baseline="0"/>
  </cs:valueAxis>
  <cs:wall>
    <cs:lnRef idx="0"/>
    <cs:fillRef idx="0"/>
    <cs:effectRef idx="0"/>
    <cs:fontRef idx="minor">
      <a:schemeClr val="dk1"/>
    </cs:fontRef>
  </cs:wall>
</cs:chartStyle>
</file>

<file path=ppt/charts/style9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3" dt="2018-06-19T11:25:18.127" idx="1">
    <p:pos x="10" y="10"/>
    <p:text/>
    <p:extLst>
      <p:ext uri="{C676402C-5697-4E1C-873F-D02D1690AC5C}">
        <p15:threadingInfo xmlns:p15="http://schemas.microsoft.com/office/powerpoint/2012/main" timeZoneBias="-330"/>
      </p:ext>
    </p:extLs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0F08672-2685-4509-9BB2-E68B67901C95}" type="doc">
      <dgm:prSet loTypeId="urn:microsoft.com/office/officeart/2005/8/layout/balance1" loCatId="relationship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14D0889-6EB6-4FC0-B523-B8D81E36101C}">
      <dgm:prSet phldrT="[Text]">
        <dgm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b="1" dirty="0">
              <a:solidFill>
                <a:schemeClr val="bg1"/>
              </a:solidFill>
            </a:rPr>
            <a:t>Efficiency</a:t>
          </a:r>
        </a:p>
      </dgm:t>
    </dgm:pt>
    <dgm:pt modelId="{0D899D8C-DEB8-4F11-9CC6-E8C83C40CA93}" type="parTrans" cxnId="{8B7AA81A-2D09-40F1-94E1-A01CEA3F455F}">
      <dgm:prSet/>
      <dgm:spPr/>
      <dgm:t>
        <a:bodyPr/>
        <a:lstStyle/>
        <a:p>
          <a:endParaRPr lang="en-US"/>
        </a:p>
      </dgm:t>
    </dgm:pt>
    <dgm:pt modelId="{999942C5-873B-4B7F-B922-D5636485D328}" type="sibTrans" cxnId="{8B7AA81A-2D09-40F1-94E1-A01CEA3F455F}">
      <dgm:prSet/>
      <dgm:spPr/>
      <dgm:t>
        <a:bodyPr/>
        <a:lstStyle/>
        <a:p>
          <a:endParaRPr lang="en-US"/>
        </a:p>
      </dgm:t>
    </dgm:pt>
    <dgm:pt modelId="{A2A2EC04-9A0E-4208-9A3B-85877A4125D7}">
      <dgm:prSet phldrT="[Text]">
        <dgm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b="1" dirty="0">
              <a:solidFill>
                <a:schemeClr val="bg1"/>
              </a:solidFill>
            </a:rPr>
            <a:t>Responsiveness</a:t>
          </a:r>
        </a:p>
      </dgm:t>
    </dgm:pt>
    <dgm:pt modelId="{DC718F0F-DC35-4B29-B246-3F0E9D94E3E5}" type="parTrans" cxnId="{7BCD7BCD-5896-4028-B74D-CC9CAC3EB335}">
      <dgm:prSet/>
      <dgm:spPr/>
      <dgm:t>
        <a:bodyPr/>
        <a:lstStyle/>
        <a:p>
          <a:endParaRPr lang="en-US"/>
        </a:p>
      </dgm:t>
    </dgm:pt>
    <dgm:pt modelId="{E39D1B1F-5AD1-45A1-BA27-0F326AFC5F36}" type="sibTrans" cxnId="{7BCD7BCD-5896-4028-B74D-CC9CAC3EB335}">
      <dgm:prSet/>
      <dgm:spPr/>
      <dgm:t>
        <a:bodyPr/>
        <a:lstStyle/>
        <a:p>
          <a:endParaRPr lang="en-US"/>
        </a:p>
      </dgm:t>
    </dgm:pt>
    <dgm:pt modelId="{13341891-36A9-44F9-94AE-012BAFFEC08B}" type="pres">
      <dgm:prSet presAssocID="{B0F08672-2685-4509-9BB2-E68B67901C95}" presName="outerComposite" presStyleCnt="0">
        <dgm:presLayoutVars>
          <dgm:chMax val="2"/>
          <dgm:animLvl val="lvl"/>
          <dgm:resizeHandles val="exact"/>
        </dgm:presLayoutVars>
      </dgm:prSet>
      <dgm:spPr/>
    </dgm:pt>
    <dgm:pt modelId="{CD8FEC16-F4C7-45C6-8DFD-216C7BE4E40E}" type="pres">
      <dgm:prSet presAssocID="{B0F08672-2685-4509-9BB2-E68B67901C95}" presName="dummyMaxCanvas" presStyleCnt="0"/>
      <dgm:spPr/>
    </dgm:pt>
    <dgm:pt modelId="{F42D7B52-10C3-4F32-83AF-0E333BDA8D42}" type="pres">
      <dgm:prSet presAssocID="{B0F08672-2685-4509-9BB2-E68B67901C95}" presName="parentComposite" presStyleCnt="0"/>
      <dgm:spPr/>
    </dgm:pt>
    <dgm:pt modelId="{27078BBB-97B3-457E-9DBA-6B4DF552AE07}" type="pres">
      <dgm:prSet presAssocID="{B0F08672-2685-4509-9BB2-E68B67901C95}" presName="parent1" presStyleLbl="alignAccFollowNode1" presStyleIdx="0" presStyleCnt="4" custScaleX="141358" custScaleY="57926" custLinFactNeighborX="-11782" custLinFactNeighborY="-4912">
        <dgm:presLayoutVars>
          <dgm:chMax val="4"/>
        </dgm:presLayoutVars>
      </dgm:prSet>
      <dgm:spPr/>
    </dgm:pt>
    <dgm:pt modelId="{DAA21A2B-53AF-4BA9-869F-69BA732AFC97}" type="pres">
      <dgm:prSet presAssocID="{B0F08672-2685-4509-9BB2-E68B67901C95}" presName="parent2" presStyleLbl="alignAccFollowNode1" presStyleIdx="1" presStyleCnt="4" custScaleX="141029" custScaleY="57388" custLinFactNeighborX="8029" custLinFactNeighborY="-5092">
        <dgm:presLayoutVars>
          <dgm:chMax val="4"/>
        </dgm:presLayoutVars>
      </dgm:prSet>
      <dgm:spPr/>
    </dgm:pt>
    <dgm:pt modelId="{950A0227-3769-4FAA-AC3C-4B26FE1A2342}" type="pres">
      <dgm:prSet presAssocID="{B0F08672-2685-4509-9BB2-E68B67901C95}" presName="childrenComposite" presStyleCnt="0"/>
      <dgm:spPr/>
    </dgm:pt>
    <dgm:pt modelId="{2BAF0043-515D-4367-A58B-2E61E84FB504}" type="pres">
      <dgm:prSet presAssocID="{B0F08672-2685-4509-9BB2-E68B67901C95}" presName="dummyMaxCanvas_ChildArea" presStyleCnt="0"/>
      <dgm:spPr/>
    </dgm:pt>
    <dgm:pt modelId="{DF55EBE9-00C0-45DE-9216-69F681FBE833}" type="pres">
      <dgm:prSet presAssocID="{B0F08672-2685-4509-9BB2-E68B67901C95}" presName="fulcrum" presStyleLbl="alignAccFollowNode1" presStyleIdx="2" presStyleCnt="4" custScaleY="73413" custLinFactNeighborY="-15379">
        <dgm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dgm:style>
      </dgm:prSet>
      <dgm:spPr/>
    </dgm:pt>
    <dgm:pt modelId="{E7C2E067-44CC-48EA-84FA-2C0B47EC1075}" type="pres">
      <dgm:prSet presAssocID="{B0F08672-2685-4509-9BB2-E68B67901C95}" presName="balance_00" presStyleLbl="alignAccFollowNode1" presStyleIdx="3" presStyleCnt="4" custScaleX="123480" custScaleY="111143" custLinFactNeighborX="-440">
        <dgm:presLayoutVars>
          <dgm:bulletEnabled val="1"/>
        </dgm:presLayoutVars>
        <dgm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dgm:style>
      </dgm:prSet>
      <dgm:spPr/>
    </dgm:pt>
  </dgm:ptLst>
  <dgm:cxnLst>
    <dgm:cxn modelId="{62936012-9C5F-4F3C-B3C2-2F71C302F9F0}" type="presOf" srcId="{614D0889-6EB6-4FC0-B523-B8D81E36101C}" destId="{27078BBB-97B3-457E-9DBA-6B4DF552AE07}" srcOrd="0" destOrd="0" presId="urn:microsoft.com/office/officeart/2005/8/layout/balance1"/>
    <dgm:cxn modelId="{8B7AA81A-2D09-40F1-94E1-A01CEA3F455F}" srcId="{B0F08672-2685-4509-9BB2-E68B67901C95}" destId="{614D0889-6EB6-4FC0-B523-B8D81E36101C}" srcOrd="0" destOrd="0" parTransId="{0D899D8C-DEB8-4F11-9CC6-E8C83C40CA93}" sibTransId="{999942C5-873B-4B7F-B922-D5636485D328}"/>
    <dgm:cxn modelId="{2F19EB28-1BC3-4F41-8DA3-8776128B2649}" type="presOf" srcId="{A2A2EC04-9A0E-4208-9A3B-85877A4125D7}" destId="{DAA21A2B-53AF-4BA9-869F-69BA732AFC97}" srcOrd="0" destOrd="0" presId="urn:microsoft.com/office/officeart/2005/8/layout/balance1"/>
    <dgm:cxn modelId="{5B44C1C7-4079-4977-B2F0-B353F375B160}" type="presOf" srcId="{B0F08672-2685-4509-9BB2-E68B67901C95}" destId="{13341891-36A9-44F9-94AE-012BAFFEC08B}" srcOrd="0" destOrd="0" presId="urn:microsoft.com/office/officeart/2005/8/layout/balance1"/>
    <dgm:cxn modelId="{7BCD7BCD-5896-4028-B74D-CC9CAC3EB335}" srcId="{B0F08672-2685-4509-9BB2-E68B67901C95}" destId="{A2A2EC04-9A0E-4208-9A3B-85877A4125D7}" srcOrd="1" destOrd="0" parTransId="{DC718F0F-DC35-4B29-B246-3F0E9D94E3E5}" sibTransId="{E39D1B1F-5AD1-45A1-BA27-0F326AFC5F36}"/>
    <dgm:cxn modelId="{E48D95D3-8819-4594-B166-56B01467617A}" type="presParOf" srcId="{13341891-36A9-44F9-94AE-012BAFFEC08B}" destId="{CD8FEC16-F4C7-45C6-8DFD-216C7BE4E40E}" srcOrd="0" destOrd="0" presId="urn:microsoft.com/office/officeart/2005/8/layout/balance1"/>
    <dgm:cxn modelId="{459E264F-6F79-45F2-8101-0E3750D63FBD}" type="presParOf" srcId="{13341891-36A9-44F9-94AE-012BAFFEC08B}" destId="{F42D7B52-10C3-4F32-83AF-0E333BDA8D42}" srcOrd="1" destOrd="0" presId="urn:microsoft.com/office/officeart/2005/8/layout/balance1"/>
    <dgm:cxn modelId="{BC23A637-5526-4C1A-AF13-5FB814BF6590}" type="presParOf" srcId="{F42D7B52-10C3-4F32-83AF-0E333BDA8D42}" destId="{27078BBB-97B3-457E-9DBA-6B4DF552AE07}" srcOrd="0" destOrd="0" presId="urn:microsoft.com/office/officeart/2005/8/layout/balance1"/>
    <dgm:cxn modelId="{944C4F7A-26FE-4EF9-8EF7-3E48B6230108}" type="presParOf" srcId="{F42D7B52-10C3-4F32-83AF-0E333BDA8D42}" destId="{DAA21A2B-53AF-4BA9-869F-69BA732AFC97}" srcOrd="1" destOrd="0" presId="urn:microsoft.com/office/officeart/2005/8/layout/balance1"/>
    <dgm:cxn modelId="{73CE0EBF-226D-4A0E-A7FD-D9D3200ADE1F}" type="presParOf" srcId="{13341891-36A9-44F9-94AE-012BAFFEC08B}" destId="{950A0227-3769-4FAA-AC3C-4B26FE1A2342}" srcOrd="2" destOrd="0" presId="urn:microsoft.com/office/officeart/2005/8/layout/balance1"/>
    <dgm:cxn modelId="{2924E873-140C-4731-B357-D1AB517F9211}" type="presParOf" srcId="{950A0227-3769-4FAA-AC3C-4B26FE1A2342}" destId="{2BAF0043-515D-4367-A58B-2E61E84FB504}" srcOrd="0" destOrd="0" presId="urn:microsoft.com/office/officeart/2005/8/layout/balance1"/>
    <dgm:cxn modelId="{BC4FBAFA-7AA0-4DDC-92C5-2E097EE323F5}" type="presParOf" srcId="{950A0227-3769-4FAA-AC3C-4B26FE1A2342}" destId="{DF55EBE9-00C0-45DE-9216-69F681FBE833}" srcOrd="1" destOrd="0" presId="urn:microsoft.com/office/officeart/2005/8/layout/balance1"/>
    <dgm:cxn modelId="{0930C798-CD9F-44A8-BAD7-475FFA51D12C}" type="presParOf" srcId="{950A0227-3769-4FAA-AC3C-4B26FE1A2342}" destId="{E7C2E067-44CC-48EA-84FA-2C0B47EC1075}" srcOrd="2" destOrd="0" presId="urn:microsoft.com/office/officeart/2005/8/layout/balance1"/>
  </dgm:cxnLst>
  <dgm:bg>
    <a:noFill/>
  </dgm:bg>
  <dgm:whole>
    <a:ln>
      <a:solidFill>
        <a:schemeClr val="bg1"/>
      </a:solidFill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6EB0292B-BBDA-4437-B2C5-57149F69F62A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5DB5C34-4829-4E78-B5C0-7C610B6EDBE2}">
      <dgm:prSet phldrT="[Text]"/>
      <dgm:spPr/>
      <dgm:t>
        <a:bodyPr/>
        <a:lstStyle/>
        <a:p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Product Life Cycle Forecasting</a:t>
          </a:r>
        </a:p>
      </dgm:t>
    </dgm:pt>
    <dgm:pt modelId="{8C9DFC86-7D38-4CB3-8E9A-2B5B4D6427E9}" type="parTrans" cxnId="{CE95BC08-E052-43DE-B26C-CD9FC18B9612}">
      <dgm:prSet/>
      <dgm:spPr/>
      <dgm:t>
        <a:bodyPr/>
        <a:lstStyle/>
        <a:p>
          <a:endParaRPr lang="en-US"/>
        </a:p>
      </dgm:t>
    </dgm:pt>
    <dgm:pt modelId="{A46D68EB-FDBF-4AD0-80EF-6DE43AE531CB}" type="sibTrans" cxnId="{CE95BC08-E052-43DE-B26C-CD9FC18B9612}">
      <dgm:prSet/>
      <dgm:spPr/>
      <dgm:t>
        <a:bodyPr/>
        <a:lstStyle/>
        <a:p>
          <a:endParaRPr lang="en-US"/>
        </a:p>
      </dgm:t>
    </dgm:pt>
    <dgm:pt modelId="{F63869FB-FB03-4C1B-B5D3-D77EDF6D03FB}">
      <dgm:prSet phldrT="[Text]"/>
      <dgm:spPr/>
      <dgm:t>
        <a:bodyPr/>
        <a:lstStyle/>
        <a:p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How do I Improve Forecast Accuracy for EOL/NPI products?</a:t>
          </a:r>
        </a:p>
      </dgm:t>
    </dgm:pt>
    <dgm:pt modelId="{6729DE24-585D-4F48-B915-43D675D910ED}" type="parTrans" cxnId="{6FFBE1A5-4ACB-4DD3-B172-65A2F5483AF7}">
      <dgm:prSet/>
      <dgm:spPr/>
      <dgm:t>
        <a:bodyPr/>
        <a:lstStyle/>
        <a:p>
          <a:endParaRPr lang="en-US"/>
        </a:p>
      </dgm:t>
    </dgm:pt>
    <dgm:pt modelId="{DF026AF6-91F5-4296-A253-90B88C91BE51}" type="sibTrans" cxnId="{6FFBE1A5-4ACB-4DD3-B172-65A2F5483AF7}">
      <dgm:prSet/>
      <dgm:spPr/>
      <dgm:t>
        <a:bodyPr/>
        <a:lstStyle/>
        <a:p>
          <a:endParaRPr lang="en-US"/>
        </a:p>
      </dgm:t>
    </dgm:pt>
    <dgm:pt modelId="{DB53209C-9CC7-4AF2-A4A3-BA0022FE7ADC}">
      <dgm:prSet phldrT="[Text]"/>
      <dgm:spPr/>
      <dgm:t>
        <a:bodyPr/>
        <a:lstStyle/>
        <a:p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Mature Forecasting</a:t>
          </a:r>
        </a:p>
      </dgm:t>
    </dgm:pt>
    <dgm:pt modelId="{CC6E5573-0F13-4C8F-9986-E55A6729E942}" type="parTrans" cxnId="{503B73DC-18AF-430C-B883-C94A78D9967A}">
      <dgm:prSet/>
      <dgm:spPr/>
      <dgm:t>
        <a:bodyPr/>
        <a:lstStyle/>
        <a:p>
          <a:endParaRPr lang="en-US"/>
        </a:p>
      </dgm:t>
    </dgm:pt>
    <dgm:pt modelId="{A98D04FD-8A33-4DAC-89B4-DA0EDBE6BB1A}" type="sibTrans" cxnId="{503B73DC-18AF-430C-B883-C94A78D9967A}">
      <dgm:prSet/>
      <dgm:spPr/>
      <dgm:t>
        <a:bodyPr/>
        <a:lstStyle/>
        <a:p>
          <a:endParaRPr lang="en-US"/>
        </a:p>
      </dgm:t>
    </dgm:pt>
    <dgm:pt modelId="{19DF0F94-4589-4411-8C66-1F01A888E1FE}">
      <dgm:prSet phldrT="[Text]"/>
      <dgm:spPr/>
      <dgm:t>
        <a:bodyPr/>
        <a:lstStyle/>
        <a:p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How do I Improve the Forecast Accuracy for Mature or replacement products?</a:t>
          </a:r>
        </a:p>
      </dgm:t>
    </dgm:pt>
    <dgm:pt modelId="{DA95EA8D-57C1-4ED9-A60C-3E746FDEDBDF}" type="parTrans" cxnId="{DA5D1789-2F31-4E74-B708-815BFAA15240}">
      <dgm:prSet/>
      <dgm:spPr/>
      <dgm:t>
        <a:bodyPr/>
        <a:lstStyle/>
        <a:p>
          <a:endParaRPr lang="en-US"/>
        </a:p>
      </dgm:t>
    </dgm:pt>
    <dgm:pt modelId="{2B7A81C0-FCC9-4F17-9E1D-A0D74710247B}" type="sibTrans" cxnId="{DA5D1789-2F31-4E74-B708-815BFAA15240}">
      <dgm:prSet/>
      <dgm:spPr/>
      <dgm:t>
        <a:bodyPr/>
        <a:lstStyle/>
        <a:p>
          <a:endParaRPr lang="en-US"/>
        </a:p>
      </dgm:t>
    </dgm:pt>
    <dgm:pt modelId="{72C791D0-8668-4A05-882B-4B084C5A358A}">
      <dgm:prSet phldrT="[Text]"/>
      <dgm:spPr/>
      <dgm:t>
        <a:bodyPr/>
        <a:lstStyle/>
        <a:p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Spare Part Forecasting</a:t>
          </a:r>
        </a:p>
      </dgm:t>
    </dgm:pt>
    <dgm:pt modelId="{B5DE628E-E0D1-4BB3-9BEF-FF6FA93ABCF1}" type="parTrans" cxnId="{73E6290F-4D94-4955-ADF4-3D8779081867}">
      <dgm:prSet/>
      <dgm:spPr/>
      <dgm:t>
        <a:bodyPr/>
        <a:lstStyle/>
        <a:p>
          <a:endParaRPr lang="en-US"/>
        </a:p>
      </dgm:t>
    </dgm:pt>
    <dgm:pt modelId="{8DEC03FD-762E-4032-B639-3D3FF022C62B}" type="sibTrans" cxnId="{73E6290F-4D94-4955-ADF4-3D8779081867}">
      <dgm:prSet/>
      <dgm:spPr/>
      <dgm:t>
        <a:bodyPr/>
        <a:lstStyle/>
        <a:p>
          <a:endParaRPr lang="en-US"/>
        </a:p>
      </dgm:t>
    </dgm:pt>
    <dgm:pt modelId="{6D38BDD4-69D3-412E-BF9E-191D7CF41FFD}">
      <dgm:prSet phldrT="[Text]"/>
      <dgm:spPr/>
      <dgm:t>
        <a:bodyPr/>
        <a:lstStyle/>
        <a:p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How do I improve forecast accuracy for the spare parts?</a:t>
          </a:r>
        </a:p>
      </dgm:t>
    </dgm:pt>
    <dgm:pt modelId="{8C2365F0-0003-4E34-AEDB-3D389EADF78F}" type="parTrans" cxnId="{7409815C-2D3B-4380-A57A-E48F0E719E9D}">
      <dgm:prSet/>
      <dgm:spPr/>
      <dgm:t>
        <a:bodyPr/>
        <a:lstStyle/>
        <a:p>
          <a:endParaRPr lang="en-US"/>
        </a:p>
      </dgm:t>
    </dgm:pt>
    <dgm:pt modelId="{3B937D7B-B002-453D-9AAE-92F6D8AAECB9}" type="sibTrans" cxnId="{7409815C-2D3B-4380-A57A-E48F0E719E9D}">
      <dgm:prSet/>
      <dgm:spPr/>
      <dgm:t>
        <a:bodyPr/>
        <a:lstStyle/>
        <a:p>
          <a:endParaRPr lang="en-US"/>
        </a:p>
      </dgm:t>
    </dgm:pt>
    <dgm:pt modelId="{BE8DB6F5-49B5-484E-BD53-628CE20DD470}">
      <dgm:prSet phldrT="[Text]"/>
      <dgm:spPr/>
      <dgm:t>
        <a:bodyPr/>
        <a:lstStyle/>
        <a:p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How do I Improve Forecast Accuracy for entire product life cycle?</a:t>
          </a:r>
        </a:p>
      </dgm:t>
    </dgm:pt>
    <dgm:pt modelId="{41806F36-2ABA-4062-B253-59B8FFDCA3B4}" type="parTrans" cxnId="{338942B7-381B-4C63-935F-C79CD898A9DE}">
      <dgm:prSet/>
      <dgm:spPr/>
      <dgm:t>
        <a:bodyPr/>
        <a:lstStyle/>
        <a:p>
          <a:endParaRPr lang="en-US"/>
        </a:p>
      </dgm:t>
    </dgm:pt>
    <dgm:pt modelId="{55AF074C-EDF7-4EF8-894F-5BB76184AE52}" type="sibTrans" cxnId="{338942B7-381B-4C63-935F-C79CD898A9DE}">
      <dgm:prSet/>
      <dgm:spPr/>
      <dgm:t>
        <a:bodyPr/>
        <a:lstStyle/>
        <a:p>
          <a:endParaRPr lang="en-US"/>
        </a:p>
      </dgm:t>
    </dgm:pt>
    <dgm:pt modelId="{83A3098C-CCC6-400D-8D29-81D18CDD89E0}" type="pres">
      <dgm:prSet presAssocID="{6EB0292B-BBDA-4437-B2C5-57149F69F62A}" presName="linear" presStyleCnt="0">
        <dgm:presLayoutVars>
          <dgm:dir/>
          <dgm:animLvl val="lvl"/>
          <dgm:resizeHandles val="exact"/>
        </dgm:presLayoutVars>
      </dgm:prSet>
      <dgm:spPr/>
    </dgm:pt>
    <dgm:pt modelId="{48CDCBEC-9277-423C-BE69-5E2E59B204DD}" type="pres">
      <dgm:prSet presAssocID="{65DB5C34-4829-4E78-B5C0-7C610B6EDBE2}" presName="parentLin" presStyleCnt="0"/>
      <dgm:spPr/>
    </dgm:pt>
    <dgm:pt modelId="{DEBD712C-B2DB-40D7-95EA-B5A7DA2010AF}" type="pres">
      <dgm:prSet presAssocID="{65DB5C34-4829-4E78-B5C0-7C610B6EDBE2}" presName="parentLeftMargin" presStyleLbl="node1" presStyleIdx="0" presStyleCnt="3"/>
      <dgm:spPr/>
    </dgm:pt>
    <dgm:pt modelId="{71516269-61E1-4DFD-A721-D91D32DEA90D}" type="pres">
      <dgm:prSet presAssocID="{65DB5C34-4829-4E78-B5C0-7C610B6EDBE2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875D52F7-0A55-47B7-B5C7-0BB71F4B22DF}" type="pres">
      <dgm:prSet presAssocID="{65DB5C34-4829-4E78-B5C0-7C610B6EDBE2}" presName="negativeSpace" presStyleCnt="0"/>
      <dgm:spPr/>
    </dgm:pt>
    <dgm:pt modelId="{9526BF6F-E03F-42C5-8370-6CAB467DB927}" type="pres">
      <dgm:prSet presAssocID="{65DB5C34-4829-4E78-B5C0-7C610B6EDBE2}" presName="childText" presStyleLbl="conFgAcc1" presStyleIdx="0" presStyleCnt="3">
        <dgm:presLayoutVars>
          <dgm:bulletEnabled val="1"/>
        </dgm:presLayoutVars>
      </dgm:prSet>
      <dgm:spPr/>
    </dgm:pt>
    <dgm:pt modelId="{9B4E3B2A-D0FC-4D29-B8EF-F82078FEB65B}" type="pres">
      <dgm:prSet presAssocID="{A46D68EB-FDBF-4AD0-80EF-6DE43AE531CB}" presName="spaceBetweenRectangles" presStyleCnt="0"/>
      <dgm:spPr/>
    </dgm:pt>
    <dgm:pt modelId="{A068270A-F9B4-4818-A0E8-13DF88B1152D}" type="pres">
      <dgm:prSet presAssocID="{DB53209C-9CC7-4AF2-A4A3-BA0022FE7ADC}" presName="parentLin" presStyleCnt="0"/>
      <dgm:spPr/>
    </dgm:pt>
    <dgm:pt modelId="{22BC05A3-2BD2-47A3-B4EB-7D30D946B404}" type="pres">
      <dgm:prSet presAssocID="{DB53209C-9CC7-4AF2-A4A3-BA0022FE7ADC}" presName="parentLeftMargin" presStyleLbl="node1" presStyleIdx="0" presStyleCnt="3"/>
      <dgm:spPr/>
    </dgm:pt>
    <dgm:pt modelId="{2827DA99-C66A-43D1-B2E9-85A5DB7DACE3}" type="pres">
      <dgm:prSet presAssocID="{DB53209C-9CC7-4AF2-A4A3-BA0022FE7ADC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6730AF25-54F5-44A3-BA12-2F4984B8F809}" type="pres">
      <dgm:prSet presAssocID="{DB53209C-9CC7-4AF2-A4A3-BA0022FE7ADC}" presName="negativeSpace" presStyleCnt="0"/>
      <dgm:spPr/>
    </dgm:pt>
    <dgm:pt modelId="{E73CD87F-807A-4ADF-88FA-2110D6423306}" type="pres">
      <dgm:prSet presAssocID="{DB53209C-9CC7-4AF2-A4A3-BA0022FE7ADC}" presName="childText" presStyleLbl="conFgAcc1" presStyleIdx="1" presStyleCnt="3">
        <dgm:presLayoutVars>
          <dgm:bulletEnabled val="1"/>
        </dgm:presLayoutVars>
      </dgm:prSet>
      <dgm:spPr/>
    </dgm:pt>
    <dgm:pt modelId="{7A8F0466-D2B5-4E59-8273-B75471597232}" type="pres">
      <dgm:prSet presAssocID="{A98D04FD-8A33-4DAC-89B4-DA0EDBE6BB1A}" presName="spaceBetweenRectangles" presStyleCnt="0"/>
      <dgm:spPr/>
    </dgm:pt>
    <dgm:pt modelId="{B532A34A-AF43-42F2-862F-F56A9C50F50C}" type="pres">
      <dgm:prSet presAssocID="{72C791D0-8668-4A05-882B-4B084C5A358A}" presName="parentLin" presStyleCnt="0"/>
      <dgm:spPr/>
    </dgm:pt>
    <dgm:pt modelId="{1EBAAA53-5877-4DE5-A07E-12BFB6FEC751}" type="pres">
      <dgm:prSet presAssocID="{72C791D0-8668-4A05-882B-4B084C5A358A}" presName="parentLeftMargin" presStyleLbl="node1" presStyleIdx="1" presStyleCnt="3"/>
      <dgm:spPr/>
    </dgm:pt>
    <dgm:pt modelId="{97B1F964-309D-4B88-B482-8FF9FBE3F8DA}" type="pres">
      <dgm:prSet presAssocID="{72C791D0-8668-4A05-882B-4B084C5A358A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D83092E7-1B95-4A5B-B0A6-899DF99A899F}" type="pres">
      <dgm:prSet presAssocID="{72C791D0-8668-4A05-882B-4B084C5A358A}" presName="negativeSpace" presStyleCnt="0"/>
      <dgm:spPr/>
    </dgm:pt>
    <dgm:pt modelId="{63A3D80D-8ECD-4CED-9753-655F4E171E3D}" type="pres">
      <dgm:prSet presAssocID="{72C791D0-8668-4A05-882B-4B084C5A358A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CE95BC08-E052-43DE-B26C-CD9FC18B9612}" srcId="{6EB0292B-BBDA-4437-B2C5-57149F69F62A}" destId="{65DB5C34-4829-4E78-B5C0-7C610B6EDBE2}" srcOrd="0" destOrd="0" parTransId="{8C9DFC86-7D38-4CB3-8E9A-2B5B4D6427E9}" sibTransId="{A46D68EB-FDBF-4AD0-80EF-6DE43AE531CB}"/>
    <dgm:cxn modelId="{73E6290F-4D94-4955-ADF4-3D8779081867}" srcId="{6EB0292B-BBDA-4437-B2C5-57149F69F62A}" destId="{72C791D0-8668-4A05-882B-4B084C5A358A}" srcOrd="2" destOrd="0" parTransId="{B5DE628E-E0D1-4BB3-9BEF-FF6FA93ABCF1}" sibTransId="{8DEC03FD-762E-4032-B639-3D3FF022C62B}"/>
    <dgm:cxn modelId="{02006433-B736-4A26-A554-D2454BA1F548}" type="presOf" srcId="{DB53209C-9CC7-4AF2-A4A3-BA0022FE7ADC}" destId="{2827DA99-C66A-43D1-B2E9-85A5DB7DACE3}" srcOrd="1" destOrd="0" presId="urn:microsoft.com/office/officeart/2005/8/layout/list1"/>
    <dgm:cxn modelId="{A81C843D-3F9B-413C-A973-60F47BF39C76}" type="presOf" srcId="{65DB5C34-4829-4E78-B5C0-7C610B6EDBE2}" destId="{DEBD712C-B2DB-40D7-95EA-B5A7DA2010AF}" srcOrd="0" destOrd="0" presId="urn:microsoft.com/office/officeart/2005/8/layout/list1"/>
    <dgm:cxn modelId="{7409815C-2D3B-4380-A57A-E48F0E719E9D}" srcId="{72C791D0-8668-4A05-882B-4B084C5A358A}" destId="{6D38BDD4-69D3-412E-BF9E-191D7CF41FFD}" srcOrd="0" destOrd="0" parTransId="{8C2365F0-0003-4E34-AEDB-3D389EADF78F}" sibTransId="{3B937D7B-B002-453D-9AAE-92F6D8AAECB9}"/>
    <dgm:cxn modelId="{6CF9FB43-4449-44D8-BCE7-F82C7A709701}" type="presOf" srcId="{6D38BDD4-69D3-412E-BF9E-191D7CF41FFD}" destId="{63A3D80D-8ECD-4CED-9753-655F4E171E3D}" srcOrd="0" destOrd="0" presId="urn:microsoft.com/office/officeart/2005/8/layout/list1"/>
    <dgm:cxn modelId="{6BDA7B54-68B6-427E-BA2B-82C6A3CC1D10}" type="presOf" srcId="{65DB5C34-4829-4E78-B5C0-7C610B6EDBE2}" destId="{71516269-61E1-4DFD-A721-D91D32DEA90D}" srcOrd="1" destOrd="0" presId="urn:microsoft.com/office/officeart/2005/8/layout/list1"/>
    <dgm:cxn modelId="{742E755A-2811-425A-BB5E-3372AEB917CA}" type="presOf" srcId="{BE8DB6F5-49B5-484E-BD53-628CE20DD470}" destId="{9526BF6F-E03F-42C5-8370-6CAB467DB927}" srcOrd="0" destOrd="1" presId="urn:microsoft.com/office/officeart/2005/8/layout/list1"/>
    <dgm:cxn modelId="{3438FB5A-2C39-4BC3-90C6-977E8F9D0E8D}" type="presOf" srcId="{72C791D0-8668-4A05-882B-4B084C5A358A}" destId="{1EBAAA53-5877-4DE5-A07E-12BFB6FEC751}" srcOrd="0" destOrd="0" presId="urn:microsoft.com/office/officeart/2005/8/layout/list1"/>
    <dgm:cxn modelId="{E908DC86-9834-4D5F-B369-B7FDCA31C2A4}" type="presOf" srcId="{19DF0F94-4589-4411-8C66-1F01A888E1FE}" destId="{E73CD87F-807A-4ADF-88FA-2110D6423306}" srcOrd="0" destOrd="0" presId="urn:microsoft.com/office/officeart/2005/8/layout/list1"/>
    <dgm:cxn modelId="{DA5D1789-2F31-4E74-B708-815BFAA15240}" srcId="{DB53209C-9CC7-4AF2-A4A3-BA0022FE7ADC}" destId="{19DF0F94-4589-4411-8C66-1F01A888E1FE}" srcOrd="0" destOrd="0" parTransId="{DA95EA8D-57C1-4ED9-A60C-3E746FDEDBDF}" sibTransId="{2B7A81C0-FCC9-4F17-9E1D-A0D74710247B}"/>
    <dgm:cxn modelId="{6FFBE1A5-4ACB-4DD3-B172-65A2F5483AF7}" srcId="{65DB5C34-4829-4E78-B5C0-7C610B6EDBE2}" destId="{F63869FB-FB03-4C1B-B5D3-D77EDF6D03FB}" srcOrd="0" destOrd="0" parTransId="{6729DE24-585D-4F48-B915-43D675D910ED}" sibTransId="{DF026AF6-91F5-4296-A253-90B88C91BE51}"/>
    <dgm:cxn modelId="{338942B7-381B-4C63-935F-C79CD898A9DE}" srcId="{65DB5C34-4829-4E78-B5C0-7C610B6EDBE2}" destId="{BE8DB6F5-49B5-484E-BD53-628CE20DD470}" srcOrd="1" destOrd="0" parTransId="{41806F36-2ABA-4062-B253-59B8FFDCA3B4}" sibTransId="{55AF074C-EDF7-4EF8-894F-5BB76184AE52}"/>
    <dgm:cxn modelId="{CB66A7BC-567C-4B52-ADEC-EDCAFC52D444}" type="presOf" srcId="{DB53209C-9CC7-4AF2-A4A3-BA0022FE7ADC}" destId="{22BC05A3-2BD2-47A3-B4EB-7D30D946B404}" srcOrd="0" destOrd="0" presId="urn:microsoft.com/office/officeart/2005/8/layout/list1"/>
    <dgm:cxn modelId="{503B73DC-18AF-430C-B883-C94A78D9967A}" srcId="{6EB0292B-BBDA-4437-B2C5-57149F69F62A}" destId="{DB53209C-9CC7-4AF2-A4A3-BA0022FE7ADC}" srcOrd="1" destOrd="0" parTransId="{CC6E5573-0F13-4C8F-9986-E55A6729E942}" sibTransId="{A98D04FD-8A33-4DAC-89B4-DA0EDBE6BB1A}"/>
    <dgm:cxn modelId="{40CADADF-172C-477D-A9A9-647649EE757D}" type="presOf" srcId="{72C791D0-8668-4A05-882B-4B084C5A358A}" destId="{97B1F964-309D-4B88-B482-8FF9FBE3F8DA}" srcOrd="1" destOrd="0" presId="urn:microsoft.com/office/officeart/2005/8/layout/list1"/>
    <dgm:cxn modelId="{406149EB-5266-4F71-BD6D-D905E7B16BF5}" type="presOf" srcId="{6EB0292B-BBDA-4437-B2C5-57149F69F62A}" destId="{83A3098C-CCC6-400D-8D29-81D18CDD89E0}" srcOrd="0" destOrd="0" presId="urn:microsoft.com/office/officeart/2005/8/layout/list1"/>
    <dgm:cxn modelId="{DD0AD0EF-B35C-40BE-AEF1-0C0A58ABE3DD}" type="presOf" srcId="{F63869FB-FB03-4C1B-B5D3-D77EDF6D03FB}" destId="{9526BF6F-E03F-42C5-8370-6CAB467DB927}" srcOrd="0" destOrd="0" presId="urn:microsoft.com/office/officeart/2005/8/layout/list1"/>
    <dgm:cxn modelId="{9A3268AB-0EE1-4C1A-845F-BD97F3089F6C}" type="presParOf" srcId="{83A3098C-CCC6-400D-8D29-81D18CDD89E0}" destId="{48CDCBEC-9277-423C-BE69-5E2E59B204DD}" srcOrd="0" destOrd="0" presId="urn:microsoft.com/office/officeart/2005/8/layout/list1"/>
    <dgm:cxn modelId="{1044FF78-E3A6-432D-A429-98BF562B503B}" type="presParOf" srcId="{48CDCBEC-9277-423C-BE69-5E2E59B204DD}" destId="{DEBD712C-B2DB-40D7-95EA-B5A7DA2010AF}" srcOrd="0" destOrd="0" presId="urn:microsoft.com/office/officeart/2005/8/layout/list1"/>
    <dgm:cxn modelId="{52E5F027-600E-4AB0-BDDC-D06574F1F1F5}" type="presParOf" srcId="{48CDCBEC-9277-423C-BE69-5E2E59B204DD}" destId="{71516269-61E1-4DFD-A721-D91D32DEA90D}" srcOrd="1" destOrd="0" presId="urn:microsoft.com/office/officeart/2005/8/layout/list1"/>
    <dgm:cxn modelId="{0F998EF5-C4C0-4018-8C76-C8659A288E4D}" type="presParOf" srcId="{83A3098C-CCC6-400D-8D29-81D18CDD89E0}" destId="{875D52F7-0A55-47B7-B5C7-0BB71F4B22DF}" srcOrd="1" destOrd="0" presId="urn:microsoft.com/office/officeart/2005/8/layout/list1"/>
    <dgm:cxn modelId="{7EB74DA0-BBAB-445A-8893-E6DEE3AA62A9}" type="presParOf" srcId="{83A3098C-CCC6-400D-8D29-81D18CDD89E0}" destId="{9526BF6F-E03F-42C5-8370-6CAB467DB927}" srcOrd="2" destOrd="0" presId="urn:microsoft.com/office/officeart/2005/8/layout/list1"/>
    <dgm:cxn modelId="{99743B88-AD1B-4E1C-BCBC-35AD2E2AE935}" type="presParOf" srcId="{83A3098C-CCC6-400D-8D29-81D18CDD89E0}" destId="{9B4E3B2A-D0FC-4D29-B8EF-F82078FEB65B}" srcOrd="3" destOrd="0" presId="urn:microsoft.com/office/officeart/2005/8/layout/list1"/>
    <dgm:cxn modelId="{6B659045-6CAC-4575-8AF1-4C1A5DB965FF}" type="presParOf" srcId="{83A3098C-CCC6-400D-8D29-81D18CDD89E0}" destId="{A068270A-F9B4-4818-A0E8-13DF88B1152D}" srcOrd="4" destOrd="0" presId="urn:microsoft.com/office/officeart/2005/8/layout/list1"/>
    <dgm:cxn modelId="{0A3381F1-7B9B-4EB3-979D-83DE21EDD692}" type="presParOf" srcId="{A068270A-F9B4-4818-A0E8-13DF88B1152D}" destId="{22BC05A3-2BD2-47A3-B4EB-7D30D946B404}" srcOrd="0" destOrd="0" presId="urn:microsoft.com/office/officeart/2005/8/layout/list1"/>
    <dgm:cxn modelId="{FBD6695E-F2EF-4741-8567-0458681C92DF}" type="presParOf" srcId="{A068270A-F9B4-4818-A0E8-13DF88B1152D}" destId="{2827DA99-C66A-43D1-B2E9-85A5DB7DACE3}" srcOrd="1" destOrd="0" presId="urn:microsoft.com/office/officeart/2005/8/layout/list1"/>
    <dgm:cxn modelId="{49D37D26-8BD7-491F-8490-5C89E68937BC}" type="presParOf" srcId="{83A3098C-CCC6-400D-8D29-81D18CDD89E0}" destId="{6730AF25-54F5-44A3-BA12-2F4984B8F809}" srcOrd="5" destOrd="0" presId="urn:microsoft.com/office/officeart/2005/8/layout/list1"/>
    <dgm:cxn modelId="{9E0A80EC-76D0-4B0B-BE6C-861672C88A0A}" type="presParOf" srcId="{83A3098C-CCC6-400D-8D29-81D18CDD89E0}" destId="{E73CD87F-807A-4ADF-88FA-2110D6423306}" srcOrd="6" destOrd="0" presId="urn:microsoft.com/office/officeart/2005/8/layout/list1"/>
    <dgm:cxn modelId="{6F1FB1CF-E6FE-4651-984A-E04FAF3DE97B}" type="presParOf" srcId="{83A3098C-CCC6-400D-8D29-81D18CDD89E0}" destId="{7A8F0466-D2B5-4E59-8273-B75471597232}" srcOrd="7" destOrd="0" presId="urn:microsoft.com/office/officeart/2005/8/layout/list1"/>
    <dgm:cxn modelId="{C50C528B-36E9-44A2-9400-7DE7CDE0571F}" type="presParOf" srcId="{83A3098C-CCC6-400D-8D29-81D18CDD89E0}" destId="{B532A34A-AF43-42F2-862F-F56A9C50F50C}" srcOrd="8" destOrd="0" presId="urn:microsoft.com/office/officeart/2005/8/layout/list1"/>
    <dgm:cxn modelId="{BB917843-12FC-419F-A3AA-484EBBF9275E}" type="presParOf" srcId="{B532A34A-AF43-42F2-862F-F56A9C50F50C}" destId="{1EBAAA53-5877-4DE5-A07E-12BFB6FEC751}" srcOrd="0" destOrd="0" presId="urn:microsoft.com/office/officeart/2005/8/layout/list1"/>
    <dgm:cxn modelId="{A6993B27-1A22-43CD-BFB0-4A797AD64A1E}" type="presParOf" srcId="{B532A34A-AF43-42F2-862F-F56A9C50F50C}" destId="{97B1F964-309D-4B88-B482-8FF9FBE3F8DA}" srcOrd="1" destOrd="0" presId="urn:microsoft.com/office/officeart/2005/8/layout/list1"/>
    <dgm:cxn modelId="{2899FDD7-C684-4FB2-93D9-42554D0DC461}" type="presParOf" srcId="{83A3098C-CCC6-400D-8D29-81D18CDD89E0}" destId="{D83092E7-1B95-4A5B-B0A6-899DF99A899F}" srcOrd="9" destOrd="0" presId="urn:microsoft.com/office/officeart/2005/8/layout/list1"/>
    <dgm:cxn modelId="{D9AEEE4E-7409-45AD-A5A4-318CD2FBB676}" type="presParOf" srcId="{83A3098C-CCC6-400D-8D29-81D18CDD89E0}" destId="{63A3D80D-8ECD-4CED-9753-655F4E171E3D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05AD11B7-B840-4172-B9F8-30FD1099DAE3}" type="doc">
      <dgm:prSet loTypeId="urn:microsoft.com/office/officeart/2005/8/layout/hChevron3" loCatId="process" qsTypeId="urn:microsoft.com/office/officeart/2005/8/quickstyle/simple3" qsCatId="simple" csTypeId="urn:microsoft.com/office/officeart/2005/8/colors/accent1_2" csCatId="accent1" phldr="1"/>
      <dgm:spPr/>
    </dgm:pt>
    <dgm:pt modelId="{EB74731D-F9B6-4A67-A336-D39CE29678A8}">
      <dgm:prSet phldrT="[Text]" custT="1"/>
      <dgm:spPr>
        <a:solidFill>
          <a:schemeClr val="accent1"/>
        </a:solidFill>
        <a:ln w="19050">
          <a:solidFill>
            <a:schemeClr val="bg1"/>
          </a:solidFill>
        </a:ln>
      </dgm:spPr>
      <dgm:t>
        <a:bodyPr/>
        <a:lstStyle/>
        <a:p>
          <a:r>
            <a:rPr lang="en-US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Understand &amp; Asses the Current Strategy </a:t>
          </a:r>
        </a:p>
      </dgm:t>
    </dgm:pt>
    <dgm:pt modelId="{CF91C156-17D3-43BA-8565-48F8B09DFF84}" type="parTrans" cxnId="{548F1D96-B162-44B1-98B7-905067B5B5A8}">
      <dgm:prSet/>
      <dgm:spPr/>
      <dgm:t>
        <a:bodyPr/>
        <a:lstStyle/>
        <a:p>
          <a:endParaRPr lang="en-US"/>
        </a:p>
      </dgm:t>
    </dgm:pt>
    <dgm:pt modelId="{8D0E6EC8-49DB-487B-BCEE-E571654BC6EB}" type="sibTrans" cxnId="{548F1D96-B162-44B1-98B7-905067B5B5A8}">
      <dgm:prSet/>
      <dgm:spPr/>
      <dgm:t>
        <a:bodyPr/>
        <a:lstStyle/>
        <a:p>
          <a:endParaRPr lang="en-US"/>
        </a:p>
      </dgm:t>
    </dgm:pt>
    <dgm:pt modelId="{B42839CC-3F1C-4F4F-8963-31E7A37C9B0B}">
      <dgm:prSet phldrT="[Text]" custT="1"/>
      <dgm:spPr>
        <a:solidFill>
          <a:schemeClr val="accent1"/>
        </a:solidFill>
        <a:ln w="19050">
          <a:solidFill>
            <a:schemeClr val="bg1"/>
          </a:solidFill>
        </a:ln>
      </dgm:spPr>
      <dgm:t>
        <a:bodyPr/>
        <a:lstStyle/>
        <a:p>
          <a:r>
            <a:rPr lang="en-US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Prepare the Analytics map</a:t>
          </a:r>
        </a:p>
      </dgm:t>
    </dgm:pt>
    <dgm:pt modelId="{D8C4C348-EDA3-47DE-B905-B5E04703A786}" type="parTrans" cxnId="{3BC71F8A-7443-4708-A36D-F10E7C53828E}">
      <dgm:prSet/>
      <dgm:spPr/>
      <dgm:t>
        <a:bodyPr/>
        <a:lstStyle/>
        <a:p>
          <a:endParaRPr lang="en-US"/>
        </a:p>
      </dgm:t>
    </dgm:pt>
    <dgm:pt modelId="{D71D100D-EEE8-4CAA-8570-CB6873B357C5}" type="sibTrans" cxnId="{3BC71F8A-7443-4708-A36D-F10E7C53828E}">
      <dgm:prSet/>
      <dgm:spPr/>
      <dgm:t>
        <a:bodyPr/>
        <a:lstStyle/>
        <a:p>
          <a:endParaRPr lang="en-US"/>
        </a:p>
      </dgm:t>
    </dgm:pt>
    <dgm:pt modelId="{EF30E858-9206-421E-82E7-B1D590D56C7F}">
      <dgm:prSet phldrT="[Text]" custT="1"/>
      <dgm:spPr>
        <a:solidFill>
          <a:schemeClr val="accent1"/>
        </a:solidFill>
        <a:ln>
          <a:solidFill>
            <a:schemeClr val="bg1"/>
          </a:solidFill>
        </a:ln>
      </dgm:spPr>
      <dgm:t>
        <a:bodyPr/>
        <a:lstStyle/>
        <a:p>
          <a:r>
            <a:rPr lang="en-US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Model the demand forecast</a:t>
          </a:r>
        </a:p>
      </dgm:t>
    </dgm:pt>
    <dgm:pt modelId="{7D791C9E-42F0-42DD-B1A2-3374264E8A04}" type="parTrans" cxnId="{7E2BEE5D-490A-4D5C-AF1D-604F004800FB}">
      <dgm:prSet/>
      <dgm:spPr/>
      <dgm:t>
        <a:bodyPr/>
        <a:lstStyle/>
        <a:p>
          <a:endParaRPr lang="en-US"/>
        </a:p>
      </dgm:t>
    </dgm:pt>
    <dgm:pt modelId="{0E7D405D-4D90-4374-B17E-DA58BC4AE642}" type="sibTrans" cxnId="{7E2BEE5D-490A-4D5C-AF1D-604F004800FB}">
      <dgm:prSet/>
      <dgm:spPr/>
      <dgm:t>
        <a:bodyPr/>
        <a:lstStyle/>
        <a:p>
          <a:endParaRPr lang="en-US"/>
        </a:p>
      </dgm:t>
    </dgm:pt>
    <dgm:pt modelId="{D0F5739E-7EB5-4420-8168-8B3D4BFFDDB1}">
      <dgm:prSet custT="1"/>
      <dgm:spPr>
        <a:solidFill>
          <a:schemeClr val="accent1"/>
        </a:solidFill>
        <a:ln>
          <a:solidFill>
            <a:schemeClr val="bg1"/>
          </a:solidFill>
        </a:ln>
      </dgm:spPr>
      <dgm:t>
        <a:bodyPr/>
        <a:lstStyle/>
        <a:p>
          <a:r>
            <a:rPr lang="en-US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Measure the improvement</a:t>
          </a:r>
        </a:p>
      </dgm:t>
    </dgm:pt>
    <dgm:pt modelId="{C69B3B53-3BD9-408B-902B-DCFD6533F3DA}" type="parTrans" cxnId="{7EA0B1EC-2100-44D7-87B9-16D718444D76}">
      <dgm:prSet/>
      <dgm:spPr/>
      <dgm:t>
        <a:bodyPr/>
        <a:lstStyle/>
        <a:p>
          <a:endParaRPr lang="en-US"/>
        </a:p>
      </dgm:t>
    </dgm:pt>
    <dgm:pt modelId="{679223C2-0886-4576-8A27-1ACAEF552052}" type="sibTrans" cxnId="{7EA0B1EC-2100-44D7-87B9-16D718444D76}">
      <dgm:prSet/>
      <dgm:spPr/>
      <dgm:t>
        <a:bodyPr/>
        <a:lstStyle/>
        <a:p>
          <a:endParaRPr lang="en-US"/>
        </a:p>
      </dgm:t>
    </dgm:pt>
    <dgm:pt modelId="{AB6226CC-BC60-40E9-8B7B-91DC777A1EE8}" type="pres">
      <dgm:prSet presAssocID="{05AD11B7-B840-4172-B9F8-30FD1099DAE3}" presName="Name0" presStyleCnt="0">
        <dgm:presLayoutVars>
          <dgm:dir/>
          <dgm:resizeHandles val="exact"/>
        </dgm:presLayoutVars>
      </dgm:prSet>
      <dgm:spPr/>
    </dgm:pt>
    <dgm:pt modelId="{EC5CE817-09CE-4358-AF22-F2B85C61A69B}" type="pres">
      <dgm:prSet presAssocID="{EB74731D-F9B6-4A67-A336-D39CE29678A8}" presName="parTxOnly" presStyleLbl="node1" presStyleIdx="0" presStyleCnt="4">
        <dgm:presLayoutVars>
          <dgm:bulletEnabled val="1"/>
        </dgm:presLayoutVars>
      </dgm:prSet>
      <dgm:spPr/>
    </dgm:pt>
    <dgm:pt modelId="{EC868086-B678-41C7-AED7-544AC257174D}" type="pres">
      <dgm:prSet presAssocID="{8D0E6EC8-49DB-487B-BCEE-E571654BC6EB}" presName="parSpace" presStyleCnt="0"/>
      <dgm:spPr/>
    </dgm:pt>
    <dgm:pt modelId="{0ECEA7BF-40A7-4876-AFD4-7EF1791C5647}" type="pres">
      <dgm:prSet presAssocID="{B42839CC-3F1C-4F4F-8963-31E7A37C9B0B}" presName="parTxOnly" presStyleLbl="node1" presStyleIdx="1" presStyleCnt="4" custScaleX="113001">
        <dgm:presLayoutVars>
          <dgm:bulletEnabled val="1"/>
        </dgm:presLayoutVars>
      </dgm:prSet>
      <dgm:spPr/>
    </dgm:pt>
    <dgm:pt modelId="{B72E9C3B-3D8C-4E90-8B05-69A47B6AA2C7}" type="pres">
      <dgm:prSet presAssocID="{D71D100D-EEE8-4CAA-8570-CB6873B357C5}" presName="parSpace" presStyleCnt="0"/>
      <dgm:spPr/>
    </dgm:pt>
    <dgm:pt modelId="{A8443C06-A881-4440-AD66-5CAF9D5C1784}" type="pres">
      <dgm:prSet presAssocID="{EF30E858-9206-421E-82E7-B1D590D56C7F}" presName="parTxOnly" presStyleLbl="node1" presStyleIdx="2" presStyleCnt="4" custScaleX="141931">
        <dgm:presLayoutVars>
          <dgm:bulletEnabled val="1"/>
        </dgm:presLayoutVars>
      </dgm:prSet>
      <dgm:spPr/>
    </dgm:pt>
    <dgm:pt modelId="{06FFE89F-56DF-4FAD-8176-A847D559F358}" type="pres">
      <dgm:prSet presAssocID="{0E7D405D-4D90-4374-B17E-DA58BC4AE642}" presName="parSpace" presStyleCnt="0"/>
      <dgm:spPr/>
    </dgm:pt>
    <dgm:pt modelId="{7748A571-AAF6-43C8-895F-CD0926B85D3A}" type="pres">
      <dgm:prSet presAssocID="{D0F5739E-7EB5-4420-8168-8B3D4BFFDDB1}" presName="parTxOnly" presStyleLbl="node1" presStyleIdx="3" presStyleCnt="4">
        <dgm:presLayoutVars>
          <dgm:bulletEnabled val="1"/>
        </dgm:presLayoutVars>
      </dgm:prSet>
      <dgm:spPr/>
    </dgm:pt>
  </dgm:ptLst>
  <dgm:cxnLst>
    <dgm:cxn modelId="{A5C31110-5180-4C48-AA84-203C11599484}" type="presOf" srcId="{D0F5739E-7EB5-4420-8168-8B3D4BFFDDB1}" destId="{7748A571-AAF6-43C8-895F-CD0926B85D3A}" srcOrd="0" destOrd="0" presId="urn:microsoft.com/office/officeart/2005/8/layout/hChevron3"/>
    <dgm:cxn modelId="{7E2BEE5D-490A-4D5C-AF1D-604F004800FB}" srcId="{05AD11B7-B840-4172-B9F8-30FD1099DAE3}" destId="{EF30E858-9206-421E-82E7-B1D590D56C7F}" srcOrd="2" destOrd="0" parTransId="{7D791C9E-42F0-42DD-B1A2-3374264E8A04}" sibTransId="{0E7D405D-4D90-4374-B17E-DA58BC4AE642}"/>
    <dgm:cxn modelId="{3BC71F8A-7443-4708-A36D-F10E7C53828E}" srcId="{05AD11B7-B840-4172-B9F8-30FD1099DAE3}" destId="{B42839CC-3F1C-4F4F-8963-31E7A37C9B0B}" srcOrd="1" destOrd="0" parTransId="{D8C4C348-EDA3-47DE-B905-B5E04703A786}" sibTransId="{D71D100D-EEE8-4CAA-8570-CB6873B357C5}"/>
    <dgm:cxn modelId="{548F1D96-B162-44B1-98B7-905067B5B5A8}" srcId="{05AD11B7-B840-4172-B9F8-30FD1099DAE3}" destId="{EB74731D-F9B6-4A67-A336-D39CE29678A8}" srcOrd="0" destOrd="0" parTransId="{CF91C156-17D3-43BA-8565-48F8B09DFF84}" sibTransId="{8D0E6EC8-49DB-487B-BCEE-E571654BC6EB}"/>
    <dgm:cxn modelId="{646C7699-A1D1-4353-A6E4-3D6C2D0C5CDB}" type="presOf" srcId="{EF30E858-9206-421E-82E7-B1D590D56C7F}" destId="{A8443C06-A881-4440-AD66-5CAF9D5C1784}" srcOrd="0" destOrd="0" presId="urn:microsoft.com/office/officeart/2005/8/layout/hChevron3"/>
    <dgm:cxn modelId="{77F080B2-BC55-4EEB-89E3-D74C9EADE94C}" type="presOf" srcId="{05AD11B7-B840-4172-B9F8-30FD1099DAE3}" destId="{AB6226CC-BC60-40E9-8B7B-91DC777A1EE8}" srcOrd="0" destOrd="0" presId="urn:microsoft.com/office/officeart/2005/8/layout/hChevron3"/>
    <dgm:cxn modelId="{30E899D8-64F8-4E6F-864B-A83C6477ED46}" type="presOf" srcId="{B42839CC-3F1C-4F4F-8963-31E7A37C9B0B}" destId="{0ECEA7BF-40A7-4876-AFD4-7EF1791C5647}" srcOrd="0" destOrd="0" presId="urn:microsoft.com/office/officeart/2005/8/layout/hChevron3"/>
    <dgm:cxn modelId="{7EA0B1EC-2100-44D7-87B9-16D718444D76}" srcId="{05AD11B7-B840-4172-B9F8-30FD1099DAE3}" destId="{D0F5739E-7EB5-4420-8168-8B3D4BFFDDB1}" srcOrd="3" destOrd="0" parTransId="{C69B3B53-3BD9-408B-902B-DCFD6533F3DA}" sibTransId="{679223C2-0886-4576-8A27-1ACAEF552052}"/>
    <dgm:cxn modelId="{9C0090F0-55D5-468C-B46B-0C576E95CE97}" type="presOf" srcId="{EB74731D-F9B6-4A67-A336-D39CE29678A8}" destId="{EC5CE817-09CE-4358-AF22-F2B85C61A69B}" srcOrd="0" destOrd="0" presId="urn:microsoft.com/office/officeart/2005/8/layout/hChevron3"/>
    <dgm:cxn modelId="{250CAB1C-D558-4BCF-8DFA-3DA784184E38}" type="presParOf" srcId="{AB6226CC-BC60-40E9-8B7B-91DC777A1EE8}" destId="{EC5CE817-09CE-4358-AF22-F2B85C61A69B}" srcOrd="0" destOrd="0" presId="urn:microsoft.com/office/officeart/2005/8/layout/hChevron3"/>
    <dgm:cxn modelId="{412E61A8-0AB2-42BF-9455-A9F4D1E4F83A}" type="presParOf" srcId="{AB6226CC-BC60-40E9-8B7B-91DC777A1EE8}" destId="{EC868086-B678-41C7-AED7-544AC257174D}" srcOrd="1" destOrd="0" presId="urn:microsoft.com/office/officeart/2005/8/layout/hChevron3"/>
    <dgm:cxn modelId="{02217155-AB80-4173-BF87-3B993CBE88CF}" type="presParOf" srcId="{AB6226CC-BC60-40E9-8B7B-91DC777A1EE8}" destId="{0ECEA7BF-40A7-4876-AFD4-7EF1791C5647}" srcOrd="2" destOrd="0" presId="urn:microsoft.com/office/officeart/2005/8/layout/hChevron3"/>
    <dgm:cxn modelId="{FA66A847-4F8B-4771-BE48-4B4E83A91968}" type="presParOf" srcId="{AB6226CC-BC60-40E9-8B7B-91DC777A1EE8}" destId="{B72E9C3B-3D8C-4E90-8B05-69A47B6AA2C7}" srcOrd="3" destOrd="0" presId="urn:microsoft.com/office/officeart/2005/8/layout/hChevron3"/>
    <dgm:cxn modelId="{B85B91AA-1FA9-469A-A6D7-D2F7B6CE6888}" type="presParOf" srcId="{AB6226CC-BC60-40E9-8B7B-91DC777A1EE8}" destId="{A8443C06-A881-4440-AD66-5CAF9D5C1784}" srcOrd="4" destOrd="0" presId="urn:microsoft.com/office/officeart/2005/8/layout/hChevron3"/>
    <dgm:cxn modelId="{97F8FA8E-475F-4001-8A31-97446284DCAA}" type="presParOf" srcId="{AB6226CC-BC60-40E9-8B7B-91DC777A1EE8}" destId="{06FFE89F-56DF-4FAD-8176-A847D559F358}" srcOrd="5" destOrd="0" presId="urn:microsoft.com/office/officeart/2005/8/layout/hChevron3"/>
    <dgm:cxn modelId="{B5295B2D-58DB-4B32-9C60-994F8B9EF98C}" type="presParOf" srcId="{AB6226CC-BC60-40E9-8B7B-91DC777A1EE8}" destId="{7748A571-AAF6-43C8-895F-CD0926B85D3A}" srcOrd="6" destOrd="0" presId="urn:microsoft.com/office/officeart/2005/8/layout/hChevron3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26F33809-E476-477A-9F8F-C744AD44F940}" type="doc">
      <dgm:prSet loTypeId="urn:microsoft.com/office/officeart/2005/8/layout/arrow2" loCatId="process" qsTypeId="urn:microsoft.com/office/officeart/2005/8/quickstyle/simple1" qsCatId="simple" csTypeId="urn:microsoft.com/office/officeart/2005/8/colors/accent1_2" csCatId="accent1" phldr="1"/>
      <dgm:spPr/>
    </dgm:pt>
    <dgm:pt modelId="{0A3FE041-9731-4E60-9C41-5ED73356303C}">
      <dgm:prSet phldrT="[Text]"/>
      <dgm:spPr/>
      <dgm:t>
        <a:bodyPr/>
        <a:lstStyle/>
        <a:p>
          <a:r>
            <a:rPr lang="en-US" dirty="0"/>
            <a:t>No Forecasting</a:t>
          </a:r>
        </a:p>
      </dgm:t>
    </dgm:pt>
    <dgm:pt modelId="{FD4EB26C-8E13-4433-A9A7-187CFD0314A4}" type="parTrans" cxnId="{F9CAA429-07DA-4EF4-9B04-9F5512A229D2}">
      <dgm:prSet/>
      <dgm:spPr/>
      <dgm:t>
        <a:bodyPr/>
        <a:lstStyle/>
        <a:p>
          <a:endParaRPr lang="en-US"/>
        </a:p>
      </dgm:t>
    </dgm:pt>
    <dgm:pt modelId="{7ACAEC50-5057-44AB-AD45-7590FC59C230}" type="sibTrans" cxnId="{F9CAA429-07DA-4EF4-9B04-9F5512A229D2}">
      <dgm:prSet/>
      <dgm:spPr/>
      <dgm:t>
        <a:bodyPr/>
        <a:lstStyle/>
        <a:p>
          <a:endParaRPr lang="en-US"/>
        </a:p>
      </dgm:t>
    </dgm:pt>
    <dgm:pt modelId="{A9A3DCB0-7DFE-4E6B-8E69-3C2B3D7A64EC}">
      <dgm:prSet phldrT="[Text]"/>
      <dgm:spPr/>
      <dgm:t>
        <a:bodyPr/>
        <a:lstStyle/>
        <a:p>
          <a:r>
            <a:rPr lang="en-US" dirty="0"/>
            <a:t>Naïve Forecasting</a:t>
          </a:r>
        </a:p>
      </dgm:t>
    </dgm:pt>
    <dgm:pt modelId="{FB60FAB4-FBB3-4600-88E6-C8778193942C}" type="parTrans" cxnId="{E36ABC79-4C59-4CC5-AE99-172FA0BBE9ED}">
      <dgm:prSet/>
      <dgm:spPr/>
      <dgm:t>
        <a:bodyPr/>
        <a:lstStyle/>
        <a:p>
          <a:endParaRPr lang="en-US"/>
        </a:p>
      </dgm:t>
    </dgm:pt>
    <dgm:pt modelId="{28838991-111E-4257-A363-DAC1372AE676}" type="sibTrans" cxnId="{E36ABC79-4C59-4CC5-AE99-172FA0BBE9ED}">
      <dgm:prSet/>
      <dgm:spPr/>
      <dgm:t>
        <a:bodyPr/>
        <a:lstStyle/>
        <a:p>
          <a:endParaRPr lang="en-US"/>
        </a:p>
      </dgm:t>
    </dgm:pt>
    <dgm:pt modelId="{F20CD43D-10EE-439D-805A-C54632C74667}">
      <dgm:prSet phldrT="[Text]"/>
      <dgm:spPr/>
      <dgm:t>
        <a:bodyPr/>
        <a:lstStyle/>
        <a:p>
          <a:r>
            <a:rPr lang="en-US" dirty="0"/>
            <a:t>Statistical Forecasting</a:t>
          </a:r>
        </a:p>
      </dgm:t>
    </dgm:pt>
    <dgm:pt modelId="{FF6D10A1-C619-49F8-9FF0-EA75189E0420}" type="parTrans" cxnId="{DE861294-6152-4496-9B02-8C96CFA57B9B}">
      <dgm:prSet/>
      <dgm:spPr/>
      <dgm:t>
        <a:bodyPr/>
        <a:lstStyle/>
        <a:p>
          <a:endParaRPr lang="en-US"/>
        </a:p>
      </dgm:t>
    </dgm:pt>
    <dgm:pt modelId="{C445C694-496E-400A-A765-CBC6203F69F5}" type="sibTrans" cxnId="{DE861294-6152-4496-9B02-8C96CFA57B9B}">
      <dgm:prSet/>
      <dgm:spPr/>
      <dgm:t>
        <a:bodyPr/>
        <a:lstStyle/>
        <a:p>
          <a:endParaRPr lang="en-US"/>
        </a:p>
      </dgm:t>
    </dgm:pt>
    <dgm:pt modelId="{F0FA7080-4AB4-4D8B-B99B-303D333A0A75}">
      <dgm:prSet/>
      <dgm:spPr/>
      <dgm:t>
        <a:bodyPr/>
        <a:lstStyle/>
        <a:p>
          <a:r>
            <a:rPr lang="en-US" dirty="0"/>
            <a:t>Advanced Analytics</a:t>
          </a:r>
        </a:p>
      </dgm:t>
    </dgm:pt>
    <dgm:pt modelId="{82DA3A99-E843-4313-B3D2-A17C762AFCAA}" type="parTrans" cxnId="{13C74399-599B-41FF-ACF2-F890E968945D}">
      <dgm:prSet/>
      <dgm:spPr/>
      <dgm:t>
        <a:bodyPr/>
        <a:lstStyle/>
        <a:p>
          <a:endParaRPr lang="en-US"/>
        </a:p>
      </dgm:t>
    </dgm:pt>
    <dgm:pt modelId="{E16DC4F2-880D-464D-8EC8-DFDC55896B0F}" type="sibTrans" cxnId="{13C74399-599B-41FF-ACF2-F890E968945D}">
      <dgm:prSet/>
      <dgm:spPr/>
      <dgm:t>
        <a:bodyPr/>
        <a:lstStyle/>
        <a:p>
          <a:endParaRPr lang="en-US"/>
        </a:p>
      </dgm:t>
    </dgm:pt>
    <dgm:pt modelId="{DBB9F64C-9A90-4266-A292-A1EAB3C89AC7}">
      <dgm:prSet/>
      <dgm:spPr/>
      <dgm:t>
        <a:bodyPr/>
        <a:lstStyle/>
        <a:p>
          <a:r>
            <a:rPr lang="en-US" dirty="0"/>
            <a:t>Machine Learning</a:t>
          </a:r>
        </a:p>
      </dgm:t>
    </dgm:pt>
    <dgm:pt modelId="{FEB832C4-2B63-47FC-B192-4C89F6579DFB}" type="parTrans" cxnId="{C3825272-D277-4882-B46D-EEE29FF4A4BE}">
      <dgm:prSet/>
      <dgm:spPr/>
      <dgm:t>
        <a:bodyPr/>
        <a:lstStyle/>
        <a:p>
          <a:endParaRPr lang="en-US"/>
        </a:p>
      </dgm:t>
    </dgm:pt>
    <dgm:pt modelId="{98B46CA2-EC49-435B-B912-B3F8B33921C6}" type="sibTrans" cxnId="{C3825272-D277-4882-B46D-EEE29FF4A4BE}">
      <dgm:prSet/>
      <dgm:spPr/>
      <dgm:t>
        <a:bodyPr/>
        <a:lstStyle/>
        <a:p>
          <a:endParaRPr lang="en-US"/>
        </a:p>
      </dgm:t>
    </dgm:pt>
    <dgm:pt modelId="{7CEB95D8-7FDC-4F11-80F1-83415DF4C108}" type="pres">
      <dgm:prSet presAssocID="{26F33809-E476-477A-9F8F-C744AD44F940}" presName="arrowDiagram" presStyleCnt="0">
        <dgm:presLayoutVars>
          <dgm:chMax val="5"/>
          <dgm:dir/>
          <dgm:resizeHandles val="exact"/>
        </dgm:presLayoutVars>
      </dgm:prSet>
      <dgm:spPr/>
    </dgm:pt>
    <dgm:pt modelId="{94822C2E-FC79-47F3-9B3A-2E61FB0DD804}" type="pres">
      <dgm:prSet presAssocID="{26F33809-E476-477A-9F8F-C744AD44F940}" presName="arrow" presStyleLbl="bgShp" presStyleIdx="0" presStyleCnt="1"/>
      <dgm:spPr>
        <a:ln>
          <a:noFill/>
        </a:ln>
      </dgm:spPr>
    </dgm:pt>
    <dgm:pt modelId="{7356AE86-6E90-4ABF-9D7C-F1C19AF244A8}" type="pres">
      <dgm:prSet presAssocID="{26F33809-E476-477A-9F8F-C744AD44F940}" presName="arrowDiagram5" presStyleCnt="0"/>
      <dgm:spPr/>
    </dgm:pt>
    <dgm:pt modelId="{5ADA2E6C-9A5C-4FA5-BA27-0526B236405C}" type="pres">
      <dgm:prSet presAssocID="{0A3FE041-9731-4E60-9C41-5ED73356303C}" presName="bullet5a" presStyleLbl="node1" presStyleIdx="0" presStyleCnt="5"/>
      <dgm:spPr/>
    </dgm:pt>
    <dgm:pt modelId="{C88CD25B-1371-45D3-89ED-E7AF2DD0F797}" type="pres">
      <dgm:prSet presAssocID="{0A3FE041-9731-4E60-9C41-5ED73356303C}" presName="textBox5a" presStyleLbl="revTx" presStyleIdx="0" presStyleCnt="5">
        <dgm:presLayoutVars>
          <dgm:bulletEnabled val="1"/>
        </dgm:presLayoutVars>
      </dgm:prSet>
      <dgm:spPr/>
    </dgm:pt>
    <dgm:pt modelId="{45636297-9700-4717-B9D3-14E1B034865A}" type="pres">
      <dgm:prSet presAssocID="{A9A3DCB0-7DFE-4E6B-8E69-3C2B3D7A64EC}" presName="bullet5b" presStyleLbl="node1" presStyleIdx="1" presStyleCnt="5"/>
      <dgm:spPr/>
    </dgm:pt>
    <dgm:pt modelId="{603F0363-E200-4C1E-B7A8-A665E7253A4C}" type="pres">
      <dgm:prSet presAssocID="{A9A3DCB0-7DFE-4E6B-8E69-3C2B3D7A64EC}" presName="textBox5b" presStyleLbl="revTx" presStyleIdx="1" presStyleCnt="5">
        <dgm:presLayoutVars>
          <dgm:bulletEnabled val="1"/>
        </dgm:presLayoutVars>
      </dgm:prSet>
      <dgm:spPr/>
    </dgm:pt>
    <dgm:pt modelId="{6985CCD7-B31D-4DDB-81E7-6C4FC77D6ECA}" type="pres">
      <dgm:prSet presAssocID="{F20CD43D-10EE-439D-805A-C54632C74667}" presName="bullet5c" presStyleLbl="node1" presStyleIdx="2" presStyleCnt="5"/>
      <dgm:spPr/>
    </dgm:pt>
    <dgm:pt modelId="{3F992D94-0358-4828-9D10-FCFD5CC5123E}" type="pres">
      <dgm:prSet presAssocID="{F20CD43D-10EE-439D-805A-C54632C74667}" presName="textBox5c" presStyleLbl="revTx" presStyleIdx="2" presStyleCnt="5">
        <dgm:presLayoutVars>
          <dgm:bulletEnabled val="1"/>
        </dgm:presLayoutVars>
      </dgm:prSet>
      <dgm:spPr/>
    </dgm:pt>
    <dgm:pt modelId="{A370D1D4-AC71-408B-BE10-3C9C19E5CFE8}" type="pres">
      <dgm:prSet presAssocID="{F0FA7080-4AB4-4D8B-B99B-303D333A0A75}" presName="bullet5d" presStyleLbl="node1" presStyleIdx="3" presStyleCnt="5"/>
      <dgm:spPr/>
    </dgm:pt>
    <dgm:pt modelId="{64EDF4EF-910A-4871-9773-E9E6ECA447A7}" type="pres">
      <dgm:prSet presAssocID="{F0FA7080-4AB4-4D8B-B99B-303D333A0A75}" presName="textBox5d" presStyleLbl="revTx" presStyleIdx="3" presStyleCnt="5">
        <dgm:presLayoutVars>
          <dgm:bulletEnabled val="1"/>
        </dgm:presLayoutVars>
      </dgm:prSet>
      <dgm:spPr/>
    </dgm:pt>
    <dgm:pt modelId="{8AFF2C96-A88D-4908-BFC6-E6B86DDEEEB9}" type="pres">
      <dgm:prSet presAssocID="{DBB9F64C-9A90-4266-A292-A1EAB3C89AC7}" presName="bullet5e" presStyleLbl="node1" presStyleIdx="4" presStyleCnt="5"/>
      <dgm:spPr/>
    </dgm:pt>
    <dgm:pt modelId="{6C00F029-B578-4344-AE88-7102C27D2D05}" type="pres">
      <dgm:prSet presAssocID="{DBB9F64C-9A90-4266-A292-A1EAB3C89AC7}" presName="textBox5e" presStyleLbl="revTx" presStyleIdx="4" presStyleCnt="5">
        <dgm:presLayoutVars>
          <dgm:bulletEnabled val="1"/>
        </dgm:presLayoutVars>
      </dgm:prSet>
      <dgm:spPr/>
    </dgm:pt>
  </dgm:ptLst>
  <dgm:cxnLst>
    <dgm:cxn modelId="{F9CAA429-07DA-4EF4-9B04-9F5512A229D2}" srcId="{26F33809-E476-477A-9F8F-C744AD44F940}" destId="{0A3FE041-9731-4E60-9C41-5ED73356303C}" srcOrd="0" destOrd="0" parTransId="{FD4EB26C-8E13-4433-A9A7-187CFD0314A4}" sibTransId="{7ACAEC50-5057-44AB-AD45-7590FC59C230}"/>
    <dgm:cxn modelId="{C3825272-D277-4882-B46D-EEE29FF4A4BE}" srcId="{26F33809-E476-477A-9F8F-C744AD44F940}" destId="{DBB9F64C-9A90-4266-A292-A1EAB3C89AC7}" srcOrd="4" destOrd="0" parTransId="{FEB832C4-2B63-47FC-B192-4C89F6579DFB}" sibTransId="{98B46CA2-EC49-435B-B912-B3F8B33921C6}"/>
    <dgm:cxn modelId="{E36ABC79-4C59-4CC5-AE99-172FA0BBE9ED}" srcId="{26F33809-E476-477A-9F8F-C744AD44F940}" destId="{A9A3DCB0-7DFE-4E6B-8E69-3C2B3D7A64EC}" srcOrd="1" destOrd="0" parTransId="{FB60FAB4-FBB3-4600-88E6-C8778193942C}" sibTransId="{28838991-111E-4257-A363-DAC1372AE676}"/>
    <dgm:cxn modelId="{46BEF486-E04C-4520-972B-B1C1B8EE4C5B}" type="presOf" srcId="{F20CD43D-10EE-439D-805A-C54632C74667}" destId="{3F992D94-0358-4828-9D10-FCFD5CC5123E}" srcOrd="0" destOrd="0" presId="urn:microsoft.com/office/officeart/2005/8/layout/arrow2"/>
    <dgm:cxn modelId="{CA0BF289-8D68-434B-8F95-0F642F2FBBAE}" type="presOf" srcId="{DBB9F64C-9A90-4266-A292-A1EAB3C89AC7}" destId="{6C00F029-B578-4344-AE88-7102C27D2D05}" srcOrd="0" destOrd="0" presId="urn:microsoft.com/office/officeart/2005/8/layout/arrow2"/>
    <dgm:cxn modelId="{DE861294-6152-4496-9B02-8C96CFA57B9B}" srcId="{26F33809-E476-477A-9F8F-C744AD44F940}" destId="{F20CD43D-10EE-439D-805A-C54632C74667}" srcOrd="2" destOrd="0" parTransId="{FF6D10A1-C619-49F8-9FF0-EA75189E0420}" sibTransId="{C445C694-496E-400A-A765-CBC6203F69F5}"/>
    <dgm:cxn modelId="{13C74399-599B-41FF-ACF2-F890E968945D}" srcId="{26F33809-E476-477A-9F8F-C744AD44F940}" destId="{F0FA7080-4AB4-4D8B-B99B-303D333A0A75}" srcOrd="3" destOrd="0" parTransId="{82DA3A99-E843-4313-B3D2-A17C762AFCAA}" sibTransId="{E16DC4F2-880D-464D-8EC8-DFDC55896B0F}"/>
    <dgm:cxn modelId="{F368D8AC-22E3-4AEE-8AEB-D3431CF723FA}" type="presOf" srcId="{A9A3DCB0-7DFE-4E6B-8E69-3C2B3D7A64EC}" destId="{603F0363-E200-4C1E-B7A8-A665E7253A4C}" srcOrd="0" destOrd="0" presId="urn:microsoft.com/office/officeart/2005/8/layout/arrow2"/>
    <dgm:cxn modelId="{97F7D5AE-0350-413D-95B5-69AD8AB71B69}" type="presOf" srcId="{26F33809-E476-477A-9F8F-C744AD44F940}" destId="{7CEB95D8-7FDC-4F11-80F1-83415DF4C108}" srcOrd="0" destOrd="0" presId="urn:microsoft.com/office/officeart/2005/8/layout/arrow2"/>
    <dgm:cxn modelId="{3CE860DB-1590-40F1-8F74-95A0D636E458}" type="presOf" srcId="{0A3FE041-9731-4E60-9C41-5ED73356303C}" destId="{C88CD25B-1371-45D3-89ED-E7AF2DD0F797}" srcOrd="0" destOrd="0" presId="urn:microsoft.com/office/officeart/2005/8/layout/arrow2"/>
    <dgm:cxn modelId="{BFA4F0E6-4D9A-4D35-8FCA-81FBDF470C9F}" type="presOf" srcId="{F0FA7080-4AB4-4D8B-B99B-303D333A0A75}" destId="{64EDF4EF-910A-4871-9773-E9E6ECA447A7}" srcOrd="0" destOrd="0" presId="urn:microsoft.com/office/officeart/2005/8/layout/arrow2"/>
    <dgm:cxn modelId="{D6445239-BA22-4FA5-8188-F323904B6962}" type="presParOf" srcId="{7CEB95D8-7FDC-4F11-80F1-83415DF4C108}" destId="{94822C2E-FC79-47F3-9B3A-2E61FB0DD804}" srcOrd="0" destOrd="0" presId="urn:microsoft.com/office/officeart/2005/8/layout/arrow2"/>
    <dgm:cxn modelId="{9F3A710C-38F9-4132-B954-D100C04AAC37}" type="presParOf" srcId="{7CEB95D8-7FDC-4F11-80F1-83415DF4C108}" destId="{7356AE86-6E90-4ABF-9D7C-F1C19AF244A8}" srcOrd="1" destOrd="0" presId="urn:microsoft.com/office/officeart/2005/8/layout/arrow2"/>
    <dgm:cxn modelId="{2F0260A8-A7E7-442F-A68E-9AC7ACC73D2D}" type="presParOf" srcId="{7356AE86-6E90-4ABF-9D7C-F1C19AF244A8}" destId="{5ADA2E6C-9A5C-4FA5-BA27-0526B236405C}" srcOrd="0" destOrd="0" presId="urn:microsoft.com/office/officeart/2005/8/layout/arrow2"/>
    <dgm:cxn modelId="{919513C2-20E0-43AF-A6BF-B97DCE7A3932}" type="presParOf" srcId="{7356AE86-6E90-4ABF-9D7C-F1C19AF244A8}" destId="{C88CD25B-1371-45D3-89ED-E7AF2DD0F797}" srcOrd="1" destOrd="0" presId="urn:microsoft.com/office/officeart/2005/8/layout/arrow2"/>
    <dgm:cxn modelId="{D4023B6D-881D-43A1-AC49-E6473BECFF5C}" type="presParOf" srcId="{7356AE86-6E90-4ABF-9D7C-F1C19AF244A8}" destId="{45636297-9700-4717-B9D3-14E1B034865A}" srcOrd="2" destOrd="0" presId="urn:microsoft.com/office/officeart/2005/8/layout/arrow2"/>
    <dgm:cxn modelId="{0F7EBC34-610C-48A8-9141-8C6C842F05A4}" type="presParOf" srcId="{7356AE86-6E90-4ABF-9D7C-F1C19AF244A8}" destId="{603F0363-E200-4C1E-B7A8-A665E7253A4C}" srcOrd="3" destOrd="0" presId="urn:microsoft.com/office/officeart/2005/8/layout/arrow2"/>
    <dgm:cxn modelId="{B413526E-CF5E-4FD1-BF13-D84FE9B1F203}" type="presParOf" srcId="{7356AE86-6E90-4ABF-9D7C-F1C19AF244A8}" destId="{6985CCD7-B31D-4DDB-81E7-6C4FC77D6ECA}" srcOrd="4" destOrd="0" presId="urn:microsoft.com/office/officeart/2005/8/layout/arrow2"/>
    <dgm:cxn modelId="{80A8265D-4660-43A3-84F7-F983E0986957}" type="presParOf" srcId="{7356AE86-6E90-4ABF-9D7C-F1C19AF244A8}" destId="{3F992D94-0358-4828-9D10-FCFD5CC5123E}" srcOrd="5" destOrd="0" presId="urn:microsoft.com/office/officeart/2005/8/layout/arrow2"/>
    <dgm:cxn modelId="{B30EA7DE-A85C-4DDC-BD47-EDFCE5AC5FC9}" type="presParOf" srcId="{7356AE86-6E90-4ABF-9D7C-F1C19AF244A8}" destId="{A370D1D4-AC71-408B-BE10-3C9C19E5CFE8}" srcOrd="6" destOrd="0" presId="urn:microsoft.com/office/officeart/2005/8/layout/arrow2"/>
    <dgm:cxn modelId="{89ECE894-7DD5-4CA0-B55A-681333CA5556}" type="presParOf" srcId="{7356AE86-6E90-4ABF-9D7C-F1C19AF244A8}" destId="{64EDF4EF-910A-4871-9773-E9E6ECA447A7}" srcOrd="7" destOrd="0" presId="urn:microsoft.com/office/officeart/2005/8/layout/arrow2"/>
    <dgm:cxn modelId="{9824E144-497F-4CCB-9B08-8003CF67F788}" type="presParOf" srcId="{7356AE86-6E90-4ABF-9D7C-F1C19AF244A8}" destId="{8AFF2C96-A88D-4908-BFC6-E6B86DDEEEB9}" srcOrd="8" destOrd="0" presId="urn:microsoft.com/office/officeart/2005/8/layout/arrow2"/>
    <dgm:cxn modelId="{7AC3B8C2-BAE7-4B31-A0D0-ABDBD484C69B}" type="presParOf" srcId="{7356AE86-6E90-4ABF-9D7C-F1C19AF244A8}" destId="{6C00F029-B578-4344-AE88-7102C27D2D05}" srcOrd="9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C6CD6451-86E8-4FFE-817D-263514B0F9D2}" type="doc">
      <dgm:prSet loTypeId="urn:microsoft.com/office/officeart/2005/8/layout/matrix2" loCatId="matrix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DF604E3-B41A-4B29-A938-21CC82F1F463}">
      <dgm:prSet phldrT="[Text]" custT="1"/>
      <dgm:spPr/>
      <dgm:t>
        <a:bodyPr/>
        <a:lstStyle/>
        <a:p>
          <a:r>
            <a:rPr lang="en-US" sz="2000" b="1" dirty="0">
              <a:latin typeface="Arial" panose="020B0604020202020204" pitchFamily="34" charset="0"/>
              <a:cs typeface="Arial" panose="020B0604020202020204" pitchFamily="34" charset="0"/>
            </a:rPr>
            <a:t>Advanced Analytics</a:t>
          </a:r>
        </a:p>
      </dgm:t>
    </dgm:pt>
    <dgm:pt modelId="{E19D8795-73BA-4DB8-B7C9-DC43E0D43CAD}" type="parTrans" cxnId="{927BCF07-48C6-4F18-9161-9BDA4FE2399B}">
      <dgm:prSet/>
      <dgm:spPr/>
      <dgm:t>
        <a:bodyPr/>
        <a:lstStyle/>
        <a:p>
          <a:endParaRPr lang="en-US"/>
        </a:p>
      </dgm:t>
    </dgm:pt>
    <dgm:pt modelId="{5CE591F1-9818-4C47-ACF8-4F64448545FB}" type="sibTrans" cxnId="{927BCF07-48C6-4F18-9161-9BDA4FE2399B}">
      <dgm:prSet/>
      <dgm:spPr/>
      <dgm:t>
        <a:bodyPr/>
        <a:lstStyle/>
        <a:p>
          <a:endParaRPr lang="en-US"/>
        </a:p>
      </dgm:t>
    </dgm:pt>
    <dgm:pt modelId="{EF79AC99-2292-4628-BE5B-96D7DFEB1D36}">
      <dgm:prSet phldrT="[Text]" custT="1"/>
      <dgm:spPr/>
      <dgm:t>
        <a:bodyPr/>
        <a:lstStyle/>
        <a:p>
          <a:r>
            <a:rPr lang="en-US" sz="2000" b="1" dirty="0">
              <a:latin typeface="Arial" panose="020B0604020202020204" pitchFamily="34" charset="0"/>
              <a:cs typeface="Arial" panose="020B0604020202020204" pitchFamily="34" charset="0"/>
            </a:rPr>
            <a:t>Statistical Forecasting</a:t>
          </a:r>
        </a:p>
      </dgm:t>
    </dgm:pt>
    <dgm:pt modelId="{C5BBE4C0-47C0-4A3D-A5E6-9FDAEF39690E}" type="parTrans" cxnId="{9ACBBC33-1570-4E0D-A058-766F5472BB5E}">
      <dgm:prSet/>
      <dgm:spPr/>
      <dgm:t>
        <a:bodyPr/>
        <a:lstStyle/>
        <a:p>
          <a:endParaRPr lang="en-US"/>
        </a:p>
      </dgm:t>
    </dgm:pt>
    <dgm:pt modelId="{2D286175-7569-47C9-A632-C0659DFB3CA8}" type="sibTrans" cxnId="{9ACBBC33-1570-4E0D-A058-766F5472BB5E}">
      <dgm:prSet/>
      <dgm:spPr/>
      <dgm:t>
        <a:bodyPr/>
        <a:lstStyle/>
        <a:p>
          <a:endParaRPr lang="en-US"/>
        </a:p>
      </dgm:t>
    </dgm:pt>
    <dgm:pt modelId="{B2CDA842-48BA-4742-AB96-901488C4E7B9}">
      <dgm:prSet phldrT="[Text]" custT="1"/>
      <dgm:spPr/>
      <dgm:t>
        <a:bodyPr/>
        <a:lstStyle/>
        <a:p>
          <a:r>
            <a:rPr lang="en-US" sz="2000" b="1" dirty="0">
              <a:latin typeface="Arial" panose="020B0604020202020204" pitchFamily="34" charset="0"/>
              <a:cs typeface="Arial" panose="020B0604020202020204" pitchFamily="34" charset="0"/>
            </a:rPr>
            <a:t>Machine Learning</a:t>
          </a:r>
        </a:p>
      </dgm:t>
    </dgm:pt>
    <dgm:pt modelId="{09916874-0C4D-40DE-8799-6460286B96C1}" type="parTrans" cxnId="{06C5EF7C-6C6A-4D9C-9E98-6E04DAF833B2}">
      <dgm:prSet/>
      <dgm:spPr/>
      <dgm:t>
        <a:bodyPr/>
        <a:lstStyle/>
        <a:p>
          <a:endParaRPr lang="en-US"/>
        </a:p>
      </dgm:t>
    </dgm:pt>
    <dgm:pt modelId="{AE0380D4-6158-4DC2-90B1-7643F256B09A}" type="sibTrans" cxnId="{06C5EF7C-6C6A-4D9C-9E98-6E04DAF833B2}">
      <dgm:prSet/>
      <dgm:spPr/>
      <dgm:t>
        <a:bodyPr/>
        <a:lstStyle/>
        <a:p>
          <a:endParaRPr lang="en-US"/>
        </a:p>
      </dgm:t>
    </dgm:pt>
    <dgm:pt modelId="{CD5A72FE-C59F-4B46-96D5-2309FB9B31FD}">
      <dgm:prSet phldrT="[Text]" custT="1"/>
      <dgm:spPr/>
      <dgm:t>
        <a:bodyPr/>
        <a:lstStyle/>
        <a:p>
          <a:endParaRPr lang="en-US"/>
        </a:p>
      </dgm:t>
    </dgm:pt>
    <dgm:pt modelId="{DD98F72B-85DB-47D9-9855-AB340B6658CD}" type="parTrans" cxnId="{AB5D119D-AA7D-4CC0-B6FC-05C8E1BA1EA8}">
      <dgm:prSet/>
      <dgm:spPr/>
      <dgm:t>
        <a:bodyPr/>
        <a:lstStyle/>
        <a:p>
          <a:endParaRPr lang="en-US"/>
        </a:p>
      </dgm:t>
    </dgm:pt>
    <dgm:pt modelId="{74924032-5100-4C4D-AC40-185913B034F1}" type="sibTrans" cxnId="{AB5D119D-AA7D-4CC0-B6FC-05C8E1BA1EA8}">
      <dgm:prSet/>
      <dgm:spPr/>
      <dgm:t>
        <a:bodyPr/>
        <a:lstStyle/>
        <a:p>
          <a:endParaRPr lang="en-US"/>
        </a:p>
      </dgm:t>
    </dgm:pt>
    <dgm:pt modelId="{BCAC89F6-119D-4FD0-8BAB-455DFF62DD79}">
      <dgm:prSet custT="1"/>
      <dgm:spPr/>
      <dgm:t>
        <a:bodyPr/>
        <a:lstStyle/>
        <a:p>
          <a:r>
            <a:rPr lang="en-US" sz="2000" b="1" dirty="0">
              <a:latin typeface="Arial" panose="020B0604020202020204" pitchFamily="34" charset="0"/>
              <a:cs typeface="Arial" panose="020B0604020202020204" pitchFamily="34" charset="0"/>
            </a:rPr>
            <a:t>Advanced Analytics</a:t>
          </a:r>
        </a:p>
      </dgm:t>
    </dgm:pt>
    <dgm:pt modelId="{CA66D129-7A8A-4C27-8577-CB9754825A37}" type="parTrans" cxnId="{9941B6EC-BF15-4658-993A-6E52EFCC7B40}">
      <dgm:prSet/>
      <dgm:spPr/>
      <dgm:t>
        <a:bodyPr/>
        <a:lstStyle/>
        <a:p>
          <a:endParaRPr lang="en-US"/>
        </a:p>
      </dgm:t>
    </dgm:pt>
    <dgm:pt modelId="{326CD129-1C34-40DC-A4BB-62E6F60F4B23}" type="sibTrans" cxnId="{9941B6EC-BF15-4658-993A-6E52EFCC7B40}">
      <dgm:prSet/>
      <dgm:spPr/>
      <dgm:t>
        <a:bodyPr/>
        <a:lstStyle/>
        <a:p>
          <a:endParaRPr lang="en-US"/>
        </a:p>
      </dgm:t>
    </dgm:pt>
    <dgm:pt modelId="{6DDFEB60-4620-488B-8682-0ABC304CCF4E}" type="pres">
      <dgm:prSet presAssocID="{C6CD6451-86E8-4FFE-817D-263514B0F9D2}" presName="matrix" presStyleCnt="0">
        <dgm:presLayoutVars>
          <dgm:chMax val="1"/>
          <dgm:dir/>
          <dgm:resizeHandles val="exact"/>
        </dgm:presLayoutVars>
      </dgm:prSet>
      <dgm:spPr/>
    </dgm:pt>
    <dgm:pt modelId="{5EEBEDD9-60D3-4DC3-9AED-89B6620DA550}" type="pres">
      <dgm:prSet presAssocID="{C6CD6451-86E8-4FFE-817D-263514B0F9D2}" presName="axisShape" presStyleLbl="bgShp" presStyleIdx="0" presStyleCnt="1"/>
      <dgm:spPr>
        <a:solidFill>
          <a:schemeClr val="accent4"/>
        </a:solidFill>
        <a:ln>
          <a:noFill/>
        </a:ln>
      </dgm:spPr>
    </dgm:pt>
    <dgm:pt modelId="{ECCFA044-E8D0-46A6-96B4-AB57E1317EB9}" type="pres">
      <dgm:prSet presAssocID="{C6CD6451-86E8-4FFE-817D-263514B0F9D2}" presName="rect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8C0A4A45-9133-44C1-92BA-44A54E74EF7F}" type="pres">
      <dgm:prSet presAssocID="{C6CD6451-86E8-4FFE-817D-263514B0F9D2}" presName="rect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F43CBA61-E9DF-4326-9806-3709EB947CC2}" type="pres">
      <dgm:prSet presAssocID="{C6CD6451-86E8-4FFE-817D-263514B0F9D2}" presName="rect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1653FFD5-4806-4B66-A3B1-717550D5AE59}" type="pres">
      <dgm:prSet presAssocID="{C6CD6451-86E8-4FFE-817D-263514B0F9D2}" presName="rect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927BCF07-48C6-4F18-9161-9BDA4FE2399B}" srcId="{C6CD6451-86E8-4FFE-817D-263514B0F9D2}" destId="{9DF604E3-B41A-4B29-A938-21CC82F1F463}" srcOrd="0" destOrd="0" parTransId="{E19D8795-73BA-4DB8-B7C9-DC43E0D43CAD}" sibTransId="{5CE591F1-9818-4C47-ACF8-4F64448545FB}"/>
    <dgm:cxn modelId="{9ACBBC33-1570-4E0D-A058-766F5472BB5E}" srcId="{C6CD6451-86E8-4FFE-817D-263514B0F9D2}" destId="{EF79AC99-2292-4628-BE5B-96D7DFEB1D36}" srcOrd="1" destOrd="0" parTransId="{C5BBE4C0-47C0-4A3D-A5E6-9FDAEF39690E}" sibTransId="{2D286175-7569-47C9-A632-C0659DFB3CA8}"/>
    <dgm:cxn modelId="{8A57C960-AF7A-4368-B6AE-3F0EFA851361}" type="presOf" srcId="{BCAC89F6-119D-4FD0-8BAB-455DFF62DD79}" destId="{1653FFD5-4806-4B66-A3B1-717550D5AE59}" srcOrd="0" destOrd="0" presId="urn:microsoft.com/office/officeart/2005/8/layout/matrix2"/>
    <dgm:cxn modelId="{06C5EF7C-6C6A-4D9C-9E98-6E04DAF833B2}" srcId="{C6CD6451-86E8-4FFE-817D-263514B0F9D2}" destId="{B2CDA842-48BA-4742-AB96-901488C4E7B9}" srcOrd="2" destOrd="0" parTransId="{09916874-0C4D-40DE-8799-6460286B96C1}" sibTransId="{AE0380D4-6158-4DC2-90B1-7643F256B09A}"/>
    <dgm:cxn modelId="{48BBA580-93F8-4BD9-91CB-EAEDFE26C2D1}" type="presOf" srcId="{9DF604E3-B41A-4B29-A938-21CC82F1F463}" destId="{ECCFA044-E8D0-46A6-96B4-AB57E1317EB9}" srcOrd="0" destOrd="0" presId="urn:microsoft.com/office/officeart/2005/8/layout/matrix2"/>
    <dgm:cxn modelId="{AB5D119D-AA7D-4CC0-B6FC-05C8E1BA1EA8}" srcId="{C6CD6451-86E8-4FFE-817D-263514B0F9D2}" destId="{CD5A72FE-C59F-4B46-96D5-2309FB9B31FD}" srcOrd="4" destOrd="0" parTransId="{DD98F72B-85DB-47D9-9855-AB340B6658CD}" sibTransId="{74924032-5100-4C4D-AC40-185913B034F1}"/>
    <dgm:cxn modelId="{D5319BB2-B0F3-4FB1-ABB5-1AD5EA24ECC1}" type="presOf" srcId="{B2CDA842-48BA-4742-AB96-901488C4E7B9}" destId="{F43CBA61-E9DF-4326-9806-3709EB947CC2}" srcOrd="0" destOrd="0" presId="urn:microsoft.com/office/officeart/2005/8/layout/matrix2"/>
    <dgm:cxn modelId="{34117BE8-955B-4898-A6CA-61986B4D2B25}" type="presOf" srcId="{C6CD6451-86E8-4FFE-817D-263514B0F9D2}" destId="{6DDFEB60-4620-488B-8682-0ABC304CCF4E}" srcOrd="0" destOrd="0" presId="urn:microsoft.com/office/officeart/2005/8/layout/matrix2"/>
    <dgm:cxn modelId="{9941B6EC-BF15-4658-993A-6E52EFCC7B40}" srcId="{C6CD6451-86E8-4FFE-817D-263514B0F9D2}" destId="{BCAC89F6-119D-4FD0-8BAB-455DFF62DD79}" srcOrd="3" destOrd="0" parTransId="{CA66D129-7A8A-4C27-8577-CB9754825A37}" sibTransId="{326CD129-1C34-40DC-A4BB-62E6F60F4B23}"/>
    <dgm:cxn modelId="{FC6C78EF-3263-4EF5-A928-2C6F597EE020}" type="presOf" srcId="{EF79AC99-2292-4628-BE5B-96D7DFEB1D36}" destId="{8C0A4A45-9133-44C1-92BA-44A54E74EF7F}" srcOrd="0" destOrd="0" presId="urn:microsoft.com/office/officeart/2005/8/layout/matrix2"/>
    <dgm:cxn modelId="{5F9A78E9-1263-459D-A0F6-E576F54E6612}" type="presParOf" srcId="{6DDFEB60-4620-488B-8682-0ABC304CCF4E}" destId="{5EEBEDD9-60D3-4DC3-9AED-89B6620DA550}" srcOrd="0" destOrd="0" presId="urn:microsoft.com/office/officeart/2005/8/layout/matrix2"/>
    <dgm:cxn modelId="{78DA6804-DB90-4C50-B488-162E206B392D}" type="presParOf" srcId="{6DDFEB60-4620-488B-8682-0ABC304CCF4E}" destId="{ECCFA044-E8D0-46A6-96B4-AB57E1317EB9}" srcOrd="1" destOrd="0" presId="urn:microsoft.com/office/officeart/2005/8/layout/matrix2"/>
    <dgm:cxn modelId="{607C49C1-F503-46AF-9D0A-92EAA8C49DD0}" type="presParOf" srcId="{6DDFEB60-4620-488B-8682-0ABC304CCF4E}" destId="{8C0A4A45-9133-44C1-92BA-44A54E74EF7F}" srcOrd="2" destOrd="0" presId="urn:microsoft.com/office/officeart/2005/8/layout/matrix2"/>
    <dgm:cxn modelId="{4BEB1566-8565-46A6-A370-A00E52CD856E}" type="presParOf" srcId="{6DDFEB60-4620-488B-8682-0ABC304CCF4E}" destId="{F43CBA61-E9DF-4326-9806-3709EB947CC2}" srcOrd="3" destOrd="0" presId="urn:microsoft.com/office/officeart/2005/8/layout/matrix2"/>
    <dgm:cxn modelId="{F5C3B6D3-A987-4CC7-8D69-FFC2F1D50B4B}" type="presParOf" srcId="{6DDFEB60-4620-488B-8682-0ABC304CCF4E}" destId="{1653FFD5-4806-4B66-A3B1-717550D5AE59}" srcOrd="4" destOrd="0" presId="urn:microsoft.com/office/officeart/2005/8/layout/matrix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E4DEC788-D6E1-4464-AC35-A310287D271B}" type="doc">
      <dgm:prSet loTypeId="urn:microsoft.com/office/officeart/2005/8/layout/process2" loCatId="process" qsTypeId="urn:microsoft.com/office/officeart/2005/8/quickstyle/3d3" qsCatId="3D" csTypeId="urn:microsoft.com/office/officeart/2005/8/colors/accent1_2" csCatId="accent1" phldr="1"/>
      <dgm:spPr/>
    </dgm:pt>
    <dgm:pt modelId="{0A546DB5-2113-4AFD-A49C-E859F1462AB4}">
      <dgm:prSet phldrT="[Text]"/>
      <dgm:spPr/>
      <dgm:t>
        <a:bodyPr/>
        <a:lstStyle/>
        <a:p>
          <a:pPr>
            <a:buFont typeface="Arial" panose="020B0604020202020204" pitchFamily="34" charset="0"/>
            <a:buNone/>
          </a:pPr>
          <a:r>
            <a:rPr lang="en-IN" b="1" dirty="0">
              <a:latin typeface="+mn-lt"/>
            </a:rPr>
            <a:t>Unconstrained Demand Forecast</a:t>
          </a:r>
          <a:endParaRPr lang="en-US" b="1" dirty="0">
            <a:latin typeface="+mn-lt"/>
          </a:endParaRPr>
        </a:p>
      </dgm:t>
    </dgm:pt>
    <dgm:pt modelId="{4E6B33B8-FA60-4097-9683-BFE352A00839}" type="parTrans" cxnId="{D70C9C7D-EEE6-43CE-8985-9F29565E0A4D}">
      <dgm:prSet/>
      <dgm:spPr/>
      <dgm:t>
        <a:bodyPr/>
        <a:lstStyle/>
        <a:p>
          <a:endParaRPr lang="en-US"/>
        </a:p>
      </dgm:t>
    </dgm:pt>
    <dgm:pt modelId="{12462FFA-8823-47F2-8CB1-B6B84DF8D6A9}" type="sibTrans" cxnId="{D70C9C7D-EEE6-43CE-8985-9F29565E0A4D}">
      <dgm:prSet/>
      <dgm:spPr/>
      <dgm:t>
        <a:bodyPr/>
        <a:lstStyle/>
        <a:p>
          <a:endParaRPr lang="en-US"/>
        </a:p>
      </dgm:t>
    </dgm:pt>
    <dgm:pt modelId="{1D44E7DC-223A-4557-B952-4697398B0FA1}">
      <dgm:prSet phldrT="[Text]"/>
      <dgm:spPr/>
      <dgm:t>
        <a:bodyPr/>
        <a:lstStyle/>
        <a:p>
          <a:pPr>
            <a:buFont typeface="Arial" panose="020B0604020202020204" pitchFamily="34" charset="0"/>
            <a:buNone/>
          </a:pPr>
          <a:r>
            <a:rPr lang="en-IN" b="1" dirty="0">
              <a:latin typeface="+mn-lt"/>
            </a:rPr>
            <a:t>Constrained Demand Forecast</a:t>
          </a:r>
          <a:endParaRPr lang="en-US" b="1" dirty="0">
            <a:latin typeface="+mn-lt"/>
          </a:endParaRPr>
        </a:p>
      </dgm:t>
    </dgm:pt>
    <dgm:pt modelId="{786445C6-0F24-4FF7-8A26-61166E0F4E62}" type="parTrans" cxnId="{39EE3E73-1E37-4AD0-9F60-817F361D5B1F}">
      <dgm:prSet/>
      <dgm:spPr/>
      <dgm:t>
        <a:bodyPr/>
        <a:lstStyle/>
        <a:p>
          <a:endParaRPr lang="en-US"/>
        </a:p>
      </dgm:t>
    </dgm:pt>
    <dgm:pt modelId="{602F3581-CA54-445F-A1CF-80B8E24CA5A9}" type="sibTrans" cxnId="{39EE3E73-1E37-4AD0-9F60-817F361D5B1F}">
      <dgm:prSet/>
      <dgm:spPr/>
      <dgm:t>
        <a:bodyPr/>
        <a:lstStyle/>
        <a:p>
          <a:endParaRPr lang="en-US"/>
        </a:p>
      </dgm:t>
    </dgm:pt>
    <dgm:pt modelId="{1D81494C-D8FE-410D-B32A-A0BF65A7EC30}">
      <dgm:prSet phldrT="[Text]"/>
      <dgm:spPr/>
      <dgm:t>
        <a:bodyPr/>
        <a:lstStyle/>
        <a:p>
          <a:pPr>
            <a:buFont typeface="Arial" panose="020B0604020202020204" pitchFamily="34" charset="0"/>
            <a:buNone/>
          </a:pPr>
          <a:r>
            <a:rPr lang="en-IN" b="1" dirty="0">
              <a:latin typeface="+mn-lt"/>
            </a:rPr>
            <a:t>Distribution Forecast</a:t>
          </a:r>
          <a:endParaRPr lang="en-US" b="1" dirty="0">
            <a:latin typeface="+mn-lt"/>
          </a:endParaRPr>
        </a:p>
      </dgm:t>
    </dgm:pt>
    <dgm:pt modelId="{3DD0C5A8-9E93-4A83-9ECD-93E3CE2A0BDD}" type="parTrans" cxnId="{40ED45AB-E592-4948-A45C-F616A88DD2B2}">
      <dgm:prSet/>
      <dgm:spPr/>
      <dgm:t>
        <a:bodyPr/>
        <a:lstStyle/>
        <a:p>
          <a:endParaRPr lang="en-US"/>
        </a:p>
      </dgm:t>
    </dgm:pt>
    <dgm:pt modelId="{15A9DF3F-DA78-453B-8057-D7B373A49DE6}" type="sibTrans" cxnId="{40ED45AB-E592-4948-A45C-F616A88DD2B2}">
      <dgm:prSet/>
      <dgm:spPr/>
      <dgm:t>
        <a:bodyPr/>
        <a:lstStyle/>
        <a:p>
          <a:endParaRPr lang="en-US"/>
        </a:p>
      </dgm:t>
    </dgm:pt>
    <dgm:pt modelId="{A0B6ED00-2024-4346-9F5D-A93AA9C82B4F}">
      <dgm:prSet/>
      <dgm:spPr/>
      <dgm:t>
        <a:bodyPr/>
        <a:lstStyle/>
        <a:p>
          <a:r>
            <a:rPr lang="en-US" b="1" dirty="0"/>
            <a:t>Production Forecast</a:t>
          </a:r>
        </a:p>
      </dgm:t>
    </dgm:pt>
    <dgm:pt modelId="{0A63E3C8-E528-417D-AA27-FEBC6D5DD2AB}" type="parTrans" cxnId="{89D6FAFF-C368-4F0E-B2A2-381090C37D4D}">
      <dgm:prSet/>
      <dgm:spPr/>
      <dgm:t>
        <a:bodyPr/>
        <a:lstStyle/>
        <a:p>
          <a:endParaRPr lang="en-US"/>
        </a:p>
      </dgm:t>
    </dgm:pt>
    <dgm:pt modelId="{218FFA8A-F502-420D-9C15-F99AC4FD5313}" type="sibTrans" cxnId="{89D6FAFF-C368-4F0E-B2A2-381090C37D4D}">
      <dgm:prSet/>
      <dgm:spPr/>
      <dgm:t>
        <a:bodyPr/>
        <a:lstStyle/>
        <a:p>
          <a:endParaRPr lang="en-US"/>
        </a:p>
      </dgm:t>
    </dgm:pt>
    <dgm:pt modelId="{C85BF071-21D8-4132-B5B4-D59C0D49CABD}">
      <dgm:prSet/>
      <dgm:spPr/>
      <dgm:t>
        <a:bodyPr/>
        <a:lstStyle/>
        <a:p>
          <a:r>
            <a:rPr lang="en-IN" b="1" dirty="0">
              <a:latin typeface="+mn-lt"/>
            </a:rPr>
            <a:t>New Buys Forecast</a:t>
          </a:r>
        </a:p>
      </dgm:t>
    </dgm:pt>
    <dgm:pt modelId="{63F71449-129E-4995-A326-AB45F20F66D7}" type="parTrans" cxnId="{C6EC70C6-3E7B-4F53-B957-DF96E3D5189D}">
      <dgm:prSet/>
      <dgm:spPr/>
      <dgm:t>
        <a:bodyPr/>
        <a:lstStyle/>
        <a:p>
          <a:endParaRPr lang="en-US"/>
        </a:p>
      </dgm:t>
    </dgm:pt>
    <dgm:pt modelId="{F3681A80-CCA0-44C3-BEE6-6B2FB1CB865D}" type="sibTrans" cxnId="{C6EC70C6-3E7B-4F53-B957-DF96E3D5189D}">
      <dgm:prSet/>
      <dgm:spPr/>
      <dgm:t>
        <a:bodyPr/>
        <a:lstStyle/>
        <a:p>
          <a:endParaRPr lang="en-US"/>
        </a:p>
      </dgm:t>
    </dgm:pt>
    <dgm:pt modelId="{733B8AE6-B886-46BC-996E-869C6AA30EB3}" type="pres">
      <dgm:prSet presAssocID="{E4DEC788-D6E1-4464-AC35-A310287D271B}" presName="linearFlow" presStyleCnt="0">
        <dgm:presLayoutVars>
          <dgm:resizeHandles val="exact"/>
        </dgm:presLayoutVars>
      </dgm:prSet>
      <dgm:spPr/>
    </dgm:pt>
    <dgm:pt modelId="{9417915E-F288-49D1-9EBB-E63C9EC164C6}" type="pres">
      <dgm:prSet presAssocID="{0A546DB5-2113-4AFD-A49C-E859F1462AB4}" presName="node" presStyleLbl="node1" presStyleIdx="0" presStyleCnt="5">
        <dgm:presLayoutVars>
          <dgm:bulletEnabled val="1"/>
        </dgm:presLayoutVars>
      </dgm:prSet>
      <dgm:spPr/>
    </dgm:pt>
    <dgm:pt modelId="{9AC18CF6-E074-4D4D-9716-CAD74B430C2A}" type="pres">
      <dgm:prSet presAssocID="{12462FFA-8823-47F2-8CB1-B6B84DF8D6A9}" presName="sibTrans" presStyleLbl="sibTrans2D1" presStyleIdx="0" presStyleCnt="4"/>
      <dgm:spPr/>
    </dgm:pt>
    <dgm:pt modelId="{6D337EEF-0B41-4B2F-91FB-842555B96903}" type="pres">
      <dgm:prSet presAssocID="{12462FFA-8823-47F2-8CB1-B6B84DF8D6A9}" presName="connectorText" presStyleLbl="sibTrans2D1" presStyleIdx="0" presStyleCnt="4"/>
      <dgm:spPr/>
    </dgm:pt>
    <dgm:pt modelId="{C41DD67B-2D9D-4381-A94C-BA79EA040710}" type="pres">
      <dgm:prSet presAssocID="{1D44E7DC-223A-4557-B952-4697398B0FA1}" presName="node" presStyleLbl="node1" presStyleIdx="1" presStyleCnt="5">
        <dgm:presLayoutVars>
          <dgm:bulletEnabled val="1"/>
        </dgm:presLayoutVars>
      </dgm:prSet>
      <dgm:spPr/>
    </dgm:pt>
    <dgm:pt modelId="{12CC3BC4-3FCA-4D4F-9DAB-7FFF4AD0EBF5}" type="pres">
      <dgm:prSet presAssocID="{602F3581-CA54-445F-A1CF-80B8E24CA5A9}" presName="sibTrans" presStyleLbl="sibTrans2D1" presStyleIdx="1" presStyleCnt="4"/>
      <dgm:spPr/>
    </dgm:pt>
    <dgm:pt modelId="{D3877728-CE7E-4B04-A486-9B48CB56306E}" type="pres">
      <dgm:prSet presAssocID="{602F3581-CA54-445F-A1CF-80B8E24CA5A9}" presName="connectorText" presStyleLbl="sibTrans2D1" presStyleIdx="1" presStyleCnt="4"/>
      <dgm:spPr/>
    </dgm:pt>
    <dgm:pt modelId="{0D965A50-5499-4C74-9369-FB2FCB8D1AFF}" type="pres">
      <dgm:prSet presAssocID="{1D81494C-D8FE-410D-B32A-A0BF65A7EC30}" presName="node" presStyleLbl="node1" presStyleIdx="2" presStyleCnt="5">
        <dgm:presLayoutVars>
          <dgm:bulletEnabled val="1"/>
        </dgm:presLayoutVars>
      </dgm:prSet>
      <dgm:spPr/>
    </dgm:pt>
    <dgm:pt modelId="{FFF45031-FCB1-4DA5-8CFF-7BCC475FFF16}" type="pres">
      <dgm:prSet presAssocID="{15A9DF3F-DA78-453B-8057-D7B373A49DE6}" presName="sibTrans" presStyleLbl="sibTrans2D1" presStyleIdx="2" presStyleCnt="4"/>
      <dgm:spPr/>
    </dgm:pt>
    <dgm:pt modelId="{09E6B71C-9301-499C-ADD8-4C88BB249B9C}" type="pres">
      <dgm:prSet presAssocID="{15A9DF3F-DA78-453B-8057-D7B373A49DE6}" presName="connectorText" presStyleLbl="sibTrans2D1" presStyleIdx="2" presStyleCnt="4"/>
      <dgm:spPr/>
    </dgm:pt>
    <dgm:pt modelId="{6C881035-D402-475B-979F-A19CFD1D539A}" type="pres">
      <dgm:prSet presAssocID="{A0B6ED00-2024-4346-9F5D-A93AA9C82B4F}" presName="node" presStyleLbl="node1" presStyleIdx="3" presStyleCnt="5" custScaleX="107988">
        <dgm:presLayoutVars>
          <dgm:bulletEnabled val="1"/>
        </dgm:presLayoutVars>
      </dgm:prSet>
      <dgm:spPr/>
    </dgm:pt>
    <dgm:pt modelId="{D5740F74-483A-418F-B5C3-74AC57F51B76}" type="pres">
      <dgm:prSet presAssocID="{218FFA8A-F502-420D-9C15-F99AC4FD5313}" presName="sibTrans" presStyleLbl="sibTrans2D1" presStyleIdx="3" presStyleCnt="4"/>
      <dgm:spPr/>
    </dgm:pt>
    <dgm:pt modelId="{9BD1FF31-ABC7-46DC-914D-EC0C272195FE}" type="pres">
      <dgm:prSet presAssocID="{218FFA8A-F502-420D-9C15-F99AC4FD5313}" presName="connectorText" presStyleLbl="sibTrans2D1" presStyleIdx="3" presStyleCnt="4"/>
      <dgm:spPr/>
    </dgm:pt>
    <dgm:pt modelId="{D097222B-A1B2-4B3F-A5F6-815A612E388E}" type="pres">
      <dgm:prSet presAssocID="{C85BF071-21D8-4132-B5B4-D59C0D49CABD}" presName="node" presStyleLbl="node1" presStyleIdx="4" presStyleCnt="5">
        <dgm:presLayoutVars>
          <dgm:bulletEnabled val="1"/>
        </dgm:presLayoutVars>
      </dgm:prSet>
      <dgm:spPr/>
    </dgm:pt>
  </dgm:ptLst>
  <dgm:cxnLst>
    <dgm:cxn modelId="{2CAF2900-1151-4D32-9B9F-65C6C972A574}" type="presOf" srcId="{15A9DF3F-DA78-453B-8057-D7B373A49DE6}" destId="{FFF45031-FCB1-4DA5-8CFF-7BCC475FFF16}" srcOrd="0" destOrd="0" presId="urn:microsoft.com/office/officeart/2005/8/layout/process2"/>
    <dgm:cxn modelId="{83231519-D418-419E-963A-01FCC8A7E66F}" type="presOf" srcId="{E4DEC788-D6E1-4464-AC35-A310287D271B}" destId="{733B8AE6-B886-46BC-996E-869C6AA30EB3}" srcOrd="0" destOrd="0" presId="urn:microsoft.com/office/officeart/2005/8/layout/process2"/>
    <dgm:cxn modelId="{22A17C20-3269-40A4-B78E-6F02B9A4B485}" type="presOf" srcId="{15A9DF3F-DA78-453B-8057-D7B373A49DE6}" destId="{09E6B71C-9301-499C-ADD8-4C88BB249B9C}" srcOrd="1" destOrd="0" presId="urn:microsoft.com/office/officeart/2005/8/layout/process2"/>
    <dgm:cxn modelId="{A6DD8A25-D43D-4F22-8C49-D599E37854D0}" type="presOf" srcId="{C85BF071-21D8-4132-B5B4-D59C0D49CABD}" destId="{D097222B-A1B2-4B3F-A5F6-815A612E388E}" srcOrd="0" destOrd="0" presId="urn:microsoft.com/office/officeart/2005/8/layout/process2"/>
    <dgm:cxn modelId="{3A71452D-BF17-4790-B336-AD4430189EA0}" type="presOf" srcId="{0A546DB5-2113-4AFD-A49C-E859F1462AB4}" destId="{9417915E-F288-49D1-9EBB-E63C9EC164C6}" srcOrd="0" destOrd="0" presId="urn:microsoft.com/office/officeart/2005/8/layout/process2"/>
    <dgm:cxn modelId="{39EE3E73-1E37-4AD0-9F60-817F361D5B1F}" srcId="{E4DEC788-D6E1-4464-AC35-A310287D271B}" destId="{1D44E7DC-223A-4557-B952-4697398B0FA1}" srcOrd="1" destOrd="0" parTransId="{786445C6-0F24-4FF7-8A26-61166E0F4E62}" sibTransId="{602F3581-CA54-445F-A1CF-80B8E24CA5A9}"/>
    <dgm:cxn modelId="{09F07D56-2D0B-4DDC-B2AE-641D26F9B323}" type="presOf" srcId="{602F3581-CA54-445F-A1CF-80B8E24CA5A9}" destId="{D3877728-CE7E-4B04-A486-9B48CB56306E}" srcOrd="1" destOrd="0" presId="urn:microsoft.com/office/officeart/2005/8/layout/process2"/>
    <dgm:cxn modelId="{D70C9C7D-EEE6-43CE-8985-9F29565E0A4D}" srcId="{E4DEC788-D6E1-4464-AC35-A310287D271B}" destId="{0A546DB5-2113-4AFD-A49C-E859F1462AB4}" srcOrd="0" destOrd="0" parTransId="{4E6B33B8-FA60-4097-9683-BFE352A00839}" sibTransId="{12462FFA-8823-47F2-8CB1-B6B84DF8D6A9}"/>
    <dgm:cxn modelId="{AA5D8799-F91E-4054-824F-0603D1B1C048}" type="presOf" srcId="{218FFA8A-F502-420D-9C15-F99AC4FD5313}" destId="{9BD1FF31-ABC7-46DC-914D-EC0C272195FE}" srcOrd="1" destOrd="0" presId="urn:microsoft.com/office/officeart/2005/8/layout/process2"/>
    <dgm:cxn modelId="{B0C8E39D-4A83-4EA5-A51F-F299E2F17858}" type="presOf" srcId="{12462FFA-8823-47F2-8CB1-B6B84DF8D6A9}" destId="{6D337EEF-0B41-4B2F-91FB-842555B96903}" srcOrd="1" destOrd="0" presId="urn:microsoft.com/office/officeart/2005/8/layout/process2"/>
    <dgm:cxn modelId="{40ED45AB-E592-4948-A45C-F616A88DD2B2}" srcId="{E4DEC788-D6E1-4464-AC35-A310287D271B}" destId="{1D81494C-D8FE-410D-B32A-A0BF65A7EC30}" srcOrd="2" destOrd="0" parTransId="{3DD0C5A8-9E93-4A83-9ECD-93E3CE2A0BDD}" sibTransId="{15A9DF3F-DA78-453B-8057-D7B373A49DE6}"/>
    <dgm:cxn modelId="{9D5C0DAE-8A57-4F8B-9DFF-26342BA53593}" type="presOf" srcId="{1D44E7DC-223A-4557-B952-4697398B0FA1}" destId="{C41DD67B-2D9D-4381-A94C-BA79EA040710}" srcOrd="0" destOrd="0" presId="urn:microsoft.com/office/officeart/2005/8/layout/process2"/>
    <dgm:cxn modelId="{CDA8C3BA-38FF-4A02-9B97-759AB77C0711}" type="presOf" srcId="{A0B6ED00-2024-4346-9F5D-A93AA9C82B4F}" destId="{6C881035-D402-475B-979F-A19CFD1D539A}" srcOrd="0" destOrd="0" presId="urn:microsoft.com/office/officeart/2005/8/layout/process2"/>
    <dgm:cxn modelId="{C6EC70C6-3E7B-4F53-B957-DF96E3D5189D}" srcId="{E4DEC788-D6E1-4464-AC35-A310287D271B}" destId="{C85BF071-21D8-4132-B5B4-D59C0D49CABD}" srcOrd="4" destOrd="0" parTransId="{63F71449-129E-4995-A326-AB45F20F66D7}" sibTransId="{F3681A80-CCA0-44C3-BEE6-6B2FB1CB865D}"/>
    <dgm:cxn modelId="{DE5B94D2-D20D-47E2-9B84-9F358B727830}" type="presOf" srcId="{12462FFA-8823-47F2-8CB1-B6B84DF8D6A9}" destId="{9AC18CF6-E074-4D4D-9716-CAD74B430C2A}" srcOrd="0" destOrd="0" presId="urn:microsoft.com/office/officeart/2005/8/layout/process2"/>
    <dgm:cxn modelId="{D4199DD5-25D1-4A41-BF3C-7EA6D72B122B}" type="presOf" srcId="{602F3581-CA54-445F-A1CF-80B8E24CA5A9}" destId="{12CC3BC4-3FCA-4D4F-9DAB-7FFF4AD0EBF5}" srcOrd="0" destOrd="0" presId="urn:microsoft.com/office/officeart/2005/8/layout/process2"/>
    <dgm:cxn modelId="{6FB8BCD9-AC0B-45F7-9822-25EA0C8BCED1}" type="presOf" srcId="{218FFA8A-F502-420D-9C15-F99AC4FD5313}" destId="{D5740F74-483A-418F-B5C3-74AC57F51B76}" srcOrd="0" destOrd="0" presId="urn:microsoft.com/office/officeart/2005/8/layout/process2"/>
    <dgm:cxn modelId="{D6F2BDDF-C3B6-4B1E-83DC-D689E948A39B}" type="presOf" srcId="{1D81494C-D8FE-410D-B32A-A0BF65A7EC30}" destId="{0D965A50-5499-4C74-9369-FB2FCB8D1AFF}" srcOrd="0" destOrd="0" presId="urn:microsoft.com/office/officeart/2005/8/layout/process2"/>
    <dgm:cxn modelId="{89D6FAFF-C368-4F0E-B2A2-381090C37D4D}" srcId="{E4DEC788-D6E1-4464-AC35-A310287D271B}" destId="{A0B6ED00-2024-4346-9F5D-A93AA9C82B4F}" srcOrd="3" destOrd="0" parTransId="{0A63E3C8-E528-417D-AA27-FEBC6D5DD2AB}" sibTransId="{218FFA8A-F502-420D-9C15-F99AC4FD5313}"/>
    <dgm:cxn modelId="{007B4CA6-5F95-4F6A-AD56-33F68B86B3C1}" type="presParOf" srcId="{733B8AE6-B886-46BC-996E-869C6AA30EB3}" destId="{9417915E-F288-49D1-9EBB-E63C9EC164C6}" srcOrd="0" destOrd="0" presId="urn:microsoft.com/office/officeart/2005/8/layout/process2"/>
    <dgm:cxn modelId="{52C1E82C-F648-4D86-ABC4-716DD60D7EC8}" type="presParOf" srcId="{733B8AE6-B886-46BC-996E-869C6AA30EB3}" destId="{9AC18CF6-E074-4D4D-9716-CAD74B430C2A}" srcOrd="1" destOrd="0" presId="urn:microsoft.com/office/officeart/2005/8/layout/process2"/>
    <dgm:cxn modelId="{26C713A1-C4E7-44E5-9F14-9E3AD7A89535}" type="presParOf" srcId="{9AC18CF6-E074-4D4D-9716-CAD74B430C2A}" destId="{6D337EEF-0B41-4B2F-91FB-842555B96903}" srcOrd="0" destOrd="0" presId="urn:microsoft.com/office/officeart/2005/8/layout/process2"/>
    <dgm:cxn modelId="{1A04DD9F-E927-4F98-B147-6A359929827A}" type="presParOf" srcId="{733B8AE6-B886-46BC-996E-869C6AA30EB3}" destId="{C41DD67B-2D9D-4381-A94C-BA79EA040710}" srcOrd="2" destOrd="0" presId="urn:microsoft.com/office/officeart/2005/8/layout/process2"/>
    <dgm:cxn modelId="{EC68124A-A6EB-4BC1-BE0C-5BDA230E9458}" type="presParOf" srcId="{733B8AE6-B886-46BC-996E-869C6AA30EB3}" destId="{12CC3BC4-3FCA-4D4F-9DAB-7FFF4AD0EBF5}" srcOrd="3" destOrd="0" presId="urn:microsoft.com/office/officeart/2005/8/layout/process2"/>
    <dgm:cxn modelId="{F75CFDBC-2AA1-4230-A2ED-7E3F8607B8EA}" type="presParOf" srcId="{12CC3BC4-3FCA-4D4F-9DAB-7FFF4AD0EBF5}" destId="{D3877728-CE7E-4B04-A486-9B48CB56306E}" srcOrd="0" destOrd="0" presId="urn:microsoft.com/office/officeart/2005/8/layout/process2"/>
    <dgm:cxn modelId="{D3F9183D-11FE-49C3-9618-CA77AE5B950E}" type="presParOf" srcId="{733B8AE6-B886-46BC-996E-869C6AA30EB3}" destId="{0D965A50-5499-4C74-9369-FB2FCB8D1AFF}" srcOrd="4" destOrd="0" presId="urn:microsoft.com/office/officeart/2005/8/layout/process2"/>
    <dgm:cxn modelId="{12A306B1-BFE5-446A-A161-3EA6B0034B62}" type="presParOf" srcId="{733B8AE6-B886-46BC-996E-869C6AA30EB3}" destId="{FFF45031-FCB1-4DA5-8CFF-7BCC475FFF16}" srcOrd="5" destOrd="0" presId="urn:microsoft.com/office/officeart/2005/8/layout/process2"/>
    <dgm:cxn modelId="{B5C58100-2E85-4D82-97A2-055AD142C50F}" type="presParOf" srcId="{FFF45031-FCB1-4DA5-8CFF-7BCC475FFF16}" destId="{09E6B71C-9301-499C-ADD8-4C88BB249B9C}" srcOrd="0" destOrd="0" presId="urn:microsoft.com/office/officeart/2005/8/layout/process2"/>
    <dgm:cxn modelId="{3A2F83AC-EEC3-4A41-8C15-F6E265499C4B}" type="presParOf" srcId="{733B8AE6-B886-46BC-996E-869C6AA30EB3}" destId="{6C881035-D402-475B-979F-A19CFD1D539A}" srcOrd="6" destOrd="0" presId="urn:microsoft.com/office/officeart/2005/8/layout/process2"/>
    <dgm:cxn modelId="{2BFFB2FD-7E87-4F5D-81AD-3971D5E3D8C7}" type="presParOf" srcId="{733B8AE6-B886-46BC-996E-869C6AA30EB3}" destId="{D5740F74-483A-418F-B5C3-74AC57F51B76}" srcOrd="7" destOrd="0" presId="urn:microsoft.com/office/officeart/2005/8/layout/process2"/>
    <dgm:cxn modelId="{9598031B-7516-44D8-82ED-E12D5D4C50A3}" type="presParOf" srcId="{D5740F74-483A-418F-B5C3-74AC57F51B76}" destId="{9BD1FF31-ABC7-46DC-914D-EC0C272195FE}" srcOrd="0" destOrd="0" presId="urn:microsoft.com/office/officeart/2005/8/layout/process2"/>
    <dgm:cxn modelId="{0C1A6A15-7D82-4205-A3AC-145D9EC1A3DD}" type="presParOf" srcId="{733B8AE6-B886-46BC-996E-869C6AA30EB3}" destId="{D097222B-A1B2-4B3F-A5F6-815A612E388E}" srcOrd="8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73F27607-76D6-489C-9A52-2E5570453569}" type="doc">
      <dgm:prSet loTypeId="urn:microsoft.com/office/officeart/2005/8/layout/venn1" loCatId="relationship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0E8449A-940F-49C6-BC6C-8085FA489201}">
      <dgm:prSet phldrT="[Text]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Risk</a:t>
          </a:r>
        </a:p>
      </dgm:t>
    </dgm:pt>
    <dgm:pt modelId="{840B4D2E-8510-4476-9E0B-4EACE621D7B2}" type="parTrans" cxnId="{C7BF55E5-4B1E-41BA-A1E7-6E6A630A3A10}">
      <dgm:prSet/>
      <dgm:spPr/>
      <dgm:t>
        <a:bodyPr/>
        <a:lstStyle/>
        <a:p>
          <a:endParaRPr lang="en-US"/>
        </a:p>
      </dgm:t>
    </dgm:pt>
    <dgm:pt modelId="{5E428484-A0DE-4537-B270-950FD66BAA86}" type="sibTrans" cxnId="{C7BF55E5-4B1E-41BA-A1E7-6E6A630A3A10}">
      <dgm:prSet/>
      <dgm:spPr/>
      <dgm:t>
        <a:bodyPr/>
        <a:lstStyle/>
        <a:p>
          <a:endParaRPr lang="en-US"/>
        </a:p>
      </dgm:t>
    </dgm:pt>
    <dgm:pt modelId="{E6CB1497-B05B-4502-8401-802E085E721B}">
      <dgm:prSet phldrT="[Text]"/>
      <dgm:spPr>
        <a:solidFill>
          <a:srgbClr val="002060"/>
        </a:solidFill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Availability</a:t>
          </a:r>
        </a:p>
      </dgm:t>
    </dgm:pt>
    <dgm:pt modelId="{75BB56D4-ADCA-47D5-B9F1-719DEA27DC0B}" type="parTrans" cxnId="{5F5B9AB2-7575-485D-A981-96440B33E941}">
      <dgm:prSet/>
      <dgm:spPr/>
      <dgm:t>
        <a:bodyPr/>
        <a:lstStyle/>
        <a:p>
          <a:endParaRPr lang="en-US"/>
        </a:p>
      </dgm:t>
    </dgm:pt>
    <dgm:pt modelId="{422CFDB3-F7BC-4195-8CBE-07ABB61C987B}" type="sibTrans" cxnId="{5F5B9AB2-7575-485D-A981-96440B33E941}">
      <dgm:prSet/>
      <dgm:spPr/>
      <dgm:t>
        <a:bodyPr/>
        <a:lstStyle/>
        <a:p>
          <a:endParaRPr lang="en-US"/>
        </a:p>
      </dgm:t>
    </dgm:pt>
    <dgm:pt modelId="{60AF1C24-1BBD-4DA9-83C9-17C288FF3A23}">
      <dgm:prSet phldrT="[Text]"/>
      <dgm:spPr>
        <a:solidFill>
          <a:srgbClr val="002060"/>
        </a:solidFill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Cost</a:t>
          </a:r>
        </a:p>
      </dgm:t>
    </dgm:pt>
    <dgm:pt modelId="{5DDB083C-4F37-4A99-A1F3-C6806C97A4CD}" type="parTrans" cxnId="{2DDAF0C5-E41B-4E19-A997-93A4D27ED949}">
      <dgm:prSet/>
      <dgm:spPr/>
      <dgm:t>
        <a:bodyPr/>
        <a:lstStyle/>
        <a:p>
          <a:endParaRPr lang="en-US"/>
        </a:p>
      </dgm:t>
    </dgm:pt>
    <dgm:pt modelId="{BB49D217-8145-416F-9819-17B0DDFD4B81}" type="sibTrans" cxnId="{2DDAF0C5-E41B-4E19-A997-93A4D27ED949}">
      <dgm:prSet/>
      <dgm:spPr/>
      <dgm:t>
        <a:bodyPr/>
        <a:lstStyle/>
        <a:p>
          <a:endParaRPr lang="en-US"/>
        </a:p>
      </dgm:t>
    </dgm:pt>
    <dgm:pt modelId="{6A093E84-EA91-4FB1-BD6E-ADCCE4407731}" type="pres">
      <dgm:prSet presAssocID="{73F27607-76D6-489C-9A52-2E5570453569}" presName="compositeShape" presStyleCnt="0">
        <dgm:presLayoutVars>
          <dgm:chMax val="7"/>
          <dgm:dir/>
          <dgm:resizeHandles val="exact"/>
        </dgm:presLayoutVars>
      </dgm:prSet>
      <dgm:spPr/>
    </dgm:pt>
    <dgm:pt modelId="{B99E9332-DFC2-4B40-A331-873146DEF0D8}" type="pres">
      <dgm:prSet presAssocID="{D0E8449A-940F-49C6-BC6C-8085FA489201}" presName="circ1" presStyleLbl="vennNode1" presStyleIdx="0" presStyleCnt="3"/>
      <dgm:spPr/>
    </dgm:pt>
    <dgm:pt modelId="{AC005776-1C75-4EA0-84F5-43A6CF960DCD}" type="pres">
      <dgm:prSet presAssocID="{D0E8449A-940F-49C6-BC6C-8085FA489201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59DE5D28-27EB-40BC-B73C-4B0498D544A0}" type="pres">
      <dgm:prSet presAssocID="{E6CB1497-B05B-4502-8401-802E085E721B}" presName="circ2" presStyleLbl="vennNode1" presStyleIdx="1" presStyleCnt="3"/>
      <dgm:spPr/>
    </dgm:pt>
    <dgm:pt modelId="{22E99678-E546-4070-9267-3E1A9BF8B048}" type="pres">
      <dgm:prSet presAssocID="{E6CB1497-B05B-4502-8401-802E085E721B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8D38FAE6-A36C-423F-BD1B-EFA39F09D6FA}" type="pres">
      <dgm:prSet presAssocID="{60AF1C24-1BBD-4DA9-83C9-17C288FF3A23}" presName="circ3" presStyleLbl="vennNode1" presStyleIdx="2" presStyleCnt="3"/>
      <dgm:spPr/>
    </dgm:pt>
    <dgm:pt modelId="{7F7E2ADA-5AE5-4E17-A2AF-7023AF07A1FD}" type="pres">
      <dgm:prSet presAssocID="{60AF1C24-1BBD-4DA9-83C9-17C288FF3A23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789D9211-A951-49FE-969F-51322427EE75}" type="presOf" srcId="{60AF1C24-1BBD-4DA9-83C9-17C288FF3A23}" destId="{8D38FAE6-A36C-423F-BD1B-EFA39F09D6FA}" srcOrd="0" destOrd="0" presId="urn:microsoft.com/office/officeart/2005/8/layout/venn1"/>
    <dgm:cxn modelId="{05178137-F62B-484E-AFAB-ADBD53C11E4D}" type="presOf" srcId="{60AF1C24-1BBD-4DA9-83C9-17C288FF3A23}" destId="{7F7E2ADA-5AE5-4E17-A2AF-7023AF07A1FD}" srcOrd="1" destOrd="0" presId="urn:microsoft.com/office/officeart/2005/8/layout/venn1"/>
    <dgm:cxn modelId="{D927825D-2EA8-47FD-9CE2-58F423C912C9}" type="presOf" srcId="{D0E8449A-940F-49C6-BC6C-8085FA489201}" destId="{B99E9332-DFC2-4B40-A331-873146DEF0D8}" srcOrd="0" destOrd="0" presId="urn:microsoft.com/office/officeart/2005/8/layout/venn1"/>
    <dgm:cxn modelId="{A03CEA61-9D27-42DC-95A2-A6D87076865B}" type="presOf" srcId="{73F27607-76D6-489C-9A52-2E5570453569}" destId="{6A093E84-EA91-4FB1-BD6E-ADCCE4407731}" srcOrd="0" destOrd="0" presId="urn:microsoft.com/office/officeart/2005/8/layout/venn1"/>
    <dgm:cxn modelId="{FF3D8D56-4F83-44CA-B89E-F4DD17446A6D}" type="presOf" srcId="{E6CB1497-B05B-4502-8401-802E085E721B}" destId="{59DE5D28-27EB-40BC-B73C-4B0498D544A0}" srcOrd="0" destOrd="0" presId="urn:microsoft.com/office/officeart/2005/8/layout/venn1"/>
    <dgm:cxn modelId="{FCB9E77F-49A6-4AAE-B1AE-E779CF7829C8}" type="presOf" srcId="{E6CB1497-B05B-4502-8401-802E085E721B}" destId="{22E99678-E546-4070-9267-3E1A9BF8B048}" srcOrd="1" destOrd="0" presId="urn:microsoft.com/office/officeart/2005/8/layout/venn1"/>
    <dgm:cxn modelId="{5F5B9AB2-7575-485D-A981-96440B33E941}" srcId="{73F27607-76D6-489C-9A52-2E5570453569}" destId="{E6CB1497-B05B-4502-8401-802E085E721B}" srcOrd="1" destOrd="0" parTransId="{75BB56D4-ADCA-47D5-B9F1-719DEA27DC0B}" sibTransId="{422CFDB3-F7BC-4195-8CBE-07ABB61C987B}"/>
    <dgm:cxn modelId="{2DDAF0C5-E41B-4E19-A997-93A4D27ED949}" srcId="{73F27607-76D6-489C-9A52-2E5570453569}" destId="{60AF1C24-1BBD-4DA9-83C9-17C288FF3A23}" srcOrd="2" destOrd="0" parTransId="{5DDB083C-4F37-4A99-A1F3-C6806C97A4CD}" sibTransId="{BB49D217-8145-416F-9819-17B0DDFD4B81}"/>
    <dgm:cxn modelId="{C7BF55E5-4B1E-41BA-A1E7-6E6A630A3A10}" srcId="{73F27607-76D6-489C-9A52-2E5570453569}" destId="{D0E8449A-940F-49C6-BC6C-8085FA489201}" srcOrd="0" destOrd="0" parTransId="{840B4D2E-8510-4476-9E0B-4EACE621D7B2}" sibTransId="{5E428484-A0DE-4537-B270-950FD66BAA86}"/>
    <dgm:cxn modelId="{DCB27DFF-3693-4525-908C-8B494937A287}" type="presOf" srcId="{D0E8449A-940F-49C6-BC6C-8085FA489201}" destId="{AC005776-1C75-4EA0-84F5-43A6CF960DCD}" srcOrd="1" destOrd="0" presId="urn:microsoft.com/office/officeart/2005/8/layout/venn1"/>
    <dgm:cxn modelId="{0FFD5419-BEE7-49B1-95F2-7B18CEECD46C}" type="presParOf" srcId="{6A093E84-EA91-4FB1-BD6E-ADCCE4407731}" destId="{B99E9332-DFC2-4B40-A331-873146DEF0D8}" srcOrd="0" destOrd="0" presId="urn:microsoft.com/office/officeart/2005/8/layout/venn1"/>
    <dgm:cxn modelId="{17160FB4-FC44-4C6F-8CDA-58588C1FF9D0}" type="presParOf" srcId="{6A093E84-EA91-4FB1-BD6E-ADCCE4407731}" destId="{AC005776-1C75-4EA0-84F5-43A6CF960DCD}" srcOrd="1" destOrd="0" presId="urn:microsoft.com/office/officeart/2005/8/layout/venn1"/>
    <dgm:cxn modelId="{A54ABE6A-AE6B-43BD-AAB0-30D6008BD4CF}" type="presParOf" srcId="{6A093E84-EA91-4FB1-BD6E-ADCCE4407731}" destId="{59DE5D28-27EB-40BC-B73C-4B0498D544A0}" srcOrd="2" destOrd="0" presId="urn:microsoft.com/office/officeart/2005/8/layout/venn1"/>
    <dgm:cxn modelId="{45572BE6-EDD5-4D2F-888E-1BBD2C7D804F}" type="presParOf" srcId="{6A093E84-EA91-4FB1-BD6E-ADCCE4407731}" destId="{22E99678-E546-4070-9267-3E1A9BF8B048}" srcOrd="3" destOrd="0" presId="urn:microsoft.com/office/officeart/2005/8/layout/venn1"/>
    <dgm:cxn modelId="{F76ADB39-A573-4330-86B9-5A5202628E53}" type="presParOf" srcId="{6A093E84-EA91-4FB1-BD6E-ADCCE4407731}" destId="{8D38FAE6-A36C-423F-BD1B-EFA39F09D6FA}" srcOrd="4" destOrd="0" presId="urn:microsoft.com/office/officeart/2005/8/layout/venn1"/>
    <dgm:cxn modelId="{2A26E8E6-6ABB-4F16-B7F4-D15DDB2C84AA}" type="presParOf" srcId="{6A093E84-EA91-4FB1-BD6E-ADCCE4407731}" destId="{7F7E2ADA-5AE5-4E17-A2AF-7023AF07A1FD}" srcOrd="5" destOrd="0" presId="urn:microsoft.com/office/officeart/2005/8/layout/venn1"/>
  </dgm:cxnLst>
  <dgm:bg>
    <a:solidFill>
      <a:schemeClr val="bg2"/>
    </a:solidFill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25098EFE-EC2F-436C-B5D3-A8E92347AE1E}" type="doc">
      <dgm:prSet loTypeId="urn:microsoft.com/office/officeart/2011/layout/TabList" loCatId="list" qsTypeId="urn:microsoft.com/office/officeart/2005/8/quickstyle/simple1" qsCatId="simple" csTypeId="urn:microsoft.com/office/officeart/2005/8/colors/accent1_2" csCatId="accent1" phldr="1"/>
      <dgm:spPr/>
    </dgm:pt>
    <dgm:pt modelId="{5EA9190E-6B97-4C86-96D8-B9C27D7058E6}">
      <dgm:prSet phldrT="[Text]" custT="1"/>
      <dgm:spPr/>
      <dgm:t>
        <a:bodyPr/>
        <a:lstStyle/>
        <a:p>
          <a:r>
            <a:rPr lang="en-US" sz="1600" dirty="0">
              <a:latin typeface="Arial" panose="020B0604020202020204" pitchFamily="34" charset="0"/>
              <a:cs typeface="Arial" panose="020B0604020202020204" pitchFamily="34" charset="0"/>
            </a:rPr>
            <a:t>Service Level</a:t>
          </a:r>
        </a:p>
      </dgm:t>
    </dgm:pt>
    <dgm:pt modelId="{47EB1AA6-B657-4702-8A60-2676FDA3B083}" type="parTrans" cxnId="{6D98A07F-A0EC-4F69-8275-11ABC039056F}">
      <dgm:prSet/>
      <dgm:spPr/>
      <dgm:t>
        <a:bodyPr/>
        <a:lstStyle/>
        <a:p>
          <a:endParaRPr lang="en-US"/>
        </a:p>
      </dgm:t>
    </dgm:pt>
    <dgm:pt modelId="{AFC11EF7-A3C8-4283-9EAE-572A137ADC56}" type="sibTrans" cxnId="{6D98A07F-A0EC-4F69-8275-11ABC039056F}">
      <dgm:prSet/>
      <dgm:spPr/>
      <dgm:t>
        <a:bodyPr/>
        <a:lstStyle/>
        <a:p>
          <a:endParaRPr lang="en-US"/>
        </a:p>
      </dgm:t>
    </dgm:pt>
    <dgm:pt modelId="{90C7CC20-A4D8-431E-ABD6-7140F95A3B5A}">
      <dgm:prSet phldrT="[Text]" custT="1"/>
      <dgm:spPr/>
      <dgm:t>
        <a:bodyPr/>
        <a:lstStyle/>
        <a:p>
          <a:r>
            <a:rPr lang="en-US" sz="1600" dirty="0">
              <a:latin typeface="Arial" panose="020B0604020202020204" pitchFamily="34" charset="0"/>
              <a:cs typeface="Arial" panose="020B0604020202020204" pitchFamily="34" charset="0"/>
            </a:rPr>
            <a:t>Cost</a:t>
          </a:r>
        </a:p>
      </dgm:t>
    </dgm:pt>
    <dgm:pt modelId="{AA28025D-EE06-4838-97E3-0B8F5B256F1F}" type="parTrans" cxnId="{D2D5C10E-429D-4DE9-A340-97F0BF6B2265}">
      <dgm:prSet/>
      <dgm:spPr/>
      <dgm:t>
        <a:bodyPr/>
        <a:lstStyle/>
        <a:p>
          <a:endParaRPr lang="en-US"/>
        </a:p>
      </dgm:t>
    </dgm:pt>
    <dgm:pt modelId="{6ED7BECC-7E3C-48E7-92AC-97A3017C0A1F}" type="sibTrans" cxnId="{D2D5C10E-429D-4DE9-A340-97F0BF6B2265}">
      <dgm:prSet/>
      <dgm:spPr/>
      <dgm:t>
        <a:bodyPr/>
        <a:lstStyle/>
        <a:p>
          <a:endParaRPr lang="en-US"/>
        </a:p>
      </dgm:t>
    </dgm:pt>
    <dgm:pt modelId="{872DD923-4A9C-4ADD-B208-1EEEEC90FA6C}">
      <dgm:prSet phldrT="[Text]" custT="1"/>
      <dgm:spPr/>
      <dgm:t>
        <a:bodyPr/>
        <a:lstStyle/>
        <a:p>
          <a:r>
            <a:rPr lang="en-US" sz="1600" dirty="0">
              <a:latin typeface="Arial" panose="020B0604020202020204" pitchFamily="34" charset="0"/>
              <a:cs typeface="Arial" panose="020B0604020202020204" pitchFamily="34" charset="0"/>
            </a:rPr>
            <a:t>Forecast Accuracy</a:t>
          </a:r>
        </a:p>
      </dgm:t>
    </dgm:pt>
    <dgm:pt modelId="{329A25E7-64EC-4886-847F-04C2538E0B3E}" type="parTrans" cxnId="{78F9F8C4-6CCE-431B-B403-50158DC8EF85}">
      <dgm:prSet/>
      <dgm:spPr/>
      <dgm:t>
        <a:bodyPr/>
        <a:lstStyle/>
        <a:p>
          <a:endParaRPr lang="en-US"/>
        </a:p>
      </dgm:t>
    </dgm:pt>
    <dgm:pt modelId="{B0A0AE1D-F8FE-4CC3-8784-EA00EAF3E06F}" type="sibTrans" cxnId="{78F9F8C4-6CCE-431B-B403-50158DC8EF85}">
      <dgm:prSet/>
      <dgm:spPr/>
      <dgm:t>
        <a:bodyPr/>
        <a:lstStyle/>
        <a:p>
          <a:endParaRPr lang="en-US"/>
        </a:p>
      </dgm:t>
    </dgm:pt>
    <dgm:pt modelId="{C8609FCF-3578-48CC-A848-B4D522F7ABD8}">
      <dgm:prSet custT="1"/>
      <dgm:spPr/>
      <dgm:t>
        <a:bodyPr/>
        <a:lstStyle/>
        <a:p>
          <a:r>
            <a:rPr lang="en-US" sz="1600" dirty="0">
              <a:latin typeface="Arial" panose="020B0604020202020204" pitchFamily="34" charset="0"/>
              <a:cs typeface="Arial" panose="020B0604020202020204" pitchFamily="34" charset="0"/>
            </a:rPr>
            <a:t>Lead time</a:t>
          </a:r>
        </a:p>
      </dgm:t>
    </dgm:pt>
    <dgm:pt modelId="{69965AEA-71D3-4E62-B8E2-E21ECADACD2E}" type="parTrans" cxnId="{8B6866C6-C856-4212-B0B3-DD084122BC1F}">
      <dgm:prSet/>
      <dgm:spPr/>
      <dgm:t>
        <a:bodyPr/>
        <a:lstStyle/>
        <a:p>
          <a:endParaRPr lang="en-US"/>
        </a:p>
      </dgm:t>
    </dgm:pt>
    <dgm:pt modelId="{0DEBCBFB-9744-4659-BB50-37A9D2621C0D}" type="sibTrans" cxnId="{8B6866C6-C856-4212-B0B3-DD084122BC1F}">
      <dgm:prSet/>
      <dgm:spPr/>
      <dgm:t>
        <a:bodyPr/>
        <a:lstStyle/>
        <a:p>
          <a:endParaRPr lang="en-US"/>
        </a:p>
      </dgm:t>
    </dgm:pt>
    <dgm:pt modelId="{B33C7661-6EA9-440F-B606-0ECB15A16337}">
      <dgm:prSet custT="1"/>
      <dgm:spPr/>
      <dgm:t>
        <a:bodyPr/>
        <a:lstStyle/>
        <a:p>
          <a:r>
            <a:rPr lang="en-US" sz="1600" dirty="0">
              <a:latin typeface="Arial" panose="020B0604020202020204" pitchFamily="34" charset="0"/>
              <a:cs typeface="Arial" panose="020B0604020202020204" pitchFamily="34" charset="0"/>
            </a:rPr>
            <a:t>Inventory policy</a:t>
          </a:r>
        </a:p>
      </dgm:t>
    </dgm:pt>
    <dgm:pt modelId="{69825552-E2F2-4CF0-8B78-902AE81E1207}" type="parTrans" cxnId="{A338CA67-4D46-4F8B-8379-C5A783051849}">
      <dgm:prSet/>
      <dgm:spPr/>
      <dgm:t>
        <a:bodyPr/>
        <a:lstStyle/>
        <a:p>
          <a:endParaRPr lang="en-US"/>
        </a:p>
      </dgm:t>
    </dgm:pt>
    <dgm:pt modelId="{EF0A83CA-A3AE-4838-961F-BD2541F326F9}" type="sibTrans" cxnId="{A338CA67-4D46-4F8B-8379-C5A783051849}">
      <dgm:prSet/>
      <dgm:spPr/>
      <dgm:t>
        <a:bodyPr/>
        <a:lstStyle/>
        <a:p>
          <a:endParaRPr lang="en-US"/>
        </a:p>
      </dgm:t>
    </dgm:pt>
    <dgm:pt modelId="{77D66540-0516-49C8-91A9-DD272E4F8A5B}">
      <dgm:prSet custT="1"/>
      <dgm:spPr/>
      <dgm:t>
        <a:bodyPr/>
        <a:lstStyle/>
        <a:p>
          <a:r>
            <a:rPr lang="en-US" sz="1600" dirty="0">
              <a:latin typeface="Arial" panose="020B0604020202020204" pitchFamily="34" charset="0"/>
              <a:cs typeface="Arial" panose="020B0604020202020204" pitchFamily="34" charset="0"/>
            </a:rPr>
            <a:t>Stocking Strategy</a:t>
          </a:r>
        </a:p>
      </dgm:t>
    </dgm:pt>
    <dgm:pt modelId="{9EC0D55B-6AAB-4C88-8D2C-D0D71E44A23D}" type="parTrans" cxnId="{6FCE1F3A-CFA0-4DF6-A437-8721F4746ED7}">
      <dgm:prSet/>
      <dgm:spPr/>
      <dgm:t>
        <a:bodyPr/>
        <a:lstStyle/>
        <a:p>
          <a:endParaRPr lang="en-US"/>
        </a:p>
      </dgm:t>
    </dgm:pt>
    <dgm:pt modelId="{A84C55FE-575A-47AF-857F-3D80789457CB}" type="sibTrans" cxnId="{6FCE1F3A-CFA0-4DF6-A437-8721F4746ED7}">
      <dgm:prSet/>
      <dgm:spPr/>
      <dgm:t>
        <a:bodyPr/>
        <a:lstStyle/>
        <a:p>
          <a:endParaRPr lang="en-US"/>
        </a:p>
      </dgm:t>
    </dgm:pt>
    <dgm:pt modelId="{4E79132B-8406-4152-AD67-01985CB88FAE}" type="pres">
      <dgm:prSet presAssocID="{25098EFE-EC2F-436C-B5D3-A8E92347AE1E}" presName="Name0" presStyleCnt="0">
        <dgm:presLayoutVars>
          <dgm:chMax/>
          <dgm:chPref val="3"/>
          <dgm:dir/>
          <dgm:animOne val="branch"/>
          <dgm:animLvl val="lvl"/>
        </dgm:presLayoutVars>
      </dgm:prSet>
      <dgm:spPr/>
    </dgm:pt>
    <dgm:pt modelId="{ED6CA747-B255-426E-8D82-1300D40007FE}" type="pres">
      <dgm:prSet presAssocID="{5EA9190E-6B97-4C86-96D8-B9C27D7058E6}" presName="composite" presStyleCnt="0"/>
      <dgm:spPr/>
    </dgm:pt>
    <dgm:pt modelId="{38767AAC-C8BE-4059-A7CD-3CB8A8965046}" type="pres">
      <dgm:prSet presAssocID="{5EA9190E-6B97-4C86-96D8-B9C27D7058E6}" presName="FirstChild" presStyleLbl="revTx" presStyleIdx="0" presStyleCnt="6">
        <dgm:presLayoutVars>
          <dgm:chMax val="0"/>
          <dgm:chPref val="0"/>
          <dgm:bulletEnabled val="1"/>
        </dgm:presLayoutVars>
      </dgm:prSet>
      <dgm:spPr/>
    </dgm:pt>
    <dgm:pt modelId="{0674F175-FD95-4496-92AF-1471CF740137}" type="pres">
      <dgm:prSet presAssocID="{5EA9190E-6B97-4C86-96D8-B9C27D7058E6}" presName="Parent" presStyleLbl="alignNode1" presStyleIdx="0" presStyleCnt="6">
        <dgm:presLayoutVars>
          <dgm:chMax val="3"/>
          <dgm:chPref val="3"/>
          <dgm:bulletEnabled val="1"/>
        </dgm:presLayoutVars>
      </dgm:prSet>
      <dgm:spPr/>
    </dgm:pt>
    <dgm:pt modelId="{35BB69A9-12CD-4F72-B57B-3E6E13719D69}" type="pres">
      <dgm:prSet presAssocID="{5EA9190E-6B97-4C86-96D8-B9C27D7058E6}" presName="Accent" presStyleLbl="parChTrans1D1" presStyleIdx="0" presStyleCnt="6"/>
      <dgm:spPr/>
    </dgm:pt>
    <dgm:pt modelId="{F9EC0D16-B1EE-48EA-9779-0A5E57B43617}" type="pres">
      <dgm:prSet presAssocID="{AFC11EF7-A3C8-4283-9EAE-572A137ADC56}" presName="sibTrans" presStyleCnt="0"/>
      <dgm:spPr/>
    </dgm:pt>
    <dgm:pt modelId="{942509FB-F044-4484-86FF-9CAFBC5DF251}" type="pres">
      <dgm:prSet presAssocID="{90C7CC20-A4D8-431E-ABD6-7140F95A3B5A}" presName="composite" presStyleCnt="0"/>
      <dgm:spPr/>
    </dgm:pt>
    <dgm:pt modelId="{B9B25D05-D797-44FC-9780-D0138D1883DA}" type="pres">
      <dgm:prSet presAssocID="{90C7CC20-A4D8-431E-ABD6-7140F95A3B5A}" presName="FirstChild" presStyleLbl="revTx" presStyleIdx="1" presStyleCnt="6">
        <dgm:presLayoutVars>
          <dgm:chMax val="0"/>
          <dgm:chPref val="0"/>
          <dgm:bulletEnabled val="1"/>
        </dgm:presLayoutVars>
      </dgm:prSet>
      <dgm:spPr/>
    </dgm:pt>
    <dgm:pt modelId="{001427DB-A483-40CA-9265-B46D8443A926}" type="pres">
      <dgm:prSet presAssocID="{90C7CC20-A4D8-431E-ABD6-7140F95A3B5A}" presName="Parent" presStyleLbl="alignNode1" presStyleIdx="1" presStyleCnt="6">
        <dgm:presLayoutVars>
          <dgm:chMax val="3"/>
          <dgm:chPref val="3"/>
          <dgm:bulletEnabled val="1"/>
        </dgm:presLayoutVars>
      </dgm:prSet>
      <dgm:spPr/>
    </dgm:pt>
    <dgm:pt modelId="{231759C1-FE0C-4CB6-B0B3-393B0D8C210B}" type="pres">
      <dgm:prSet presAssocID="{90C7CC20-A4D8-431E-ABD6-7140F95A3B5A}" presName="Accent" presStyleLbl="parChTrans1D1" presStyleIdx="1" presStyleCnt="6"/>
      <dgm:spPr/>
    </dgm:pt>
    <dgm:pt modelId="{86ED3220-ADDB-41D8-A72C-CE51ADDEAFA5}" type="pres">
      <dgm:prSet presAssocID="{6ED7BECC-7E3C-48E7-92AC-97A3017C0A1F}" presName="sibTrans" presStyleCnt="0"/>
      <dgm:spPr/>
    </dgm:pt>
    <dgm:pt modelId="{90E884AC-D79F-425C-BC98-0D07EC29EB43}" type="pres">
      <dgm:prSet presAssocID="{872DD923-4A9C-4ADD-B208-1EEEEC90FA6C}" presName="composite" presStyleCnt="0"/>
      <dgm:spPr/>
    </dgm:pt>
    <dgm:pt modelId="{3E1DA3CC-B215-4E37-8C3F-F7820F29330A}" type="pres">
      <dgm:prSet presAssocID="{872DD923-4A9C-4ADD-B208-1EEEEC90FA6C}" presName="FirstChild" presStyleLbl="revTx" presStyleIdx="2" presStyleCnt="6">
        <dgm:presLayoutVars>
          <dgm:chMax val="0"/>
          <dgm:chPref val="0"/>
          <dgm:bulletEnabled val="1"/>
        </dgm:presLayoutVars>
      </dgm:prSet>
      <dgm:spPr/>
    </dgm:pt>
    <dgm:pt modelId="{B6C0DC0A-AB64-4327-B027-F15270ABCD5D}" type="pres">
      <dgm:prSet presAssocID="{872DD923-4A9C-4ADD-B208-1EEEEC90FA6C}" presName="Parent" presStyleLbl="alignNode1" presStyleIdx="2" presStyleCnt="6">
        <dgm:presLayoutVars>
          <dgm:chMax val="3"/>
          <dgm:chPref val="3"/>
          <dgm:bulletEnabled val="1"/>
        </dgm:presLayoutVars>
      </dgm:prSet>
      <dgm:spPr/>
    </dgm:pt>
    <dgm:pt modelId="{EDF3B52E-F79C-494B-82AB-3F6C8ED8004E}" type="pres">
      <dgm:prSet presAssocID="{872DD923-4A9C-4ADD-B208-1EEEEC90FA6C}" presName="Accent" presStyleLbl="parChTrans1D1" presStyleIdx="2" presStyleCnt="6"/>
      <dgm:spPr/>
    </dgm:pt>
    <dgm:pt modelId="{B7662D7C-265D-4660-893B-AF74A1F3C046}" type="pres">
      <dgm:prSet presAssocID="{B0A0AE1D-F8FE-4CC3-8784-EA00EAF3E06F}" presName="sibTrans" presStyleCnt="0"/>
      <dgm:spPr/>
    </dgm:pt>
    <dgm:pt modelId="{3908F17D-2B15-4ABE-ABD8-22B534967DFA}" type="pres">
      <dgm:prSet presAssocID="{C8609FCF-3578-48CC-A848-B4D522F7ABD8}" presName="composite" presStyleCnt="0"/>
      <dgm:spPr/>
    </dgm:pt>
    <dgm:pt modelId="{FFBCC72D-BE0E-47BC-9E3A-F18F454AAFF9}" type="pres">
      <dgm:prSet presAssocID="{C8609FCF-3578-48CC-A848-B4D522F7ABD8}" presName="FirstChild" presStyleLbl="revTx" presStyleIdx="3" presStyleCnt="6">
        <dgm:presLayoutVars>
          <dgm:chMax val="0"/>
          <dgm:chPref val="0"/>
          <dgm:bulletEnabled val="1"/>
        </dgm:presLayoutVars>
      </dgm:prSet>
      <dgm:spPr/>
    </dgm:pt>
    <dgm:pt modelId="{029EB8AB-9008-4E0B-A436-595E32F8E4B3}" type="pres">
      <dgm:prSet presAssocID="{C8609FCF-3578-48CC-A848-B4D522F7ABD8}" presName="Parent" presStyleLbl="alignNode1" presStyleIdx="3" presStyleCnt="6">
        <dgm:presLayoutVars>
          <dgm:chMax val="3"/>
          <dgm:chPref val="3"/>
          <dgm:bulletEnabled val="1"/>
        </dgm:presLayoutVars>
      </dgm:prSet>
      <dgm:spPr/>
    </dgm:pt>
    <dgm:pt modelId="{9EB662D5-CA94-403E-938C-7845ECEA6A4A}" type="pres">
      <dgm:prSet presAssocID="{C8609FCF-3578-48CC-A848-B4D522F7ABD8}" presName="Accent" presStyleLbl="parChTrans1D1" presStyleIdx="3" presStyleCnt="6"/>
      <dgm:spPr/>
    </dgm:pt>
    <dgm:pt modelId="{E9E0D184-0CD0-406C-9EDA-9C78EE807D59}" type="pres">
      <dgm:prSet presAssocID="{0DEBCBFB-9744-4659-BB50-37A9D2621C0D}" presName="sibTrans" presStyleCnt="0"/>
      <dgm:spPr/>
    </dgm:pt>
    <dgm:pt modelId="{3D66EAC5-1896-49FF-94F1-8C8BA5B79B7D}" type="pres">
      <dgm:prSet presAssocID="{B33C7661-6EA9-440F-B606-0ECB15A16337}" presName="composite" presStyleCnt="0"/>
      <dgm:spPr/>
    </dgm:pt>
    <dgm:pt modelId="{55866705-00D5-464B-A245-6324B858A8C0}" type="pres">
      <dgm:prSet presAssocID="{B33C7661-6EA9-440F-B606-0ECB15A16337}" presName="FirstChild" presStyleLbl="revTx" presStyleIdx="4" presStyleCnt="6">
        <dgm:presLayoutVars>
          <dgm:chMax val="0"/>
          <dgm:chPref val="0"/>
          <dgm:bulletEnabled val="1"/>
        </dgm:presLayoutVars>
      </dgm:prSet>
      <dgm:spPr/>
    </dgm:pt>
    <dgm:pt modelId="{33627816-C928-42F3-9286-B4C8F1B55A8B}" type="pres">
      <dgm:prSet presAssocID="{B33C7661-6EA9-440F-B606-0ECB15A16337}" presName="Parent" presStyleLbl="alignNode1" presStyleIdx="4" presStyleCnt="6">
        <dgm:presLayoutVars>
          <dgm:chMax val="3"/>
          <dgm:chPref val="3"/>
          <dgm:bulletEnabled val="1"/>
        </dgm:presLayoutVars>
      </dgm:prSet>
      <dgm:spPr/>
    </dgm:pt>
    <dgm:pt modelId="{784EAC4D-6651-4C94-B2E1-B4BF8957EA14}" type="pres">
      <dgm:prSet presAssocID="{B33C7661-6EA9-440F-B606-0ECB15A16337}" presName="Accent" presStyleLbl="parChTrans1D1" presStyleIdx="4" presStyleCnt="6"/>
      <dgm:spPr/>
    </dgm:pt>
    <dgm:pt modelId="{027D7412-98A2-4F5E-9666-883DF06E3024}" type="pres">
      <dgm:prSet presAssocID="{EF0A83CA-A3AE-4838-961F-BD2541F326F9}" presName="sibTrans" presStyleCnt="0"/>
      <dgm:spPr/>
    </dgm:pt>
    <dgm:pt modelId="{3B0FA20E-B57B-4274-A2FA-35EB7C0F909C}" type="pres">
      <dgm:prSet presAssocID="{77D66540-0516-49C8-91A9-DD272E4F8A5B}" presName="composite" presStyleCnt="0"/>
      <dgm:spPr/>
    </dgm:pt>
    <dgm:pt modelId="{A70585FA-E5A6-4BE8-BD21-8A1052BEA5E5}" type="pres">
      <dgm:prSet presAssocID="{77D66540-0516-49C8-91A9-DD272E4F8A5B}" presName="FirstChild" presStyleLbl="revTx" presStyleIdx="5" presStyleCnt="6">
        <dgm:presLayoutVars>
          <dgm:chMax val="0"/>
          <dgm:chPref val="0"/>
          <dgm:bulletEnabled val="1"/>
        </dgm:presLayoutVars>
      </dgm:prSet>
      <dgm:spPr/>
    </dgm:pt>
    <dgm:pt modelId="{391543DC-C5A9-4C1F-B868-96867A0E36CB}" type="pres">
      <dgm:prSet presAssocID="{77D66540-0516-49C8-91A9-DD272E4F8A5B}" presName="Parent" presStyleLbl="alignNode1" presStyleIdx="5" presStyleCnt="6">
        <dgm:presLayoutVars>
          <dgm:chMax val="3"/>
          <dgm:chPref val="3"/>
          <dgm:bulletEnabled val="1"/>
        </dgm:presLayoutVars>
      </dgm:prSet>
      <dgm:spPr/>
    </dgm:pt>
    <dgm:pt modelId="{109459E4-CFC8-4932-BB6F-036A6CF9707B}" type="pres">
      <dgm:prSet presAssocID="{77D66540-0516-49C8-91A9-DD272E4F8A5B}" presName="Accent" presStyleLbl="parChTrans1D1" presStyleIdx="5" presStyleCnt="6"/>
      <dgm:spPr/>
    </dgm:pt>
  </dgm:ptLst>
  <dgm:cxnLst>
    <dgm:cxn modelId="{9DE3B405-B94E-4ACB-BB03-BC104297386B}" type="presOf" srcId="{872DD923-4A9C-4ADD-B208-1EEEEC90FA6C}" destId="{B6C0DC0A-AB64-4327-B027-F15270ABCD5D}" srcOrd="0" destOrd="0" presId="urn:microsoft.com/office/officeart/2011/layout/TabList"/>
    <dgm:cxn modelId="{D2D5C10E-429D-4DE9-A340-97F0BF6B2265}" srcId="{25098EFE-EC2F-436C-B5D3-A8E92347AE1E}" destId="{90C7CC20-A4D8-431E-ABD6-7140F95A3B5A}" srcOrd="1" destOrd="0" parTransId="{AA28025D-EE06-4838-97E3-0B8F5B256F1F}" sibTransId="{6ED7BECC-7E3C-48E7-92AC-97A3017C0A1F}"/>
    <dgm:cxn modelId="{40DA4D2F-DACE-4746-B528-4DF1DDF62741}" type="presOf" srcId="{77D66540-0516-49C8-91A9-DD272E4F8A5B}" destId="{391543DC-C5A9-4C1F-B868-96867A0E36CB}" srcOrd="0" destOrd="0" presId="urn:microsoft.com/office/officeart/2011/layout/TabList"/>
    <dgm:cxn modelId="{6FCE1F3A-CFA0-4DF6-A437-8721F4746ED7}" srcId="{25098EFE-EC2F-436C-B5D3-A8E92347AE1E}" destId="{77D66540-0516-49C8-91A9-DD272E4F8A5B}" srcOrd="5" destOrd="0" parTransId="{9EC0D55B-6AAB-4C88-8D2C-D0D71E44A23D}" sibTransId="{A84C55FE-575A-47AF-857F-3D80789457CB}"/>
    <dgm:cxn modelId="{31A65C40-2B09-4F79-B95C-9360FE99B3A0}" type="presOf" srcId="{25098EFE-EC2F-436C-B5D3-A8E92347AE1E}" destId="{4E79132B-8406-4152-AD67-01985CB88FAE}" srcOrd="0" destOrd="0" presId="urn:microsoft.com/office/officeart/2011/layout/TabList"/>
    <dgm:cxn modelId="{A338CA67-4D46-4F8B-8379-C5A783051849}" srcId="{25098EFE-EC2F-436C-B5D3-A8E92347AE1E}" destId="{B33C7661-6EA9-440F-B606-0ECB15A16337}" srcOrd="4" destOrd="0" parTransId="{69825552-E2F2-4CF0-8B78-902AE81E1207}" sibTransId="{EF0A83CA-A3AE-4838-961F-BD2541F326F9}"/>
    <dgm:cxn modelId="{6D98A07F-A0EC-4F69-8275-11ABC039056F}" srcId="{25098EFE-EC2F-436C-B5D3-A8E92347AE1E}" destId="{5EA9190E-6B97-4C86-96D8-B9C27D7058E6}" srcOrd="0" destOrd="0" parTransId="{47EB1AA6-B657-4702-8A60-2676FDA3B083}" sibTransId="{AFC11EF7-A3C8-4283-9EAE-572A137ADC56}"/>
    <dgm:cxn modelId="{3FCE9392-EC92-487F-98A9-540E9F4FA416}" type="presOf" srcId="{90C7CC20-A4D8-431E-ABD6-7140F95A3B5A}" destId="{001427DB-A483-40CA-9265-B46D8443A926}" srcOrd="0" destOrd="0" presId="urn:microsoft.com/office/officeart/2011/layout/TabList"/>
    <dgm:cxn modelId="{3719E0BE-6CB5-4CB3-ABD6-178142960331}" type="presOf" srcId="{C8609FCF-3578-48CC-A848-B4D522F7ABD8}" destId="{029EB8AB-9008-4E0B-A436-595E32F8E4B3}" srcOrd="0" destOrd="0" presId="urn:microsoft.com/office/officeart/2011/layout/TabList"/>
    <dgm:cxn modelId="{78F9F8C4-6CCE-431B-B403-50158DC8EF85}" srcId="{25098EFE-EC2F-436C-B5D3-A8E92347AE1E}" destId="{872DD923-4A9C-4ADD-B208-1EEEEC90FA6C}" srcOrd="2" destOrd="0" parTransId="{329A25E7-64EC-4886-847F-04C2538E0B3E}" sibTransId="{B0A0AE1D-F8FE-4CC3-8784-EA00EAF3E06F}"/>
    <dgm:cxn modelId="{8B6866C6-C856-4212-B0B3-DD084122BC1F}" srcId="{25098EFE-EC2F-436C-B5D3-A8E92347AE1E}" destId="{C8609FCF-3578-48CC-A848-B4D522F7ABD8}" srcOrd="3" destOrd="0" parTransId="{69965AEA-71D3-4E62-B8E2-E21ECADACD2E}" sibTransId="{0DEBCBFB-9744-4659-BB50-37A9D2621C0D}"/>
    <dgm:cxn modelId="{416C49C7-8A7F-4577-B65E-A0CEA12F9FCB}" type="presOf" srcId="{B33C7661-6EA9-440F-B606-0ECB15A16337}" destId="{33627816-C928-42F3-9286-B4C8F1B55A8B}" srcOrd="0" destOrd="0" presId="urn:microsoft.com/office/officeart/2011/layout/TabList"/>
    <dgm:cxn modelId="{D10B58E5-AF32-4CEE-BFF8-067A6D4A068C}" type="presOf" srcId="{5EA9190E-6B97-4C86-96D8-B9C27D7058E6}" destId="{0674F175-FD95-4496-92AF-1471CF740137}" srcOrd="0" destOrd="0" presId="urn:microsoft.com/office/officeart/2011/layout/TabList"/>
    <dgm:cxn modelId="{7F39F75E-DE47-4AF9-B2D3-39B8F9919C4C}" type="presParOf" srcId="{4E79132B-8406-4152-AD67-01985CB88FAE}" destId="{ED6CA747-B255-426E-8D82-1300D40007FE}" srcOrd="0" destOrd="0" presId="urn:microsoft.com/office/officeart/2011/layout/TabList"/>
    <dgm:cxn modelId="{016E4BBF-7C6D-4C4A-9DF1-DA958B939246}" type="presParOf" srcId="{ED6CA747-B255-426E-8D82-1300D40007FE}" destId="{38767AAC-C8BE-4059-A7CD-3CB8A8965046}" srcOrd="0" destOrd="0" presId="urn:microsoft.com/office/officeart/2011/layout/TabList"/>
    <dgm:cxn modelId="{2B2751B9-5EE5-4C74-A386-EC9745B9C7B9}" type="presParOf" srcId="{ED6CA747-B255-426E-8D82-1300D40007FE}" destId="{0674F175-FD95-4496-92AF-1471CF740137}" srcOrd="1" destOrd="0" presId="urn:microsoft.com/office/officeart/2011/layout/TabList"/>
    <dgm:cxn modelId="{333AA6C2-07B2-4EF8-8981-93160428B234}" type="presParOf" srcId="{ED6CA747-B255-426E-8D82-1300D40007FE}" destId="{35BB69A9-12CD-4F72-B57B-3E6E13719D69}" srcOrd="2" destOrd="0" presId="urn:microsoft.com/office/officeart/2011/layout/TabList"/>
    <dgm:cxn modelId="{67F9AE99-20BD-43FA-AED9-015EA01F1346}" type="presParOf" srcId="{4E79132B-8406-4152-AD67-01985CB88FAE}" destId="{F9EC0D16-B1EE-48EA-9779-0A5E57B43617}" srcOrd="1" destOrd="0" presId="urn:microsoft.com/office/officeart/2011/layout/TabList"/>
    <dgm:cxn modelId="{DC69A258-0E80-48ED-BE23-52D020B8126B}" type="presParOf" srcId="{4E79132B-8406-4152-AD67-01985CB88FAE}" destId="{942509FB-F044-4484-86FF-9CAFBC5DF251}" srcOrd="2" destOrd="0" presId="urn:microsoft.com/office/officeart/2011/layout/TabList"/>
    <dgm:cxn modelId="{4ACD1FB3-9E71-48EC-A15E-FD2496EB3EC7}" type="presParOf" srcId="{942509FB-F044-4484-86FF-9CAFBC5DF251}" destId="{B9B25D05-D797-44FC-9780-D0138D1883DA}" srcOrd="0" destOrd="0" presId="urn:microsoft.com/office/officeart/2011/layout/TabList"/>
    <dgm:cxn modelId="{2345D6C5-40C2-4884-B9E0-6A22FB9EC9D6}" type="presParOf" srcId="{942509FB-F044-4484-86FF-9CAFBC5DF251}" destId="{001427DB-A483-40CA-9265-B46D8443A926}" srcOrd="1" destOrd="0" presId="urn:microsoft.com/office/officeart/2011/layout/TabList"/>
    <dgm:cxn modelId="{3BDCB4B7-DCA7-4784-8698-86C3C643F4D3}" type="presParOf" srcId="{942509FB-F044-4484-86FF-9CAFBC5DF251}" destId="{231759C1-FE0C-4CB6-B0B3-393B0D8C210B}" srcOrd="2" destOrd="0" presId="urn:microsoft.com/office/officeart/2011/layout/TabList"/>
    <dgm:cxn modelId="{545C6E2E-34F8-4156-A514-BDE98E4CB837}" type="presParOf" srcId="{4E79132B-8406-4152-AD67-01985CB88FAE}" destId="{86ED3220-ADDB-41D8-A72C-CE51ADDEAFA5}" srcOrd="3" destOrd="0" presId="urn:microsoft.com/office/officeart/2011/layout/TabList"/>
    <dgm:cxn modelId="{841ADAA5-F145-4F0D-BDC5-B92601E34EE2}" type="presParOf" srcId="{4E79132B-8406-4152-AD67-01985CB88FAE}" destId="{90E884AC-D79F-425C-BC98-0D07EC29EB43}" srcOrd="4" destOrd="0" presId="urn:microsoft.com/office/officeart/2011/layout/TabList"/>
    <dgm:cxn modelId="{897C7DCC-5AAF-4127-944F-9CFDFC6E5175}" type="presParOf" srcId="{90E884AC-D79F-425C-BC98-0D07EC29EB43}" destId="{3E1DA3CC-B215-4E37-8C3F-F7820F29330A}" srcOrd="0" destOrd="0" presId="urn:microsoft.com/office/officeart/2011/layout/TabList"/>
    <dgm:cxn modelId="{C3EF3CAB-CF13-45F8-AEF4-364EF487660F}" type="presParOf" srcId="{90E884AC-D79F-425C-BC98-0D07EC29EB43}" destId="{B6C0DC0A-AB64-4327-B027-F15270ABCD5D}" srcOrd="1" destOrd="0" presId="urn:microsoft.com/office/officeart/2011/layout/TabList"/>
    <dgm:cxn modelId="{32483ACA-BB8E-447F-97B6-D6EB8AD992DC}" type="presParOf" srcId="{90E884AC-D79F-425C-BC98-0D07EC29EB43}" destId="{EDF3B52E-F79C-494B-82AB-3F6C8ED8004E}" srcOrd="2" destOrd="0" presId="urn:microsoft.com/office/officeart/2011/layout/TabList"/>
    <dgm:cxn modelId="{BB23257B-8690-42AF-A9E2-4E8F887627BD}" type="presParOf" srcId="{4E79132B-8406-4152-AD67-01985CB88FAE}" destId="{B7662D7C-265D-4660-893B-AF74A1F3C046}" srcOrd="5" destOrd="0" presId="urn:microsoft.com/office/officeart/2011/layout/TabList"/>
    <dgm:cxn modelId="{DBDC5E9C-AAC2-4DEF-ABFC-602FCE6DBE82}" type="presParOf" srcId="{4E79132B-8406-4152-AD67-01985CB88FAE}" destId="{3908F17D-2B15-4ABE-ABD8-22B534967DFA}" srcOrd="6" destOrd="0" presId="urn:microsoft.com/office/officeart/2011/layout/TabList"/>
    <dgm:cxn modelId="{C5140E6E-C154-4986-BD17-6BEE3EEED232}" type="presParOf" srcId="{3908F17D-2B15-4ABE-ABD8-22B534967DFA}" destId="{FFBCC72D-BE0E-47BC-9E3A-F18F454AAFF9}" srcOrd="0" destOrd="0" presId="urn:microsoft.com/office/officeart/2011/layout/TabList"/>
    <dgm:cxn modelId="{B4043E75-2A42-4306-90E7-493CE89C5F6F}" type="presParOf" srcId="{3908F17D-2B15-4ABE-ABD8-22B534967DFA}" destId="{029EB8AB-9008-4E0B-A436-595E32F8E4B3}" srcOrd="1" destOrd="0" presId="urn:microsoft.com/office/officeart/2011/layout/TabList"/>
    <dgm:cxn modelId="{9DBA1CF3-5C2C-4C2C-A3C0-421DC9650087}" type="presParOf" srcId="{3908F17D-2B15-4ABE-ABD8-22B534967DFA}" destId="{9EB662D5-CA94-403E-938C-7845ECEA6A4A}" srcOrd="2" destOrd="0" presId="urn:microsoft.com/office/officeart/2011/layout/TabList"/>
    <dgm:cxn modelId="{B36AD49B-3B40-45DF-A635-BFAACAA8079B}" type="presParOf" srcId="{4E79132B-8406-4152-AD67-01985CB88FAE}" destId="{E9E0D184-0CD0-406C-9EDA-9C78EE807D59}" srcOrd="7" destOrd="0" presId="urn:microsoft.com/office/officeart/2011/layout/TabList"/>
    <dgm:cxn modelId="{BB784710-6149-4F33-B52E-C9A79A5C6666}" type="presParOf" srcId="{4E79132B-8406-4152-AD67-01985CB88FAE}" destId="{3D66EAC5-1896-49FF-94F1-8C8BA5B79B7D}" srcOrd="8" destOrd="0" presId="urn:microsoft.com/office/officeart/2011/layout/TabList"/>
    <dgm:cxn modelId="{0569B106-E092-46EA-9045-DBFBADAF8000}" type="presParOf" srcId="{3D66EAC5-1896-49FF-94F1-8C8BA5B79B7D}" destId="{55866705-00D5-464B-A245-6324B858A8C0}" srcOrd="0" destOrd="0" presId="urn:microsoft.com/office/officeart/2011/layout/TabList"/>
    <dgm:cxn modelId="{20FCE67A-46F0-4C93-9776-18E4077F93FE}" type="presParOf" srcId="{3D66EAC5-1896-49FF-94F1-8C8BA5B79B7D}" destId="{33627816-C928-42F3-9286-B4C8F1B55A8B}" srcOrd="1" destOrd="0" presId="urn:microsoft.com/office/officeart/2011/layout/TabList"/>
    <dgm:cxn modelId="{21383ED0-0EFF-4EBA-A563-CAAC93F59E46}" type="presParOf" srcId="{3D66EAC5-1896-49FF-94F1-8C8BA5B79B7D}" destId="{784EAC4D-6651-4C94-B2E1-B4BF8957EA14}" srcOrd="2" destOrd="0" presId="urn:microsoft.com/office/officeart/2011/layout/TabList"/>
    <dgm:cxn modelId="{FED8CDCA-092B-4732-BCD1-1B298996407C}" type="presParOf" srcId="{4E79132B-8406-4152-AD67-01985CB88FAE}" destId="{027D7412-98A2-4F5E-9666-883DF06E3024}" srcOrd="9" destOrd="0" presId="urn:microsoft.com/office/officeart/2011/layout/TabList"/>
    <dgm:cxn modelId="{1BA44257-3BBD-41FD-825D-E2FDE3DD7C52}" type="presParOf" srcId="{4E79132B-8406-4152-AD67-01985CB88FAE}" destId="{3B0FA20E-B57B-4274-A2FA-35EB7C0F909C}" srcOrd="10" destOrd="0" presId="urn:microsoft.com/office/officeart/2011/layout/TabList"/>
    <dgm:cxn modelId="{B99B4969-6CEC-4AB3-A19C-9791BC7E98B3}" type="presParOf" srcId="{3B0FA20E-B57B-4274-A2FA-35EB7C0F909C}" destId="{A70585FA-E5A6-4BE8-BD21-8A1052BEA5E5}" srcOrd="0" destOrd="0" presId="urn:microsoft.com/office/officeart/2011/layout/TabList"/>
    <dgm:cxn modelId="{A59B4FB5-3898-44AE-A393-CFD62834ADA7}" type="presParOf" srcId="{3B0FA20E-B57B-4274-A2FA-35EB7C0F909C}" destId="{391543DC-C5A9-4C1F-B868-96867A0E36CB}" srcOrd="1" destOrd="0" presId="urn:microsoft.com/office/officeart/2011/layout/TabList"/>
    <dgm:cxn modelId="{33407625-567A-41E8-B14F-91A7D55A3B62}" type="presParOf" srcId="{3B0FA20E-B57B-4274-A2FA-35EB7C0F909C}" destId="{109459E4-CFC8-4932-BB6F-036A6CF9707B}" srcOrd="2" destOrd="0" presId="urn:microsoft.com/office/officeart/2011/layout/Tab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CF6C15B8-46A8-4F2A-94C7-A67AC4633292}" type="doc">
      <dgm:prSet loTypeId="urn:microsoft.com/office/officeart/2005/8/layout/venn3" loCatId="relationship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21553ED-85B4-419B-AC3A-8627BADA81AD}">
      <dgm:prSet phldrT="[Text]" custT="1"/>
      <dgm:spPr/>
      <dgm:t>
        <a:bodyPr/>
        <a:lstStyle/>
        <a:p>
          <a:r>
            <a:rPr lang="en-US" sz="1200" dirty="0">
              <a:latin typeface="Arial" panose="020B0604020202020204" pitchFamily="34" charset="0"/>
              <a:cs typeface="Arial" panose="020B0604020202020204" pitchFamily="34" charset="0"/>
            </a:rPr>
            <a:t>Balanced Service Level vs. Cost</a:t>
          </a:r>
        </a:p>
      </dgm:t>
    </dgm:pt>
    <dgm:pt modelId="{93F650C9-CB0F-4B2E-B92F-59B2FEFFCD9B}" type="parTrans" cxnId="{AB2393B1-4BAE-4424-BAA3-7D4DF5F78099}">
      <dgm:prSet/>
      <dgm:spPr/>
      <dgm:t>
        <a:bodyPr/>
        <a:lstStyle/>
        <a:p>
          <a:endParaRPr lang="en-US"/>
        </a:p>
      </dgm:t>
    </dgm:pt>
    <dgm:pt modelId="{75F2FB1B-91CF-439A-BBBB-7727008623CB}" type="sibTrans" cxnId="{AB2393B1-4BAE-4424-BAA3-7D4DF5F78099}">
      <dgm:prSet/>
      <dgm:spPr/>
      <dgm:t>
        <a:bodyPr/>
        <a:lstStyle/>
        <a:p>
          <a:endParaRPr lang="en-US"/>
        </a:p>
      </dgm:t>
    </dgm:pt>
    <dgm:pt modelId="{51D67094-FC1B-4AAE-94F6-F66C5916E51C}">
      <dgm:prSet phldrT="[Text]" custT="1"/>
      <dgm:spPr/>
      <dgm:t>
        <a:bodyPr/>
        <a:lstStyle/>
        <a:p>
          <a:r>
            <a:rPr lang="en-US" sz="1200" dirty="0">
              <a:latin typeface="Arial" panose="020B0604020202020204" pitchFamily="34" charset="0"/>
              <a:cs typeface="Arial" panose="020B0604020202020204" pitchFamily="34" charset="0"/>
            </a:rPr>
            <a:t>Optimal</a:t>
          </a:r>
          <a:br>
            <a:rPr lang="en-US" sz="1200" dirty="0">
              <a:latin typeface="Arial" panose="020B0604020202020204" pitchFamily="34" charset="0"/>
              <a:cs typeface="Arial" panose="020B0604020202020204" pitchFamily="34" charset="0"/>
            </a:rPr>
          </a:br>
          <a:r>
            <a:rPr lang="en-US" sz="1200" dirty="0">
              <a:latin typeface="Arial" panose="020B0604020202020204" pitchFamily="34" charset="0"/>
              <a:cs typeface="Arial" panose="020B0604020202020204" pitchFamily="34" charset="0"/>
            </a:rPr>
            <a:t>Safety stock</a:t>
          </a:r>
        </a:p>
      </dgm:t>
    </dgm:pt>
    <dgm:pt modelId="{B4CBA6EF-9B25-41D5-85BD-78AD2B6BB288}" type="parTrans" cxnId="{E1997E19-341C-42E7-B6E1-C65BB998D89E}">
      <dgm:prSet/>
      <dgm:spPr/>
      <dgm:t>
        <a:bodyPr/>
        <a:lstStyle/>
        <a:p>
          <a:endParaRPr lang="en-US"/>
        </a:p>
      </dgm:t>
    </dgm:pt>
    <dgm:pt modelId="{0490A55E-ECEC-4D42-A1B2-44F3CBBAD002}" type="sibTrans" cxnId="{E1997E19-341C-42E7-B6E1-C65BB998D89E}">
      <dgm:prSet/>
      <dgm:spPr/>
      <dgm:t>
        <a:bodyPr/>
        <a:lstStyle/>
        <a:p>
          <a:endParaRPr lang="en-US"/>
        </a:p>
      </dgm:t>
    </dgm:pt>
    <dgm:pt modelId="{8E5B342D-EA5D-4DEA-B0F6-FFC4508AA353}">
      <dgm:prSet phldrT="[Text]" custT="1"/>
      <dgm:spPr/>
      <dgm:t>
        <a:bodyPr/>
        <a:lstStyle/>
        <a:p>
          <a:r>
            <a:rPr lang="en-US" sz="1200" dirty="0">
              <a:latin typeface="Arial" panose="020B0604020202020204" pitchFamily="34" charset="0"/>
              <a:cs typeface="Arial" panose="020B0604020202020204" pitchFamily="34" charset="0"/>
            </a:rPr>
            <a:t>Optimal</a:t>
          </a:r>
          <a:br>
            <a:rPr lang="en-US" sz="1200" dirty="0">
              <a:latin typeface="Arial" panose="020B0604020202020204" pitchFamily="34" charset="0"/>
              <a:cs typeface="Arial" panose="020B0604020202020204" pitchFamily="34" charset="0"/>
            </a:rPr>
          </a:br>
          <a:r>
            <a:rPr lang="en-US" sz="1200" dirty="0">
              <a:latin typeface="Arial" panose="020B0604020202020204" pitchFamily="34" charset="0"/>
              <a:cs typeface="Arial" panose="020B0604020202020204" pitchFamily="34" charset="0"/>
            </a:rPr>
            <a:t>Cycle stock</a:t>
          </a:r>
        </a:p>
      </dgm:t>
    </dgm:pt>
    <dgm:pt modelId="{D9EC39C4-2B8B-4A26-A3B0-D71C97EBC5B3}" type="parTrans" cxnId="{A698B171-346C-4DAA-82AD-B764737C08E0}">
      <dgm:prSet/>
      <dgm:spPr/>
      <dgm:t>
        <a:bodyPr/>
        <a:lstStyle/>
        <a:p>
          <a:endParaRPr lang="en-US"/>
        </a:p>
      </dgm:t>
    </dgm:pt>
    <dgm:pt modelId="{2679BEB8-DAD7-481B-90AF-A512D364DBB1}" type="sibTrans" cxnId="{A698B171-346C-4DAA-82AD-B764737C08E0}">
      <dgm:prSet/>
      <dgm:spPr/>
      <dgm:t>
        <a:bodyPr/>
        <a:lstStyle/>
        <a:p>
          <a:endParaRPr lang="en-US"/>
        </a:p>
      </dgm:t>
    </dgm:pt>
    <dgm:pt modelId="{C8AAB00F-8AA2-49F7-8A93-C1E6AC8864C2}">
      <dgm:prSet phldrT="[Text]" custT="1"/>
      <dgm:spPr/>
      <dgm:t>
        <a:bodyPr/>
        <a:lstStyle/>
        <a:p>
          <a:r>
            <a:rPr lang="en-US" sz="1200" dirty="0">
              <a:latin typeface="Arial" panose="020B0604020202020204" pitchFamily="34" charset="0"/>
              <a:cs typeface="Arial" panose="020B0604020202020204" pitchFamily="34" charset="0"/>
            </a:rPr>
            <a:t>Differentiated Stocking Strategy</a:t>
          </a:r>
        </a:p>
      </dgm:t>
    </dgm:pt>
    <dgm:pt modelId="{84705AD8-6830-45EA-852A-C3BD15E663D7}" type="parTrans" cxnId="{FFA7D2E3-1B7F-4431-8698-7CAAB9E4617C}">
      <dgm:prSet/>
      <dgm:spPr/>
      <dgm:t>
        <a:bodyPr/>
        <a:lstStyle/>
        <a:p>
          <a:endParaRPr lang="en-US"/>
        </a:p>
      </dgm:t>
    </dgm:pt>
    <dgm:pt modelId="{00F53297-0E04-4D39-B75C-61C831B189EF}" type="sibTrans" cxnId="{FFA7D2E3-1B7F-4431-8698-7CAAB9E4617C}">
      <dgm:prSet/>
      <dgm:spPr/>
      <dgm:t>
        <a:bodyPr/>
        <a:lstStyle/>
        <a:p>
          <a:endParaRPr lang="en-US"/>
        </a:p>
      </dgm:t>
    </dgm:pt>
    <dgm:pt modelId="{08C3DB0E-E314-4A94-AE83-A3128643F236}" type="pres">
      <dgm:prSet presAssocID="{CF6C15B8-46A8-4F2A-94C7-A67AC4633292}" presName="Name0" presStyleCnt="0">
        <dgm:presLayoutVars>
          <dgm:dir/>
          <dgm:resizeHandles val="exact"/>
        </dgm:presLayoutVars>
      </dgm:prSet>
      <dgm:spPr/>
    </dgm:pt>
    <dgm:pt modelId="{4044D7FB-C2B5-4909-BB55-78069E258928}" type="pres">
      <dgm:prSet presAssocID="{221553ED-85B4-419B-AC3A-8627BADA81AD}" presName="Name5" presStyleLbl="vennNode1" presStyleIdx="0" presStyleCnt="4">
        <dgm:presLayoutVars>
          <dgm:bulletEnabled val="1"/>
        </dgm:presLayoutVars>
      </dgm:prSet>
      <dgm:spPr/>
    </dgm:pt>
    <dgm:pt modelId="{C837606C-EA6F-4FB3-8D14-D5D4E6016054}" type="pres">
      <dgm:prSet presAssocID="{75F2FB1B-91CF-439A-BBBB-7727008623CB}" presName="space" presStyleCnt="0"/>
      <dgm:spPr/>
    </dgm:pt>
    <dgm:pt modelId="{04B5813C-21F8-4F14-BFCE-61E54F166F39}" type="pres">
      <dgm:prSet presAssocID="{51D67094-FC1B-4AAE-94F6-F66C5916E51C}" presName="Name5" presStyleLbl="vennNode1" presStyleIdx="1" presStyleCnt="4">
        <dgm:presLayoutVars>
          <dgm:bulletEnabled val="1"/>
        </dgm:presLayoutVars>
      </dgm:prSet>
      <dgm:spPr/>
    </dgm:pt>
    <dgm:pt modelId="{38580934-1B5E-4863-AA51-D0E10836D812}" type="pres">
      <dgm:prSet presAssocID="{0490A55E-ECEC-4D42-A1B2-44F3CBBAD002}" presName="space" presStyleCnt="0"/>
      <dgm:spPr/>
    </dgm:pt>
    <dgm:pt modelId="{425D14B4-E122-4B7C-95AD-F36690ACA9A5}" type="pres">
      <dgm:prSet presAssocID="{8E5B342D-EA5D-4DEA-B0F6-FFC4508AA353}" presName="Name5" presStyleLbl="vennNode1" presStyleIdx="2" presStyleCnt="4">
        <dgm:presLayoutVars>
          <dgm:bulletEnabled val="1"/>
        </dgm:presLayoutVars>
      </dgm:prSet>
      <dgm:spPr/>
    </dgm:pt>
    <dgm:pt modelId="{4A9F6B03-FAD4-440B-951C-033E68E4CF80}" type="pres">
      <dgm:prSet presAssocID="{2679BEB8-DAD7-481B-90AF-A512D364DBB1}" presName="space" presStyleCnt="0"/>
      <dgm:spPr/>
    </dgm:pt>
    <dgm:pt modelId="{086D0F1D-0831-409C-B94A-D6E42DE95BDF}" type="pres">
      <dgm:prSet presAssocID="{C8AAB00F-8AA2-49F7-8A93-C1E6AC8864C2}" presName="Name5" presStyleLbl="vennNode1" presStyleIdx="3" presStyleCnt="4">
        <dgm:presLayoutVars>
          <dgm:bulletEnabled val="1"/>
        </dgm:presLayoutVars>
      </dgm:prSet>
      <dgm:spPr/>
    </dgm:pt>
  </dgm:ptLst>
  <dgm:cxnLst>
    <dgm:cxn modelId="{E1997E19-341C-42E7-B6E1-C65BB998D89E}" srcId="{CF6C15B8-46A8-4F2A-94C7-A67AC4633292}" destId="{51D67094-FC1B-4AAE-94F6-F66C5916E51C}" srcOrd="1" destOrd="0" parTransId="{B4CBA6EF-9B25-41D5-85BD-78AD2B6BB288}" sibTransId="{0490A55E-ECEC-4D42-A1B2-44F3CBBAD002}"/>
    <dgm:cxn modelId="{F2E9383A-8E5C-48CD-AEE6-C519BB8A4A1C}" type="presOf" srcId="{C8AAB00F-8AA2-49F7-8A93-C1E6AC8864C2}" destId="{086D0F1D-0831-409C-B94A-D6E42DE95BDF}" srcOrd="0" destOrd="0" presId="urn:microsoft.com/office/officeart/2005/8/layout/venn3"/>
    <dgm:cxn modelId="{6285406F-728A-4D0A-BF9B-AB534604BE42}" type="presOf" srcId="{221553ED-85B4-419B-AC3A-8627BADA81AD}" destId="{4044D7FB-C2B5-4909-BB55-78069E258928}" srcOrd="0" destOrd="0" presId="urn:microsoft.com/office/officeart/2005/8/layout/venn3"/>
    <dgm:cxn modelId="{A698B171-346C-4DAA-82AD-B764737C08E0}" srcId="{CF6C15B8-46A8-4F2A-94C7-A67AC4633292}" destId="{8E5B342D-EA5D-4DEA-B0F6-FFC4508AA353}" srcOrd="2" destOrd="0" parTransId="{D9EC39C4-2B8B-4A26-A3B0-D71C97EBC5B3}" sibTransId="{2679BEB8-DAD7-481B-90AF-A512D364DBB1}"/>
    <dgm:cxn modelId="{A7DB3053-2B42-41F5-AADD-63B5E8B8FF39}" type="presOf" srcId="{CF6C15B8-46A8-4F2A-94C7-A67AC4633292}" destId="{08C3DB0E-E314-4A94-AE83-A3128643F236}" srcOrd="0" destOrd="0" presId="urn:microsoft.com/office/officeart/2005/8/layout/venn3"/>
    <dgm:cxn modelId="{AB2393B1-4BAE-4424-BAA3-7D4DF5F78099}" srcId="{CF6C15B8-46A8-4F2A-94C7-A67AC4633292}" destId="{221553ED-85B4-419B-AC3A-8627BADA81AD}" srcOrd="0" destOrd="0" parTransId="{93F650C9-CB0F-4B2E-B92F-59B2FEFFCD9B}" sibTransId="{75F2FB1B-91CF-439A-BBBB-7727008623CB}"/>
    <dgm:cxn modelId="{0653D0B2-D15D-4DB4-B3FA-91160CFFEBDF}" type="presOf" srcId="{8E5B342D-EA5D-4DEA-B0F6-FFC4508AA353}" destId="{425D14B4-E122-4B7C-95AD-F36690ACA9A5}" srcOrd="0" destOrd="0" presId="urn:microsoft.com/office/officeart/2005/8/layout/venn3"/>
    <dgm:cxn modelId="{73DE07DF-C432-48AE-A788-915D250C074B}" type="presOf" srcId="{51D67094-FC1B-4AAE-94F6-F66C5916E51C}" destId="{04B5813C-21F8-4F14-BFCE-61E54F166F39}" srcOrd="0" destOrd="0" presId="urn:microsoft.com/office/officeart/2005/8/layout/venn3"/>
    <dgm:cxn modelId="{FFA7D2E3-1B7F-4431-8698-7CAAB9E4617C}" srcId="{CF6C15B8-46A8-4F2A-94C7-A67AC4633292}" destId="{C8AAB00F-8AA2-49F7-8A93-C1E6AC8864C2}" srcOrd="3" destOrd="0" parTransId="{84705AD8-6830-45EA-852A-C3BD15E663D7}" sibTransId="{00F53297-0E04-4D39-B75C-61C831B189EF}"/>
    <dgm:cxn modelId="{3D243BEE-B400-4A58-8185-F15232D8B0ED}" type="presParOf" srcId="{08C3DB0E-E314-4A94-AE83-A3128643F236}" destId="{4044D7FB-C2B5-4909-BB55-78069E258928}" srcOrd="0" destOrd="0" presId="urn:microsoft.com/office/officeart/2005/8/layout/venn3"/>
    <dgm:cxn modelId="{E4570281-C9DB-4D20-8B3B-4510753F8349}" type="presParOf" srcId="{08C3DB0E-E314-4A94-AE83-A3128643F236}" destId="{C837606C-EA6F-4FB3-8D14-D5D4E6016054}" srcOrd="1" destOrd="0" presId="urn:microsoft.com/office/officeart/2005/8/layout/venn3"/>
    <dgm:cxn modelId="{B41041F9-B71C-4285-9FEC-5AFCEB32A6F5}" type="presParOf" srcId="{08C3DB0E-E314-4A94-AE83-A3128643F236}" destId="{04B5813C-21F8-4F14-BFCE-61E54F166F39}" srcOrd="2" destOrd="0" presId="urn:microsoft.com/office/officeart/2005/8/layout/venn3"/>
    <dgm:cxn modelId="{492CA2A7-89BB-4438-A7F8-85C10F69470F}" type="presParOf" srcId="{08C3DB0E-E314-4A94-AE83-A3128643F236}" destId="{38580934-1B5E-4863-AA51-D0E10836D812}" srcOrd="3" destOrd="0" presId="urn:microsoft.com/office/officeart/2005/8/layout/venn3"/>
    <dgm:cxn modelId="{7F66330F-AECF-497E-BFD5-F0720479D7E6}" type="presParOf" srcId="{08C3DB0E-E314-4A94-AE83-A3128643F236}" destId="{425D14B4-E122-4B7C-95AD-F36690ACA9A5}" srcOrd="4" destOrd="0" presId="urn:microsoft.com/office/officeart/2005/8/layout/venn3"/>
    <dgm:cxn modelId="{CC53FAEC-3FDD-4928-8569-565740AD6F05}" type="presParOf" srcId="{08C3DB0E-E314-4A94-AE83-A3128643F236}" destId="{4A9F6B03-FAD4-440B-951C-033E68E4CF80}" srcOrd="5" destOrd="0" presId="urn:microsoft.com/office/officeart/2005/8/layout/venn3"/>
    <dgm:cxn modelId="{73D1FCA2-CA04-4BDE-AA78-04C46B444371}" type="presParOf" srcId="{08C3DB0E-E314-4A94-AE83-A3128643F236}" destId="{086D0F1D-0831-409C-B94A-D6E42DE95BDF}" srcOrd="6" destOrd="0" presId="urn:microsoft.com/office/officeart/2005/8/layout/venn3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6EB0292B-BBDA-4437-B2C5-57149F69F62A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5DB5C34-4829-4E78-B5C0-7C610B6EDBE2}">
      <dgm:prSet phldrT="[Text]"/>
      <dgm:spPr/>
      <dgm:t>
        <a:bodyPr/>
        <a:lstStyle/>
        <a:p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Service Level vs Cost Optimization</a:t>
          </a:r>
        </a:p>
      </dgm:t>
    </dgm:pt>
    <dgm:pt modelId="{8C9DFC86-7D38-4CB3-8E9A-2B5B4D6427E9}" type="parTrans" cxnId="{CE95BC08-E052-43DE-B26C-CD9FC18B9612}">
      <dgm:prSet/>
      <dgm:spPr/>
      <dgm:t>
        <a:bodyPr/>
        <a:lstStyle/>
        <a:p>
          <a:endParaRPr lang="en-US"/>
        </a:p>
      </dgm:t>
    </dgm:pt>
    <dgm:pt modelId="{A46D68EB-FDBF-4AD0-80EF-6DE43AE531CB}" type="sibTrans" cxnId="{CE95BC08-E052-43DE-B26C-CD9FC18B9612}">
      <dgm:prSet/>
      <dgm:spPr/>
      <dgm:t>
        <a:bodyPr/>
        <a:lstStyle/>
        <a:p>
          <a:endParaRPr lang="en-US"/>
        </a:p>
      </dgm:t>
    </dgm:pt>
    <dgm:pt modelId="{F63869FB-FB03-4C1B-B5D3-D77EDF6D03FB}">
      <dgm:prSet phldrT="[Text]"/>
      <dgm:spPr/>
      <dgm:t>
        <a:bodyPr/>
        <a:lstStyle/>
        <a:p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How can we optimally balance the Service Level vs. Inventory Cost </a:t>
          </a:r>
        </a:p>
      </dgm:t>
    </dgm:pt>
    <dgm:pt modelId="{6729DE24-585D-4F48-B915-43D675D910ED}" type="parTrans" cxnId="{6FFBE1A5-4ACB-4DD3-B172-65A2F5483AF7}">
      <dgm:prSet/>
      <dgm:spPr/>
      <dgm:t>
        <a:bodyPr/>
        <a:lstStyle/>
        <a:p>
          <a:endParaRPr lang="en-US"/>
        </a:p>
      </dgm:t>
    </dgm:pt>
    <dgm:pt modelId="{DF026AF6-91F5-4296-A253-90B88C91BE51}" type="sibTrans" cxnId="{6FFBE1A5-4ACB-4DD3-B172-65A2F5483AF7}">
      <dgm:prSet/>
      <dgm:spPr/>
      <dgm:t>
        <a:bodyPr/>
        <a:lstStyle/>
        <a:p>
          <a:endParaRPr lang="en-US"/>
        </a:p>
      </dgm:t>
    </dgm:pt>
    <dgm:pt modelId="{DB53209C-9CC7-4AF2-A4A3-BA0022FE7ADC}">
      <dgm:prSet phldrT="[Text]"/>
      <dgm:spPr/>
      <dgm:t>
        <a:bodyPr/>
        <a:lstStyle/>
        <a:p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Product flow replenishment optimization</a:t>
          </a:r>
        </a:p>
      </dgm:t>
    </dgm:pt>
    <dgm:pt modelId="{CC6E5573-0F13-4C8F-9986-E55A6729E942}" type="parTrans" cxnId="{503B73DC-18AF-430C-B883-C94A78D9967A}">
      <dgm:prSet/>
      <dgm:spPr/>
      <dgm:t>
        <a:bodyPr/>
        <a:lstStyle/>
        <a:p>
          <a:endParaRPr lang="en-US"/>
        </a:p>
      </dgm:t>
    </dgm:pt>
    <dgm:pt modelId="{A98D04FD-8A33-4DAC-89B4-DA0EDBE6BB1A}" type="sibTrans" cxnId="{503B73DC-18AF-430C-B883-C94A78D9967A}">
      <dgm:prSet/>
      <dgm:spPr/>
      <dgm:t>
        <a:bodyPr/>
        <a:lstStyle/>
        <a:p>
          <a:endParaRPr lang="en-US"/>
        </a:p>
      </dgm:t>
    </dgm:pt>
    <dgm:pt modelId="{19DF0F94-4589-4411-8C66-1F01A888E1FE}">
      <dgm:prSet phldrT="[Text]"/>
      <dgm:spPr/>
      <dgm:t>
        <a:bodyPr/>
        <a:lstStyle/>
        <a:p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How can we optimally replenishments products with the network with minimal impact to service level?</a:t>
          </a:r>
        </a:p>
      </dgm:t>
    </dgm:pt>
    <dgm:pt modelId="{DA95EA8D-57C1-4ED9-A60C-3E746FDEDBDF}" type="parTrans" cxnId="{DA5D1789-2F31-4E74-B708-815BFAA15240}">
      <dgm:prSet/>
      <dgm:spPr/>
      <dgm:t>
        <a:bodyPr/>
        <a:lstStyle/>
        <a:p>
          <a:endParaRPr lang="en-US"/>
        </a:p>
      </dgm:t>
    </dgm:pt>
    <dgm:pt modelId="{2B7A81C0-FCC9-4F17-9E1D-A0D74710247B}" type="sibTrans" cxnId="{DA5D1789-2F31-4E74-B708-815BFAA15240}">
      <dgm:prSet/>
      <dgm:spPr/>
      <dgm:t>
        <a:bodyPr/>
        <a:lstStyle/>
        <a:p>
          <a:endParaRPr lang="en-US"/>
        </a:p>
      </dgm:t>
    </dgm:pt>
    <dgm:pt modelId="{72C791D0-8668-4A05-882B-4B084C5A358A}">
      <dgm:prSet phldrT="[Text]"/>
      <dgm:spPr/>
      <dgm:t>
        <a:bodyPr/>
        <a:lstStyle/>
        <a:p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Multi-Echelon, Omni-Channel Inventory Optimization</a:t>
          </a:r>
        </a:p>
      </dgm:t>
    </dgm:pt>
    <dgm:pt modelId="{B5DE628E-E0D1-4BB3-9BEF-FF6FA93ABCF1}" type="parTrans" cxnId="{73E6290F-4D94-4955-ADF4-3D8779081867}">
      <dgm:prSet/>
      <dgm:spPr/>
      <dgm:t>
        <a:bodyPr/>
        <a:lstStyle/>
        <a:p>
          <a:endParaRPr lang="en-US"/>
        </a:p>
      </dgm:t>
    </dgm:pt>
    <dgm:pt modelId="{8DEC03FD-762E-4032-B639-3D3FF022C62B}" type="sibTrans" cxnId="{73E6290F-4D94-4955-ADF4-3D8779081867}">
      <dgm:prSet/>
      <dgm:spPr/>
      <dgm:t>
        <a:bodyPr/>
        <a:lstStyle/>
        <a:p>
          <a:endParaRPr lang="en-US"/>
        </a:p>
      </dgm:t>
    </dgm:pt>
    <dgm:pt modelId="{6D38BDD4-69D3-412E-BF9E-191D7CF41FFD}">
      <dgm:prSet phldrT="[Text]"/>
      <dgm:spPr/>
      <dgm:t>
        <a:bodyPr/>
        <a:lstStyle/>
        <a:p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How do we optimize safety stock for a complex supply chain network?</a:t>
          </a:r>
        </a:p>
      </dgm:t>
    </dgm:pt>
    <dgm:pt modelId="{8C2365F0-0003-4E34-AEDB-3D389EADF78F}" type="parTrans" cxnId="{7409815C-2D3B-4380-A57A-E48F0E719E9D}">
      <dgm:prSet/>
      <dgm:spPr/>
      <dgm:t>
        <a:bodyPr/>
        <a:lstStyle/>
        <a:p>
          <a:endParaRPr lang="en-US"/>
        </a:p>
      </dgm:t>
    </dgm:pt>
    <dgm:pt modelId="{3B937D7B-B002-453D-9AAE-92F6D8AAECB9}" type="sibTrans" cxnId="{7409815C-2D3B-4380-A57A-E48F0E719E9D}">
      <dgm:prSet/>
      <dgm:spPr/>
      <dgm:t>
        <a:bodyPr/>
        <a:lstStyle/>
        <a:p>
          <a:endParaRPr lang="en-US"/>
        </a:p>
      </dgm:t>
    </dgm:pt>
    <dgm:pt modelId="{BE8DB6F5-49B5-484E-BD53-628CE20DD470}">
      <dgm:prSet phldrT="[Text]"/>
      <dgm:spPr/>
      <dgm:t>
        <a:bodyPr/>
        <a:lstStyle/>
        <a:p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How can we simulate the impact of uncertainty on logistic costs for a given service level?</a:t>
          </a:r>
        </a:p>
      </dgm:t>
    </dgm:pt>
    <dgm:pt modelId="{41806F36-2ABA-4062-B253-59B8FFDCA3B4}" type="parTrans" cxnId="{338942B7-381B-4C63-935F-C79CD898A9DE}">
      <dgm:prSet/>
      <dgm:spPr/>
      <dgm:t>
        <a:bodyPr/>
        <a:lstStyle/>
        <a:p>
          <a:endParaRPr lang="en-US"/>
        </a:p>
      </dgm:t>
    </dgm:pt>
    <dgm:pt modelId="{55AF074C-EDF7-4EF8-894F-5BB76184AE52}" type="sibTrans" cxnId="{338942B7-381B-4C63-935F-C79CD898A9DE}">
      <dgm:prSet/>
      <dgm:spPr/>
      <dgm:t>
        <a:bodyPr/>
        <a:lstStyle/>
        <a:p>
          <a:endParaRPr lang="en-US"/>
        </a:p>
      </dgm:t>
    </dgm:pt>
    <dgm:pt modelId="{83A3098C-CCC6-400D-8D29-81D18CDD89E0}" type="pres">
      <dgm:prSet presAssocID="{6EB0292B-BBDA-4437-B2C5-57149F69F62A}" presName="linear" presStyleCnt="0">
        <dgm:presLayoutVars>
          <dgm:dir/>
          <dgm:animLvl val="lvl"/>
          <dgm:resizeHandles val="exact"/>
        </dgm:presLayoutVars>
      </dgm:prSet>
      <dgm:spPr/>
    </dgm:pt>
    <dgm:pt modelId="{48CDCBEC-9277-423C-BE69-5E2E59B204DD}" type="pres">
      <dgm:prSet presAssocID="{65DB5C34-4829-4E78-B5C0-7C610B6EDBE2}" presName="parentLin" presStyleCnt="0"/>
      <dgm:spPr/>
    </dgm:pt>
    <dgm:pt modelId="{DEBD712C-B2DB-40D7-95EA-B5A7DA2010AF}" type="pres">
      <dgm:prSet presAssocID="{65DB5C34-4829-4E78-B5C0-7C610B6EDBE2}" presName="parentLeftMargin" presStyleLbl="node1" presStyleIdx="0" presStyleCnt="3"/>
      <dgm:spPr/>
    </dgm:pt>
    <dgm:pt modelId="{71516269-61E1-4DFD-A721-D91D32DEA90D}" type="pres">
      <dgm:prSet presAssocID="{65DB5C34-4829-4E78-B5C0-7C610B6EDBE2}" presName="parentText" presStyleLbl="node1" presStyleIdx="0" presStyleCnt="3" custScaleX="107229">
        <dgm:presLayoutVars>
          <dgm:chMax val="0"/>
          <dgm:bulletEnabled val="1"/>
        </dgm:presLayoutVars>
      </dgm:prSet>
      <dgm:spPr/>
    </dgm:pt>
    <dgm:pt modelId="{875D52F7-0A55-47B7-B5C7-0BB71F4B22DF}" type="pres">
      <dgm:prSet presAssocID="{65DB5C34-4829-4E78-B5C0-7C610B6EDBE2}" presName="negativeSpace" presStyleCnt="0"/>
      <dgm:spPr/>
    </dgm:pt>
    <dgm:pt modelId="{9526BF6F-E03F-42C5-8370-6CAB467DB927}" type="pres">
      <dgm:prSet presAssocID="{65DB5C34-4829-4E78-B5C0-7C610B6EDBE2}" presName="childText" presStyleLbl="conFgAcc1" presStyleIdx="0" presStyleCnt="3">
        <dgm:presLayoutVars>
          <dgm:bulletEnabled val="1"/>
        </dgm:presLayoutVars>
      </dgm:prSet>
      <dgm:spPr/>
    </dgm:pt>
    <dgm:pt modelId="{9B4E3B2A-D0FC-4D29-B8EF-F82078FEB65B}" type="pres">
      <dgm:prSet presAssocID="{A46D68EB-FDBF-4AD0-80EF-6DE43AE531CB}" presName="spaceBetweenRectangles" presStyleCnt="0"/>
      <dgm:spPr/>
    </dgm:pt>
    <dgm:pt modelId="{A068270A-F9B4-4818-A0E8-13DF88B1152D}" type="pres">
      <dgm:prSet presAssocID="{DB53209C-9CC7-4AF2-A4A3-BA0022FE7ADC}" presName="parentLin" presStyleCnt="0"/>
      <dgm:spPr/>
    </dgm:pt>
    <dgm:pt modelId="{22BC05A3-2BD2-47A3-B4EB-7D30D946B404}" type="pres">
      <dgm:prSet presAssocID="{DB53209C-9CC7-4AF2-A4A3-BA0022FE7ADC}" presName="parentLeftMargin" presStyleLbl="node1" presStyleIdx="0" presStyleCnt="3"/>
      <dgm:spPr/>
    </dgm:pt>
    <dgm:pt modelId="{2827DA99-C66A-43D1-B2E9-85A5DB7DACE3}" type="pres">
      <dgm:prSet presAssocID="{DB53209C-9CC7-4AF2-A4A3-BA0022FE7ADC}" presName="parentText" presStyleLbl="node1" presStyleIdx="1" presStyleCnt="3" custScaleX="105541">
        <dgm:presLayoutVars>
          <dgm:chMax val="0"/>
          <dgm:bulletEnabled val="1"/>
        </dgm:presLayoutVars>
      </dgm:prSet>
      <dgm:spPr/>
    </dgm:pt>
    <dgm:pt modelId="{6730AF25-54F5-44A3-BA12-2F4984B8F809}" type="pres">
      <dgm:prSet presAssocID="{DB53209C-9CC7-4AF2-A4A3-BA0022FE7ADC}" presName="negativeSpace" presStyleCnt="0"/>
      <dgm:spPr/>
    </dgm:pt>
    <dgm:pt modelId="{E73CD87F-807A-4ADF-88FA-2110D6423306}" type="pres">
      <dgm:prSet presAssocID="{DB53209C-9CC7-4AF2-A4A3-BA0022FE7ADC}" presName="childText" presStyleLbl="conFgAcc1" presStyleIdx="1" presStyleCnt="3">
        <dgm:presLayoutVars>
          <dgm:bulletEnabled val="1"/>
        </dgm:presLayoutVars>
      </dgm:prSet>
      <dgm:spPr/>
    </dgm:pt>
    <dgm:pt modelId="{7A8F0466-D2B5-4E59-8273-B75471597232}" type="pres">
      <dgm:prSet presAssocID="{A98D04FD-8A33-4DAC-89B4-DA0EDBE6BB1A}" presName="spaceBetweenRectangles" presStyleCnt="0"/>
      <dgm:spPr/>
    </dgm:pt>
    <dgm:pt modelId="{B532A34A-AF43-42F2-862F-F56A9C50F50C}" type="pres">
      <dgm:prSet presAssocID="{72C791D0-8668-4A05-882B-4B084C5A358A}" presName="parentLin" presStyleCnt="0"/>
      <dgm:spPr/>
    </dgm:pt>
    <dgm:pt modelId="{1EBAAA53-5877-4DE5-A07E-12BFB6FEC751}" type="pres">
      <dgm:prSet presAssocID="{72C791D0-8668-4A05-882B-4B084C5A358A}" presName="parentLeftMargin" presStyleLbl="node1" presStyleIdx="1" presStyleCnt="3"/>
      <dgm:spPr/>
    </dgm:pt>
    <dgm:pt modelId="{97B1F964-309D-4B88-B482-8FF9FBE3F8DA}" type="pres">
      <dgm:prSet presAssocID="{72C791D0-8668-4A05-882B-4B084C5A358A}" presName="parentText" presStyleLbl="node1" presStyleIdx="2" presStyleCnt="3" custScaleX="105540">
        <dgm:presLayoutVars>
          <dgm:chMax val="0"/>
          <dgm:bulletEnabled val="1"/>
        </dgm:presLayoutVars>
      </dgm:prSet>
      <dgm:spPr/>
    </dgm:pt>
    <dgm:pt modelId="{D83092E7-1B95-4A5B-B0A6-899DF99A899F}" type="pres">
      <dgm:prSet presAssocID="{72C791D0-8668-4A05-882B-4B084C5A358A}" presName="negativeSpace" presStyleCnt="0"/>
      <dgm:spPr/>
    </dgm:pt>
    <dgm:pt modelId="{63A3D80D-8ECD-4CED-9753-655F4E171E3D}" type="pres">
      <dgm:prSet presAssocID="{72C791D0-8668-4A05-882B-4B084C5A358A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CE95BC08-E052-43DE-B26C-CD9FC18B9612}" srcId="{6EB0292B-BBDA-4437-B2C5-57149F69F62A}" destId="{65DB5C34-4829-4E78-B5C0-7C610B6EDBE2}" srcOrd="0" destOrd="0" parTransId="{8C9DFC86-7D38-4CB3-8E9A-2B5B4D6427E9}" sibTransId="{A46D68EB-FDBF-4AD0-80EF-6DE43AE531CB}"/>
    <dgm:cxn modelId="{73E6290F-4D94-4955-ADF4-3D8779081867}" srcId="{6EB0292B-BBDA-4437-B2C5-57149F69F62A}" destId="{72C791D0-8668-4A05-882B-4B084C5A358A}" srcOrd="2" destOrd="0" parTransId="{B5DE628E-E0D1-4BB3-9BEF-FF6FA93ABCF1}" sibTransId="{8DEC03FD-762E-4032-B639-3D3FF022C62B}"/>
    <dgm:cxn modelId="{02006433-B736-4A26-A554-D2454BA1F548}" type="presOf" srcId="{DB53209C-9CC7-4AF2-A4A3-BA0022FE7ADC}" destId="{2827DA99-C66A-43D1-B2E9-85A5DB7DACE3}" srcOrd="1" destOrd="0" presId="urn:microsoft.com/office/officeart/2005/8/layout/list1"/>
    <dgm:cxn modelId="{A81C843D-3F9B-413C-A973-60F47BF39C76}" type="presOf" srcId="{65DB5C34-4829-4E78-B5C0-7C610B6EDBE2}" destId="{DEBD712C-B2DB-40D7-95EA-B5A7DA2010AF}" srcOrd="0" destOrd="0" presId="urn:microsoft.com/office/officeart/2005/8/layout/list1"/>
    <dgm:cxn modelId="{7409815C-2D3B-4380-A57A-E48F0E719E9D}" srcId="{72C791D0-8668-4A05-882B-4B084C5A358A}" destId="{6D38BDD4-69D3-412E-BF9E-191D7CF41FFD}" srcOrd="0" destOrd="0" parTransId="{8C2365F0-0003-4E34-AEDB-3D389EADF78F}" sibTransId="{3B937D7B-B002-453D-9AAE-92F6D8AAECB9}"/>
    <dgm:cxn modelId="{6CF9FB43-4449-44D8-BCE7-F82C7A709701}" type="presOf" srcId="{6D38BDD4-69D3-412E-BF9E-191D7CF41FFD}" destId="{63A3D80D-8ECD-4CED-9753-655F4E171E3D}" srcOrd="0" destOrd="0" presId="urn:microsoft.com/office/officeart/2005/8/layout/list1"/>
    <dgm:cxn modelId="{6BDA7B54-68B6-427E-BA2B-82C6A3CC1D10}" type="presOf" srcId="{65DB5C34-4829-4E78-B5C0-7C610B6EDBE2}" destId="{71516269-61E1-4DFD-A721-D91D32DEA90D}" srcOrd="1" destOrd="0" presId="urn:microsoft.com/office/officeart/2005/8/layout/list1"/>
    <dgm:cxn modelId="{742E755A-2811-425A-BB5E-3372AEB917CA}" type="presOf" srcId="{BE8DB6F5-49B5-484E-BD53-628CE20DD470}" destId="{9526BF6F-E03F-42C5-8370-6CAB467DB927}" srcOrd="0" destOrd="1" presId="urn:microsoft.com/office/officeart/2005/8/layout/list1"/>
    <dgm:cxn modelId="{3438FB5A-2C39-4BC3-90C6-977E8F9D0E8D}" type="presOf" srcId="{72C791D0-8668-4A05-882B-4B084C5A358A}" destId="{1EBAAA53-5877-4DE5-A07E-12BFB6FEC751}" srcOrd="0" destOrd="0" presId="urn:microsoft.com/office/officeart/2005/8/layout/list1"/>
    <dgm:cxn modelId="{E908DC86-9834-4D5F-B369-B7FDCA31C2A4}" type="presOf" srcId="{19DF0F94-4589-4411-8C66-1F01A888E1FE}" destId="{E73CD87F-807A-4ADF-88FA-2110D6423306}" srcOrd="0" destOrd="0" presId="urn:microsoft.com/office/officeart/2005/8/layout/list1"/>
    <dgm:cxn modelId="{DA5D1789-2F31-4E74-B708-815BFAA15240}" srcId="{DB53209C-9CC7-4AF2-A4A3-BA0022FE7ADC}" destId="{19DF0F94-4589-4411-8C66-1F01A888E1FE}" srcOrd="0" destOrd="0" parTransId="{DA95EA8D-57C1-4ED9-A60C-3E746FDEDBDF}" sibTransId="{2B7A81C0-FCC9-4F17-9E1D-A0D74710247B}"/>
    <dgm:cxn modelId="{6FFBE1A5-4ACB-4DD3-B172-65A2F5483AF7}" srcId="{65DB5C34-4829-4E78-B5C0-7C610B6EDBE2}" destId="{F63869FB-FB03-4C1B-B5D3-D77EDF6D03FB}" srcOrd="0" destOrd="0" parTransId="{6729DE24-585D-4F48-B915-43D675D910ED}" sibTransId="{DF026AF6-91F5-4296-A253-90B88C91BE51}"/>
    <dgm:cxn modelId="{338942B7-381B-4C63-935F-C79CD898A9DE}" srcId="{65DB5C34-4829-4E78-B5C0-7C610B6EDBE2}" destId="{BE8DB6F5-49B5-484E-BD53-628CE20DD470}" srcOrd="1" destOrd="0" parTransId="{41806F36-2ABA-4062-B253-59B8FFDCA3B4}" sibTransId="{55AF074C-EDF7-4EF8-894F-5BB76184AE52}"/>
    <dgm:cxn modelId="{CB66A7BC-567C-4B52-ADEC-EDCAFC52D444}" type="presOf" srcId="{DB53209C-9CC7-4AF2-A4A3-BA0022FE7ADC}" destId="{22BC05A3-2BD2-47A3-B4EB-7D30D946B404}" srcOrd="0" destOrd="0" presId="urn:microsoft.com/office/officeart/2005/8/layout/list1"/>
    <dgm:cxn modelId="{503B73DC-18AF-430C-B883-C94A78D9967A}" srcId="{6EB0292B-BBDA-4437-B2C5-57149F69F62A}" destId="{DB53209C-9CC7-4AF2-A4A3-BA0022FE7ADC}" srcOrd="1" destOrd="0" parTransId="{CC6E5573-0F13-4C8F-9986-E55A6729E942}" sibTransId="{A98D04FD-8A33-4DAC-89B4-DA0EDBE6BB1A}"/>
    <dgm:cxn modelId="{40CADADF-172C-477D-A9A9-647649EE757D}" type="presOf" srcId="{72C791D0-8668-4A05-882B-4B084C5A358A}" destId="{97B1F964-309D-4B88-B482-8FF9FBE3F8DA}" srcOrd="1" destOrd="0" presId="urn:microsoft.com/office/officeart/2005/8/layout/list1"/>
    <dgm:cxn modelId="{406149EB-5266-4F71-BD6D-D905E7B16BF5}" type="presOf" srcId="{6EB0292B-BBDA-4437-B2C5-57149F69F62A}" destId="{83A3098C-CCC6-400D-8D29-81D18CDD89E0}" srcOrd="0" destOrd="0" presId="urn:microsoft.com/office/officeart/2005/8/layout/list1"/>
    <dgm:cxn modelId="{DD0AD0EF-B35C-40BE-AEF1-0C0A58ABE3DD}" type="presOf" srcId="{F63869FB-FB03-4C1B-B5D3-D77EDF6D03FB}" destId="{9526BF6F-E03F-42C5-8370-6CAB467DB927}" srcOrd="0" destOrd="0" presId="urn:microsoft.com/office/officeart/2005/8/layout/list1"/>
    <dgm:cxn modelId="{9A3268AB-0EE1-4C1A-845F-BD97F3089F6C}" type="presParOf" srcId="{83A3098C-CCC6-400D-8D29-81D18CDD89E0}" destId="{48CDCBEC-9277-423C-BE69-5E2E59B204DD}" srcOrd="0" destOrd="0" presId="urn:microsoft.com/office/officeart/2005/8/layout/list1"/>
    <dgm:cxn modelId="{1044FF78-E3A6-432D-A429-98BF562B503B}" type="presParOf" srcId="{48CDCBEC-9277-423C-BE69-5E2E59B204DD}" destId="{DEBD712C-B2DB-40D7-95EA-B5A7DA2010AF}" srcOrd="0" destOrd="0" presId="urn:microsoft.com/office/officeart/2005/8/layout/list1"/>
    <dgm:cxn modelId="{52E5F027-600E-4AB0-BDDC-D06574F1F1F5}" type="presParOf" srcId="{48CDCBEC-9277-423C-BE69-5E2E59B204DD}" destId="{71516269-61E1-4DFD-A721-D91D32DEA90D}" srcOrd="1" destOrd="0" presId="urn:microsoft.com/office/officeart/2005/8/layout/list1"/>
    <dgm:cxn modelId="{0F998EF5-C4C0-4018-8C76-C8659A288E4D}" type="presParOf" srcId="{83A3098C-CCC6-400D-8D29-81D18CDD89E0}" destId="{875D52F7-0A55-47B7-B5C7-0BB71F4B22DF}" srcOrd="1" destOrd="0" presId="urn:microsoft.com/office/officeart/2005/8/layout/list1"/>
    <dgm:cxn modelId="{7EB74DA0-BBAB-445A-8893-E6DEE3AA62A9}" type="presParOf" srcId="{83A3098C-CCC6-400D-8D29-81D18CDD89E0}" destId="{9526BF6F-E03F-42C5-8370-6CAB467DB927}" srcOrd="2" destOrd="0" presId="urn:microsoft.com/office/officeart/2005/8/layout/list1"/>
    <dgm:cxn modelId="{99743B88-AD1B-4E1C-BCBC-35AD2E2AE935}" type="presParOf" srcId="{83A3098C-CCC6-400D-8D29-81D18CDD89E0}" destId="{9B4E3B2A-D0FC-4D29-B8EF-F82078FEB65B}" srcOrd="3" destOrd="0" presId="urn:microsoft.com/office/officeart/2005/8/layout/list1"/>
    <dgm:cxn modelId="{6B659045-6CAC-4575-8AF1-4C1A5DB965FF}" type="presParOf" srcId="{83A3098C-CCC6-400D-8D29-81D18CDD89E0}" destId="{A068270A-F9B4-4818-A0E8-13DF88B1152D}" srcOrd="4" destOrd="0" presId="urn:microsoft.com/office/officeart/2005/8/layout/list1"/>
    <dgm:cxn modelId="{0A3381F1-7B9B-4EB3-979D-83DE21EDD692}" type="presParOf" srcId="{A068270A-F9B4-4818-A0E8-13DF88B1152D}" destId="{22BC05A3-2BD2-47A3-B4EB-7D30D946B404}" srcOrd="0" destOrd="0" presId="urn:microsoft.com/office/officeart/2005/8/layout/list1"/>
    <dgm:cxn modelId="{FBD6695E-F2EF-4741-8567-0458681C92DF}" type="presParOf" srcId="{A068270A-F9B4-4818-A0E8-13DF88B1152D}" destId="{2827DA99-C66A-43D1-B2E9-85A5DB7DACE3}" srcOrd="1" destOrd="0" presId="urn:microsoft.com/office/officeart/2005/8/layout/list1"/>
    <dgm:cxn modelId="{49D37D26-8BD7-491F-8490-5C89E68937BC}" type="presParOf" srcId="{83A3098C-CCC6-400D-8D29-81D18CDD89E0}" destId="{6730AF25-54F5-44A3-BA12-2F4984B8F809}" srcOrd="5" destOrd="0" presId="urn:microsoft.com/office/officeart/2005/8/layout/list1"/>
    <dgm:cxn modelId="{9E0A80EC-76D0-4B0B-BE6C-861672C88A0A}" type="presParOf" srcId="{83A3098C-CCC6-400D-8D29-81D18CDD89E0}" destId="{E73CD87F-807A-4ADF-88FA-2110D6423306}" srcOrd="6" destOrd="0" presId="urn:microsoft.com/office/officeart/2005/8/layout/list1"/>
    <dgm:cxn modelId="{6F1FB1CF-E6FE-4651-984A-E04FAF3DE97B}" type="presParOf" srcId="{83A3098C-CCC6-400D-8D29-81D18CDD89E0}" destId="{7A8F0466-D2B5-4E59-8273-B75471597232}" srcOrd="7" destOrd="0" presId="urn:microsoft.com/office/officeart/2005/8/layout/list1"/>
    <dgm:cxn modelId="{C50C528B-36E9-44A2-9400-7DE7CDE0571F}" type="presParOf" srcId="{83A3098C-CCC6-400D-8D29-81D18CDD89E0}" destId="{B532A34A-AF43-42F2-862F-F56A9C50F50C}" srcOrd="8" destOrd="0" presId="urn:microsoft.com/office/officeart/2005/8/layout/list1"/>
    <dgm:cxn modelId="{BB917843-12FC-419F-A3AA-484EBBF9275E}" type="presParOf" srcId="{B532A34A-AF43-42F2-862F-F56A9C50F50C}" destId="{1EBAAA53-5877-4DE5-A07E-12BFB6FEC751}" srcOrd="0" destOrd="0" presId="urn:microsoft.com/office/officeart/2005/8/layout/list1"/>
    <dgm:cxn modelId="{A6993B27-1A22-43CD-BFB0-4A797AD64A1E}" type="presParOf" srcId="{B532A34A-AF43-42F2-862F-F56A9C50F50C}" destId="{97B1F964-309D-4B88-B482-8FF9FBE3F8DA}" srcOrd="1" destOrd="0" presId="urn:microsoft.com/office/officeart/2005/8/layout/list1"/>
    <dgm:cxn modelId="{2899FDD7-C684-4FB2-93D9-42554D0DC461}" type="presParOf" srcId="{83A3098C-CCC6-400D-8D29-81D18CDD89E0}" destId="{D83092E7-1B95-4A5B-B0A6-899DF99A899F}" srcOrd="9" destOrd="0" presId="urn:microsoft.com/office/officeart/2005/8/layout/list1"/>
    <dgm:cxn modelId="{D9AEEE4E-7409-45AD-A5A4-318CD2FBB676}" type="presParOf" srcId="{83A3098C-CCC6-400D-8D29-81D18CDD89E0}" destId="{63A3D80D-8ECD-4CED-9753-655F4E171E3D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05AD11B7-B840-4172-B9F8-30FD1099DAE3}" type="doc">
      <dgm:prSet loTypeId="urn:microsoft.com/office/officeart/2005/8/layout/hChevron3" loCatId="process" qsTypeId="urn:microsoft.com/office/officeart/2005/8/quickstyle/simple3" qsCatId="simple" csTypeId="urn:microsoft.com/office/officeart/2005/8/colors/accent1_2" csCatId="accent1" phldr="1"/>
      <dgm:spPr/>
    </dgm:pt>
    <dgm:pt modelId="{EB74731D-F9B6-4A67-A336-D39CE29678A8}">
      <dgm:prSet phldrT="[Text]" custT="1"/>
      <dgm:spPr>
        <a:solidFill>
          <a:schemeClr val="accent1"/>
        </a:solidFill>
        <a:ln w="19050">
          <a:solidFill>
            <a:schemeClr val="bg1"/>
          </a:solidFill>
        </a:ln>
      </dgm:spPr>
      <dgm:t>
        <a:bodyPr/>
        <a:lstStyle/>
        <a:p>
          <a:r>
            <a:rPr lang="en-US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Understand &amp; Asses the Current Strategy </a:t>
          </a:r>
        </a:p>
      </dgm:t>
    </dgm:pt>
    <dgm:pt modelId="{CF91C156-17D3-43BA-8565-48F8B09DFF84}" type="parTrans" cxnId="{548F1D96-B162-44B1-98B7-905067B5B5A8}">
      <dgm:prSet/>
      <dgm:spPr/>
      <dgm:t>
        <a:bodyPr/>
        <a:lstStyle/>
        <a:p>
          <a:endParaRPr lang="en-US"/>
        </a:p>
      </dgm:t>
    </dgm:pt>
    <dgm:pt modelId="{8D0E6EC8-49DB-487B-BCEE-E571654BC6EB}" type="sibTrans" cxnId="{548F1D96-B162-44B1-98B7-905067B5B5A8}">
      <dgm:prSet/>
      <dgm:spPr/>
      <dgm:t>
        <a:bodyPr/>
        <a:lstStyle/>
        <a:p>
          <a:endParaRPr lang="en-US"/>
        </a:p>
      </dgm:t>
    </dgm:pt>
    <dgm:pt modelId="{B42839CC-3F1C-4F4F-8963-31E7A37C9B0B}">
      <dgm:prSet phldrT="[Text]" custT="1"/>
      <dgm:spPr>
        <a:solidFill>
          <a:schemeClr val="accent1"/>
        </a:solidFill>
        <a:ln w="19050">
          <a:solidFill>
            <a:schemeClr val="bg1"/>
          </a:solidFill>
        </a:ln>
      </dgm:spPr>
      <dgm:t>
        <a:bodyPr/>
        <a:lstStyle/>
        <a:p>
          <a:r>
            <a:rPr lang="en-US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Prepare the Analytics map</a:t>
          </a:r>
        </a:p>
      </dgm:t>
    </dgm:pt>
    <dgm:pt modelId="{D8C4C348-EDA3-47DE-B905-B5E04703A786}" type="parTrans" cxnId="{3BC71F8A-7443-4708-A36D-F10E7C53828E}">
      <dgm:prSet/>
      <dgm:spPr/>
      <dgm:t>
        <a:bodyPr/>
        <a:lstStyle/>
        <a:p>
          <a:endParaRPr lang="en-US"/>
        </a:p>
      </dgm:t>
    </dgm:pt>
    <dgm:pt modelId="{D71D100D-EEE8-4CAA-8570-CB6873B357C5}" type="sibTrans" cxnId="{3BC71F8A-7443-4708-A36D-F10E7C53828E}">
      <dgm:prSet/>
      <dgm:spPr/>
      <dgm:t>
        <a:bodyPr/>
        <a:lstStyle/>
        <a:p>
          <a:endParaRPr lang="en-US"/>
        </a:p>
      </dgm:t>
    </dgm:pt>
    <dgm:pt modelId="{EF30E858-9206-421E-82E7-B1D590D56C7F}">
      <dgm:prSet phldrT="[Text]" custT="1"/>
      <dgm:spPr>
        <a:solidFill>
          <a:schemeClr val="accent1"/>
        </a:solidFill>
        <a:ln w="19050">
          <a:solidFill>
            <a:schemeClr val="bg1"/>
          </a:solidFill>
        </a:ln>
      </dgm:spPr>
      <dgm:t>
        <a:bodyPr/>
        <a:lstStyle/>
        <a:p>
          <a:r>
            <a:rPr lang="en-US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Model the Inventory Simulation and Replenishment Optimization</a:t>
          </a:r>
        </a:p>
      </dgm:t>
    </dgm:pt>
    <dgm:pt modelId="{7D791C9E-42F0-42DD-B1A2-3374264E8A04}" type="parTrans" cxnId="{7E2BEE5D-490A-4D5C-AF1D-604F004800FB}">
      <dgm:prSet/>
      <dgm:spPr/>
      <dgm:t>
        <a:bodyPr/>
        <a:lstStyle/>
        <a:p>
          <a:endParaRPr lang="en-US"/>
        </a:p>
      </dgm:t>
    </dgm:pt>
    <dgm:pt modelId="{0E7D405D-4D90-4374-B17E-DA58BC4AE642}" type="sibTrans" cxnId="{7E2BEE5D-490A-4D5C-AF1D-604F004800FB}">
      <dgm:prSet/>
      <dgm:spPr/>
      <dgm:t>
        <a:bodyPr/>
        <a:lstStyle/>
        <a:p>
          <a:endParaRPr lang="en-US"/>
        </a:p>
      </dgm:t>
    </dgm:pt>
    <dgm:pt modelId="{D0F5739E-7EB5-4420-8168-8B3D4BFFDDB1}">
      <dgm:prSet custT="1"/>
      <dgm:spPr>
        <a:solidFill>
          <a:schemeClr val="accent1"/>
        </a:solidFill>
        <a:ln w="19050">
          <a:solidFill>
            <a:schemeClr val="bg1"/>
          </a:solidFill>
        </a:ln>
      </dgm:spPr>
      <dgm:t>
        <a:bodyPr/>
        <a:lstStyle/>
        <a:p>
          <a:r>
            <a:rPr lang="en-US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Measure the improvement</a:t>
          </a:r>
        </a:p>
      </dgm:t>
    </dgm:pt>
    <dgm:pt modelId="{C69B3B53-3BD9-408B-902B-DCFD6533F3DA}" type="parTrans" cxnId="{7EA0B1EC-2100-44D7-87B9-16D718444D76}">
      <dgm:prSet/>
      <dgm:spPr/>
      <dgm:t>
        <a:bodyPr/>
        <a:lstStyle/>
        <a:p>
          <a:endParaRPr lang="en-US"/>
        </a:p>
      </dgm:t>
    </dgm:pt>
    <dgm:pt modelId="{679223C2-0886-4576-8A27-1ACAEF552052}" type="sibTrans" cxnId="{7EA0B1EC-2100-44D7-87B9-16D718444D76}">
      <dgm:prSet/>
      <dgm:spPr/>
      <dgm:t>
        <a:bodyPr/>
        <a:lstStyle/>
        <a:p>
          <a:endParaRPr lang="en-US"/>
        </a:p>
      </dgm:t>
    </dgm:pt>
    <dgm:pt modelId="{AB6226CC-BC60-40E9-8B7B-91DC777A1EE8}" type="pres">
      <dgm:prSet presAssocID="{05AD11B7-B840-4172-B9F8-30FD1099DAE3}" presName="Name0" presStyleCnt="0">
        <dgm:presLayoutVars>
          <dgm:dir/>
          <dgm:resizeHandles val="exact"/>
        </dgm:presLayoutVars>
      </dgm:prSet>
      <dgm:spPr/>
    </dgm:pt>
    <dgm:pt modelId="{EC5CE817-09CE-4358-AF22-F2B85C61A69B}" type="pres">
      <dgm:prSet presAssocID="{EB74731D-F9B6-4A67-A336-D39CE29678A8}" presName="parTxOnly" presStyleLbl="node1" presStyleIdx="0" presStyleCnt="4">
        <dgm:presLayoutVars>
          <dgm:bulletEnabled val="1"/>
        </dgm:presLayoutVars>
      </dgm:prSet>
      <dgm:spPr/>
    </dgm:pt>
    <dgm:pt modelId="{EC868086-B678-41C7-AED7-544AC257174D}" type="pres">
      <dgm:prSet presAssocID="{8D0E6EC8-49DB-487B-BCEE-E571654BC6EB}" presName="parSpace" presStyleCnt="0"/>
      <dgm:spPr/>
    </dgm:pt>
    <dgm:pt modelId="{0ECEA7BF-40A7-4876-AFD4-7EF1791C5647}" type="pres">
      <dgm:prSet presAssocID="{B42839CC-3F1C-4F4F-8963-31E7A37C9B0B}" presName="parTxOnly" presStyleLbl="node1" presStyleIdx="1" presStyleCnt="4" custScaleX="113001">
        <dgm:presLayoutVars>
          <dgm:bulletEnabled val="1"/>
        </dgm:presLayoutVars>
      </dgm:prSet>
      <dgm:spPr/>
    </dgm:pt>
    <dgm:pt modelId="{B72E9C3B-3D8C-4E90-8B05-69A47B6AA2C7}" type="pres">
      <dgm:prSet presAssocID="{D71D100D-EEE8-4CAA-8570-CB6873B357C5}" presName="parSpace" presStyleCnt="0"/>
      <dgm:spPr/>
    </dgm:pt>
    <dgm:pt modelId="{A8443C06-A881-4440-AD66-5CAF9D5C1784}" type="pres">
      <dgm:prSet presAssocID="{EF30E858-9206-421E-82E7-B1D590D56C7F}" presName="parTxOnly" presStyleLbl="node1" presStyleIdx="2" presStyleCnt="4" custScaleX="141931">
        <dgm:presLayoutVars>
          <dgm:bulletEnabled val="1"/>
        </dgm:presLayoutVars>
      </dgm:prSet>
      <dgm:spPr/>
    </dgm:pt>
    <dgm:pt modelId="{06FFE89F-56DF-4FAD-8176-A847D559F358}" type="pres">
      <dgm:prSet presAssocID="{0E7D405D-4D90-4374-B17E-DA58BC4AE642}" presName="parSpace" presStyleCnt="0"/>
      <dgm:spPr/>
    </dgm:pt>
    <dgm:pt modelId="{7748A571-AAF6-43C8-895F-CD0926B85D3A}" type="pres">
      <dgm:prSet presAssocID="{D0F5739E-7EB5-4420-8168-8B3D4BFFDDB1}" presName="parTxOnly" presStyleLbl="node1" presStyleIdx="3" presStyleCnt="4">
        <dgm:presLayoutVars>
          <dgm:bulletEnabled val="1"/>
        </dgm:presLayoutVars>
      </dgm:prSet>
      <dgm:spPr/>
    </dgm:pt>
  </dgm:ptLst>
  <dgm:cxnLst>
    <dgm:cxn modelId="{A5C31110-5180-4C48-AA84-203C11599484}" type="presOf" srcId="{D0F5739E-7EB5-4420-8168-8B3D4BFFDDB1}" destId="{7748A571-AAF6-43C8-895F-CD0926B85D3A}" srcOrd="0" destOrd="0" presId="urn:microsoft.com/office/officeart/2005/8/layout/hChevron3"/>
    <dgm:cxn modelId="{7E2BEE5D-490A-4D5C-AF1D-604F004800FB}" srcId="{05AD11B7-B840-4172-B9F8-30FD1099DAE3}" destId="{EF30E858-9206-421E-82E7-B1D590D56C7F}" srcOrd="2" destOrd="0" parTransId="{7D791C9E-42F0-42DD-B1A2-3374264E8A04}" sibTransId="{0E7D405D-4D90-4374-B17E-DA58BC4AE642}"/>
    <dgm:cxn modelId="{3BC71F8A-7443-4708-A36D-F10E7C53828E}" srcId="{05AD11B7-B840-4172-B9F8-30FD1099DAE3}" destId="{B42839CC-3F1C-4F4F-8963-31E7A37C9B0B}" srcOrd="1" destOrd="0" parTransId="{D8C4C348-EDA3-47DE-B905-B5E04703A786}" sibTransId="{D71D100D-EEE8-4CAA-8570-CB6873B357C5}"/>
    <dgm:cxn modelId="{548F1D96-B162-44B1-98B7-905067B5B5A8}" srcId="{05AD11B7-B840-4172-B9F8-30FD1099DAE3}" destId="{EB74731D-F9B6-4A67-A336-D39CE29678A8}" srcOrd="0" destOrd="0" parTransId="{CF91C156-17D3-43BA-8565-48F8B09DFF84}" sibTransId="{8D0E6EC8-49DB-487B-BCEE-E571654BC6EB}"/>
    <dgm:cxn modelId="{646C7699-A1D1-4353-A6E4-3D6C2D0C5CDB}" type="presOf" srcId="{EF30E858-9206-421E-82E7-B1D590D56C7F}" destId="{A8443C06-A881-4440-AD66-5CAF9D5C1784}" srcOrd="0" destOrd="0" presId="urn:microsoft.com/office/officeart/2005/8/layout/hChevron3"/>
    <dgm:cxn modelId="{77F080B2-BC55-4EEB-89E3-D74C9EADE94C}" type="presOf" srcId="{05AD11B7-B840-4172-B9F8-30FD1099DAE3}" destId="{AB6226CC-BC60-40E9-8B7B-91DC777A1EE8}" srcOrd="0" destOrd="0" presId="urn:microsoft.com/office/officeart/2005/8/layout/hChevron3"/>
    <dgm:cxn modelId="{30E899D8-64F8-4E6F-864B-A83C6477ED46}" type="presOf" srcId="{B42839CC-3F1C-4F4F-8963-31E7A37C9B0B}" destId="{0ECEA7BF-40A7-4876-AFD4-7EF1791C5647}" srcOrd="0" destOrd="0" presId="urn:microsoft.com/office/officeart/2005/8/layout/hChevron3"/>
    <dgm:cxn modelId="{7EA0B1EC-2100-44D7-87B9-16D718444D76}" srcId="{05AD11B7-B840-4172-B9F8-30FD1099DAE3}" destId="{D0F5739E-7EB5-4420-8168-8B3D4BFFDDB1}" srcOrd="3" destOrd="0" parTransId="{C69B3B53-3BD9-408B-902B-DCFD6533F3DA}" sibTransId="{679223C2-0886-4576-8A27-1ACAEF552052}"/>
    <dgm:cxn modelId="{9C0090F0-55D5-468C-B46B-0C576E95CE97}" type="presOf" srcId="{EB74731D-F9B6-4A67-A336-D39CE29678A8}" destId="{EC5CE817-09CE-4358-AF22-F2B85C61A69B}" srcOrd="0" destOrd="0" presId="urn:microsoft.com/office/officeart/2005/8/layout/hChevron3"/>
    <dgm:cxn modelId="{250CAB1C-D558-4BCF-8DFA-3DA784184E38}" type="presParOf" srcId="{AB6226CC-BC60-40E9-8B7B-91DC777A1EE8}" destId="{EC5CE817-09CE-4358-AF22-F2B85C61A69B}" srcOrd="0" destOrd="0" presId="urn:microsoft.com/office/officeart/2005/8/layout/hChevron3"/>
    <dgm:cxn modelId="{412E61A8-0AB2-42BF-9455-A9F4D1E4F83A}" type="presParOf" srcId="{AB6226CC-BC60-40E9-8B7B-91DC777A1EE8}" destId="{EC868086-B678-41C7-AED7-544AC257174D}" srcOrd="1" destOrd="0" presId="urn:microsoft.com/office/officeart/2005/8/layout/hChevron3"/>
    <dgm:cxn modelId="{02217155-AB80-4173-BF87-3B993CBE88CF}" type="presParOf" srcId="{AB6226CC-BC60-40E9-8B7B-91DC777A1EE8}" destId="{0ECEA7BF-40A7-4876-AFD4-7EF1791C5647}" srcOrd="2" destOrd="0" presId="urn:microsoft.com/office/officeart/2005/8/layout/hChevron3"/>
    <dgm:cxn modelId="{FA66A847-4F8B-4771-BE48-4B4E83A91968}" type="presParOf" srcId="{AB6226CC-BC60-40E9-8B7B-91DC777A1EE8}" destId="{B72E9C3B-3D8C-4E90-8B05-69A47B6AA2C7}" srcOrd="3" destOrd="0" presId="urn:microsoft.com/office/officeart/2005/8/layout/hChevron3"/>
    <dgm:cxn modelId="{B85B91AA-1FA9-469A-A6D7-D2F7B6CE6888}" type="presParOf" srcId="{AB6226CC-BC60-40E9-8B7B-91DC777A1EE8}" destId="{A8443C06-A881-4440-AD66-5CAF9D5C1784}" srcOrd="4" destOrd="0" presId="urn:microsoft.com/office/officeart/2005/8/layout/hChevron3"/>
    <dgm:cxn modelId="{97F8FA8E-475F-4001-8A31-97446284DCAA}" type="presParOf" srcId="{AB6226CC-BC60-40E9-8B7B-91DC777A1EE8}" destId="{06FFE89F-56DF-4FAD-8176-A847D559F358}" srcOrd="5" destOrd="0" presId="urn:microsoft.com/office/officeart/2005/8/layout/hChevron3"/>
    <dgm:cxn modelId="{B5295B2D-58DB-4B32-9C60-994F8B9EF98C}" type="presParOf" srcId="{AB6226CC-BC60-40E9-8B7B-91DC777A1EE8}" destId="{7748A571-AAF6-43C8-895F-CD0926B85D3A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3F27607-76D6-489C-9A52-2E5570453569}" type="doc">
      <dgm:prSet loTypeId="urn:microsoft.com/office/officeart/2005/8/layout/venn1" loCatId="relationship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0E8449A-940F-49C6-BC6C-8085FA489201}">
      <dgm:prSet phldrT="[Text]"/>
      <dgm:spPr/>
      <dgm:t>
        <a:bodyPr/>
        <a:lstStyle/>
        <a:p>
          <a:r>
            <a:rPr lang="en-US" dirty="0"/>
            <a:t>Risk</a:t>
          </a:r>
        </a:p>
      </dgm:t>
    </dgm:pt>
    <dgm:pt modelId="{840B4D2E-8510-4476-9E0B-4EACE621D7B2}" type="parTrans" cxnId="{C7BF55E5-4B1E-41BA-A1E7-6E6A630A3A10}">
      <dgm:prSet/>
      <dgm:spPr/>
      <dgm:t>
        <a:bodyPr/>
        <a:lstStyle/>
        <a:p>
          <a:endParaRPr lang="en-US"/>
        </a:p>
      </dgm:t>
    </dgm:pt>
    <dgm:pt modelId="{5E428484-A0DE-4537-B270-950FD66BAA86}" type="sibTrans" cxnId="{C7BF55E5-4B1E-41BA-A1E7-6E6A630A3A10}">
      <dgm:prSet/>
      <dgm:spPr/>
      <dgm:t>
        <a:bodyPr/>
        <a:lstStyle/>
        <a:p>
          <a:endParaRPr lang="en-US"/>
        </a:p>
      </dgm:t>
    </dgm:pt>
    <dgm:pt modelId="{E6CB1497-B05B-4502-8401-802E085E721B}">
      <dgm:prSet phldrT="[Text]"/>
      <dgm:spPr/>
      <dgm:t>
        <a:bodyPr/>
        <a:lstStyle/>
        <a:p>
          <a:r>
            <a:rPr lang="en-US" dirty="0"/>
            <a:t>Availability</a:t>
          </a:r>
        </a:p>
      </dgm:t>
    </dgm:pt>
    <dgm:pt modelId="{75BB56D4-ADCA-47D5-B9F1-719DEA27DC0B}" type="parTrans" cxnId="{5F5B9AB2-7575-485D-A981-96440B33E941}">
      <dgm:prSet/>
      <dgm:spPr/>
      <dgm:t>
        <a:bodyPr/>
        <a:lstStyle/>
        <a:p>
          <a:endParaRPr lang="en-US"/>
        </a:p>
      </dgm:t>
    </dgm:pt>
    <dgm:pt modelId="{422CFDB3-F7BC-4195-8CBE-07ABB61C987B}" type="sibTrans" cxnId="{5F5B9AB2-7575-485D-A981-96440B33E941}">
      <dgm:prSet/>
      <dgm:spPr/>
      <dgm:t>
        <a:bodyPr/>
        <a:lstStyle/>
        <a:p>
          <a:endParaRPr lang="en-US"/>
        </a:p>
      </dgm:t>
    </dgm:pt>
    <dgm:pt modelId="{60AF1C24-1BBD-4DA9-83C9-17C288FF3A23}">
      <dgm:prSet phldrT="[Text]"/>
      <dgm:spPr/>
      <dgm:t>
        <a:bodyPr/>
        <a:lstStyle/>
        <a:p>
          <a:r>
            <a:rPr lang="en-US" dirty="0"/>
            <a:t>Cost</a:t>
          </a:r>
        </a:p>
      </dgm:t>
    </dgm:pt>
    <dgm:pt modelId="{5DDB083C-4F37-4A99-A1F3-C6806C97A4CD}" type="parTrans" cxnId="{2DDAF0C5-E41B-4E19-A997-93A4D27ED949}">
      <dgm:prSet/>
      <dgm:spPr/>
      <dgm:t>
        <a:bodyPr/>
        <a:lstStyle/>
        <a:p>
          <a:endParaRPr lang="en-US"/>
        </a:p>
      </dgm:t>
    </dgm:pt>
    <dgm:pt modelId="{BB49D217-8145-416F-9819-17B0DDFD4B81}" type="sibTrans" cxnId="{2DDAF0C5-E41B-4E19-A997-93A4D27ED949}">
      <dgm:prSet/>
      <dgm:spPr/>
      <dgm:t>
        <a:bodyPr/>
        <a:lstStyle/>
        <a:p>
          <a:endParaRPr lang="en-US"/>
        </a:p>
      </dgm:t>
    </dgm:pt>
    <dgm:pt modelId="{6A093E84-EA91-4FB1-BD6E-ADCCE4407731}" type="pres">
      <dgm:prSet presAssocID="{73F27607-76D6-489C-9A52-2E5570453569}" presName="compositeShape" presStyleCnt="0">
        <dgm:presLayoutVars>
          <dgm:chMax val="7"/>
          <dgm:dir/>
          <dgm:resizeHandles val="exact"/>
        </dgm:presLayoutVars>
      </dgm:prSet>
      <dgm:spPr/>
    </dgm:pt>
    <dgm:pt modelId="{B99E9332-DFC2-4B40-A331-873146DEF0D8}" type="pres">
      <dgm:prSet presAssocID="{D0E8449A-940F-49C6-BC6C-8085FA489201}" presName="circ1" presStyleLbl="vennNode1" presStyleIdx="0" presStyleCnt="3"/>
      <dgm:spPr/>
    </dgm:pt>
    <dgm:pt modelId="{AC005776-1C75-4EA0-84F5-43A6CF960DCD}" type="pres">
      <dgm:prSet presAssocID="{D0E8449A-940F-49C6-BC6C-8085FA489201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59DE5D28-27EB-40BC-B73C-4B0498D544A0}" type="pres">
      <dgm:prSet presAssocID="{E6CB1497-B05B-4502-8401-802E085E721B}" presName="circ2" presStyleLbl="vennNode1" presStyleIdx="1" presStyleCnt="3"/>
      <dgm:spPr/>
    </dgm:pt>
    <dgm:pt modelId="{22E99678-E546-4070-9267-3E1A9BF8B048}" type="pres">
      <dgm:prSet presAssocID="{E6CB1497-B05B-4502-8401-802E085E721B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8D38FAE6-A36C-423F-BD1B-EFA39F09D6FA}" type="pres">
      <dgm:prSet presAssocID="{60AF1C24-1BBD-4DA9-83C9-17C288FF3A23}" presName="circ3" presStyleLbl="vennNode1" presStyleIdx="2" presStyleCnt="3"/>
      <dgm:spPr/>
    </dgm:pt>
    <dgm:pt modelId="{7F7E2ADA-5AE5-4E17-A2AF-7023AF07A1FD}" type="pres">
      <dgm:prSet presAssocID="{60AF1C24-1BBD-4DA9-83C9-17C288FF3A23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789D9211-A951-49FE-969F-51322427EE75}" type="presOf" srcId="{60AF1C24-1BBD-4DA9-83C9-17C288FF3A23}" destId="{8D38FAE6-A36C-423F-BD1B-EFA39F09D6FA}" srcOrd="0" destOrd="0" presId="urn:microsoft.com/office/officeart/2005/8/layout/venn1"/>
    <dgm:cxn modelId="{05178137-F62B-484E-AFAB-ADBD53C11E4D}" type="presOf" srcId="{60AF1C24-1BBD-4DA9-83C9-17C288FF3A23}" destId="{7F7E2ADA-5AE5-4E17-A2AF-7023AF07A1FD}" srcOrd="1" destOrd="0" presId="urn:microsoft.com/office/officeart/2005/8/layout/venn1"/>
    <dgm:cxn modelId="{D927825D-2EA8-47FD-9CE2-58F423C912C9}" type="presOf" srcId="{D0E8449A-940F-49C6-BC6C-8085FA489201}" destId="{B99E9332-DFC2-4B40-A331-873146DEF0D8}" srcOrd="0" destOrd="0" presId="urn:microsoft.com/office/officeart/2005/8/layout/venn1"/>
    <dgm:cxn modelId="{A03CEA61-9D27-42DC-95A2-A6D87076865B}" type="presOf" srcId="{73F27607-76D6-489C-9A52-2E5570453569}" destId="{6A093E84-EA91-4FB1-BD6E-ADCCE4407731}" srcOrd="0" destOrd="0" presId="urn:microsoft.com/office/officeart/2005/8/layout/venn1"/>
    <dgm:cxn modelId="{FF3D8D56-4F83-44CA-B89E-F4DD17446A6D}" type="presOf" srcId="{E6CB1497-B05B-4502-8401-802E085E721B}" destId="{59DE5D28-27EB-40BC-B73C-4B0498D544A0}" srcOrd="0" destOrd="0" presId="urn:microsoft.com/office/officeart/2005/8/layout/venn1"/>
    <dgm:cxn modelId="{FCB9E77F-49A6-4AAE-B1AE-E779CF7829C8}" type="presOf" srcId="{E6CB1497-B05B-4502-8401-802E085E721B}" destId="{22E99678-E546-4070-9267-3E1A9BF8B048}" srcOrd="1" destOrd="0" presId="urn:microsoft.com/office/officeart/2005/8/layout/venn1"/>
    <dgm:cxn modelId="{5F5B9AB2-7575-485D-A981-96440B33E941}" srcId="{73F27607-76D6-489C-9A52-2E5570453569}" destId="{E6CB1497-B05B-4502-8401-802E085E721B}" srcOrd="1" destOrd="0" parTransId="{75BB56D4-ADCA-47D5-B9F1-719DEA27DC0B}" sibTransId="{422CFDB3-F7BC-4195-8CBE-07ABB61C987B}"/>
    <dgm:cxn modelId="{2DDAF0C5-E41B-4E19-A997-93A4D27ED949}" srcId="{73F27607-76D6-489C-9A52-2E5570453569}" destId="{60AF1C24-1BBD-4DA9-83C9-17C288FF3A23}" srcOrd="2" destOrd="0" parTransId="{5DDB083C-4F37-4A99-A1F3-C6806C97A4CD}" sibTransId="{BB49D217-8145-416F-9819-17B0DDFD4B81}"/>
    <dgm:cxn modelId="{C7BF55E5-4B1E-41BA-A1E7-6E6A630A3A10}" srcId="{73F27607-76D6-489C-9A52-2E5570453569}" destId="{D0E8449A-940F-49C6-BC6C-8085FA489201}" srcOrd="0" destOrd="0" parTransId="{840B4D2E-8510-4476-9E0B-4EACE621D7B2}" sibTransId="{5E428484-A0DE-4537-B270-950FD66BAA86}"/>
    <dgm:cxn modelId="{DCB27DFF-3693-4525-908C-8B494937A287}" type="presOf" srcId="{D0E8449A-940F-49C6-BC6C-8085FA489201}" destId="{AC005776-1C75-4EA0-84F5-43A6CF960DCD}" srcOrd="1" destOrd="0" presId="urn:microsoft.com/office/officeart/2005/8/layout/venn1"/>
    <dgm:cxn modelId="{0FFD5419-BEE7-49B1-95F2-7B18CEECD46C}" type="presParOf" srcId="{6A093E84-EA91-4FB1-BD6E-ADCCE4407731}" destId="{B99E9332-DFC2-4B40-A331-873146DEF0D8}" srcOrd="0" destOrd="0" presId="urn:microsoft.com/office/officeart/2005/8/layout/venn1"/>
    <dgm:cxn modelId="{17160FB4-FC44-4C6F-8CDA-58588C1FF9D0}" type="presParOf" srcId="{6A093E84-EA91-4FB1-BD6E-ADCCE4407731}" destId="{AC005776-1C75-4EA0-84F5-43A6CF960DCD}" srcOrd="1" destOrd="0" presId="urn:microsoft.com/office/officeart/2005/8/layout/venn1"/>
    <dgm:cxn modelId="{A54ABE6A-AE6B-43BD-AAB0-30D6008BD4CF}" type="presParOf" srcId="{6A093E84-EA91-4FB1-BD6E-ADCCE4407731}" destId="{59DE5D28-27EB-40BC-B73C-4B0498D544A0}" srcOrd="2" destOrd="0" presId="urn:microsoft.com/office/officeart/2005/8/layout/venn1"/>
    <dgm:cxn modelId="{45572BE6-EDD5-4D2F-888E-1BBD2C7D804F}" type="presParOf" srcId="{6A093E84-EA91-4FB1-BD6E-ADCCE4407731}" destId="{22E99678-E546-4070-9267-3E1A9BF8B048}" srcOrd="3" destOrd="0" presId="urn:microsoft.com/office/officeart/2005/8/layout/venn1"/>
    <dgm:cxn modelId="{F76ADB39-A573-4330-86B9-5A5202628E53}" type="presParOf" srcId="{6A093E84-EA91-4FB1-BD6E-ADCCE4407731}" destId="{8D38FAE6-A36C-423F-BD1B-EFA39F09D6FA}" srcOrd="4" destOrd="0" presId="urn:microsoft.com/office/officeart/2005/8/layout/venn1"/>
    <dgm:cxn modelId="{2A26E8E6-6ABB-4F16-B7F4-D15DDB2C84AA}" type="presParOf" srcId="{6A093E84-EA91-4FB1-BD6E-ADCCE4407731}" destId="{7F7E2ADA-5AE5-4E17-A2AF-7023AF07A1FD}" srcOrd="5" destOrd="0" presId="urn:microsoft.com/office/officeart/2005/8/layout/venn1"/>
  </dgm:cxnLst>
  <dgm:bg>
    <a:solidFill>
      <a:schemeClr val="bg2"/>
    </a:solidFill>
  </dgm:bg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05C94C7E-6885-4C93-ABC7-A93EFFA3280F}" type="doc">
      <dgm:prSet loTypeId="urn:microsoft.com/office/officeart/2005/8/layout/arrow2" loCatId="process" qsTypeId="urn:microsoft.com/office/officeart/2005/8/quickstyle/simple1" qsCatId="simple" csTypeId="urn:microsoft.com/office/officeart/2005/8/colors/accent1_2" csCatId="accent1" phldr="1"/>
      <dgm:spPr/>
    </dgm:pt>
    <dgm:pt modelId="{39DFB979-7F9E-4BDD-8239-D59ABAEB61C6}">
      <dgm:prSet phldrT="[Text]" custT="1"/>
      <dgm:spPr/>
      <dgm:t>
        <a:bodyPr/>
        <a:lstStyle/>
        <a:p>
          <a:r>
            <a:rPr lang="en-US" sz="1800" dirty="0">
              <a:latin typeface="Arial" panose="020B0604020202020204" pitchFamily="34" charset="0"/>
              <a:cs typeface="Arial" panose="020B0604020202020204" pitchFamily="34" charset="0"/>
            </a:rPr>
            <a:t>Rule of Thumb</a:t>
          </a:r>
        </a:p>
      </dgm:t>
    </dgm:pt>
    <dgm:pt modelId="{205F0183-AB6C-4652-8D69-2EBCC2FE4DD7}" type="parTrans" cxnId="{D8A47C8F-499B-4BF4-8B7E-3ECC56F14694}">
      <dgm:prSet/>
      <dgm:spPr/>
      <dgm:t>
        <a:bodyPr/>
        <a:lstStyle/>
        <a:p>
          <a:endParaRPr lang="en-US"/>
        </a:p>
      </dgm:t>
    </dgm:pt>
    <dgm:pt modelId="{85FEFFD0-4A72-45C0-B7F2-68C27CC52A7D}" type="sibTrans" cxnId="{D8A47C8F-499B-4BF4-8B7E-3ECC56F14694}">
      <dgm:prSet/>
      <dgm:spPr/>
      <dgm:t>
        <a:bodyPr/>
        <a:lstStyle/>
        <a:p>
          <a:endParaRPr lang="en-US"/>
        </a:p>
      </dgm:t>
    </dgm:pt>
    <dgm:pt modelId="{DEE95223-4CFA-454B-908E-1AEA08D2B9AB}">
      <dgm:prSet phldrT="[Text]" custT="1"/>
      <dgm:spPr/>
      <dgm:t>
        <a:bodyPr/>
        <a:lstStyle/>
        <a:p>
          <a:r>
            <a:rPr lang="en-US" sz="1800" dirty="0">
              <a:latin typeface="Arial" panose="020B0604020202020204" pitchFamily="34" charset="0"/>
              <a:cs typeface="Arial" panose="020B0604020202020204" pitchFamily="34" charset="0"/>
            </a:rPr>
            <a:t>Single Echelon Inventory</a:t>
          </a:r>
        </a:p>
      </dgm:t>
    </dgm:pt>
    <dgm:pt modelId="{3C35423A-4EA2-4045-AF13-A685D8CEE88A}" type="parTrans" cxnId="{87B3B451-9913-4B4B-B800-1FB59303AA1B}">
      <dgm:prSet/>
      <dgm:spPr/>
      <dgm:t>
        <a:bodyPr/>
        <a:lstStyle/>
        <a:p>
          <a:endParaRPr lang="en-US"/>
        </a:p>
      </dgm:t>
    </dgm:pt>
    <dgm:pt modelId="{7596D535-2EA2-40C0-8C97-D0C423CEE87B}" type="sibTrans" cxnId="{87B3B451-9913-4B4B-B800-1FB59303AA1B}">
      <dgm:prSet/>
      <dgm:spPr/>
      <dgm:t>
        <a:bodyPr/>
        <a:lstStyle/>
        <a:p>
          <a:endParaRPr lang="en-US"/>
        </a:p>
      </dgm:t>
    </dgm:pt>
    <dgm:pt modelId="{05F9B096-3364-4663-9A0D-042DEFD0396B}">
      <dgm:prSet phldrT="[Text]" custT="1"/>
      <dgm:spPr/>
      <dgm:t>
        <a:bodyPr/>
        <a:lstStyle/>
        <a:p>
          <a:r>
            <a:rPr lang="en-US" sz="1800" dirty="0">
              <a:latin typeface="Arial" panose="020B0604020202020204" pitchFamily="34" charset="0"/>
              <a:cs typeface="Arial" panose="020B0604020202020204" pitchFamily="34" charset="0"/>
            </a:rPr>
            <a:t>Internal Multi-Echelon Inventory</a:t>
          </a:r>
        </a:p>
      </dgm:t>
    </dgm:pt>
    <dgm:pt modelId="{0EA0192D-FA46-4AD0-838D-8E17D12C045C}" type="parTrans" cxnId="{A8CCD054-23AF-439B-8C4C-DA9A5698F5B3}">
      <dgm:prSet/>
      <dgm:spPr/>
      <dgm:t>
        <a:bodyPr/>
        <a:lstStyle/>
        <a:p>
          <a:endParaRPr lang="en-US"/>
        </a:p>
      </dgm:t>
    </dgm:pt>
    <dgm:pt modelId="{AB4D087C-F305-48BF-B3FE-8A5BF5572209}" type="sibTrans" cxnId="{A8CCD054-23AF-439B-8C4C-DA9A5698F5B3}">
      <dgm:prSet/>
      <dgm:spPr/>
      <dgm:t>
        <a:bodyPr/>
        <a:lstStyle/>
        <a:p>
          <a:endParaRPr lang="en-US"/>
        </a:p>
      </dgm:t>
    </dgm:pt>
    <dgm:pt modelId="{9EAFE871-EF80-4276-B4FC-58CB266B606D}">
      <dgm:prSet custT="1"/>
      <dgm:spPr/>
      <dgm:t>
        <a:bodyPr/>
        <a:lstStyle/>
        <a:p>
          <a:r>
            <a:rPr lang="en-US" sz="1800" dirty="0">
              <a:latin typeface="Arial" panose="020B0604020202020204" pitchFamily="34" charset="0"/>
              <a:cs typeface="Arial" panose="020B0604020202020204" pitchFamily="34" charset="0"/>
            </a:rPr>
            <a:t>External Multi-Echelon Inventory</a:t>
          </a:r>
        </a:p>
      </dgm:t>
    </dgm:pt>
    <dgm:pt modelId="{6ED0E70E-BA72-475E-BA9D-9E52CBE789CE}" type="parTrans" cxnId="{4FDA9EF2-55FB-4B51-BD0B-2BFAA88CD467}">
      <dgm:prSet/>
      <dgm:spPr/>
      <dgm:t>
        <a:bodyPr/>
        <a:lstStyle/>
        <a:p>
          <a:endParaRPr lang="en-US"/>
        </a:p>
      </dgm:t>
    </dgm:pt>
    <dgm:pt modelId="{50B44C47-5035-45C6-AC3C-B3E6BD484D7B}" type="sibTrans" cxnId="{4FDA9EF2-55FB-4B51-BD0B-2BFAA88CD467}">
      <dgm:prSet/>
      <dgm:spPr/>
      <dgm:t>
        <a:bodyPr/>
        <a:lstStyle/>
        <a:p>
          <a:endParaRPr lang="en-US"/>
        </a:p>
      </dgm:t>
    </dgm:pt>
    <dgm:pt modelId="{BCCCD62B-B510-47FF-8A77-FD9995EE9EF9}" type="pres">
      <dgm:prSet presAssocID="{05C94C7E-6885-4C93-ABC7-A93EFFA3280F}" presName="arrowDiagram" presStyleCnt="0">
        <dgm:presLayoutVars>
          <dgm:chMax val="5"/>
          <dgm:dir/>
          <dgm:resizeHandles val="exact"/>
        </dgm:presLayoutVars>
      </dgm:prSet>
      <dgm:spPr/>
    </dgm:pt>
    <dgm:pt modelId="{8F1408FB-B791-4198-BAC7-CC2430933EE0}" type="pres">
      <dgm:prSet presAssocID="{05C94C7E-6885-4C93-ABC7-A93EFFA3280F}" presName="arrow" presStyleLbl="bgShp" presStyleIdx="0" presStyleCnt="1"/>
      <dgm:spPr/>
    </dgm:pt>
    <dgm:pt modelId="{090CDD6A-4164-4E25-A945-B564EA7CA2B2}" type="pres">
      <dgm:prSet presAssocID="{05C94C7E-6885-4C93-ABC7-A93EFFA3280F}" presName="arrowDiagram4" presStyleCnt="0"/>
      <dgm:spPr/>
    </dgm:pt>
    <dgm:pt modelId="{E0C9B382-33F4-4D99-BD7A-15ED9F0824E9}" type="pres">
      <dgm:prSet presAssocID="{39DFB979-7F9E-4BDD-8239-D59ABAEB61C6}" presName="bullet4a" presStyleLbl="node1" presStyleIdx="0" presStyleCnt="4"/>
      <dgm:spPr/>
    </dgm:pt>
    <dgm:pt modelId="{E0477380-239E-417F-9EB5-1828B8D33F16}" type="pres">
      <dgm:prSet presAssocID="{39DFB979-7F9E-4BDD-8239-D59ABAEB61C6}" presName="textBox4a" presStyleLbl="revTx" presStyleIdx="0" presStyleCnt="4">
        <dgm:presLayoutVars>
          <dgm:bulletEnabled val="1"/>
        </dgm:presLayoutVars>
      </dgm:prSet>
      <dgm:spPr/>
    </dgm:pt>
    <dgm:pt modelId="{DAEF31E7-9317-4419-A3FE-148DC426197B}" type="pres">
      <dgm:prSet presAssocID="{DEE95223-4CFA-454B-908E-1AEA08D2B9AB}" presName="bullet4b" presStyleLbl="node1" presStyleIdx="1" presStyleCnt="4"/>
      <dgm:spPr/>
    </dgm:pt>
    <dgm:pt modelId="{7A951F4C-9F1E-4656-847A-2CC4E74BA20D}" type="pres">
      <dgm:prSet presAssocID="{DEE95223-4CFA-454B-908E-1AEA08D2B9AB}" presName="textBox4b" presStyleLbl="revTx" presStyleIdx="1" presStyleCnt="4">
        <dgm:presLayoutVars>
          <dgm:bulletEnabled val="1"/>
        </dgm:presLayoutVars>
      </dgm:prSet>
      <dgm:spPr/>
    </dgm:pt>
    <dgm:pt modelId="{6319CE4E-30A2-40BA-9A30-7303F84F9EE6}" type="pres">
      <dgm:prSet presAssocID="{05F9B096-3364-4663-9A0D-042DEFD0396B}" presName="bullet4c" presStyleLbl="node1" presStyleIdx="2" presStyleCnt="4"/>
      <dgm:spPr/>
    </dgm:pt>
    <dgm:pt modelId="{F7CF93C5-A8C8-4653-A541-72C1ECA2E57A}" type="pres">
      <dgm:prSet presAssocID="{05F9B096-3364-4663-9A0D-042DEFD0396B}" presName="textBox4c" presStyleLbl="revTx" presStyleIdx="2" presStyleCnt="4">
        <dgm:presLayoutVars>
          <dgm:bulletEnabled val="1"/>
        </dgm:presLayoutVars>
      </dgm:prSet>
      <dgm:spPr/>
    </dgm:pt>
    <dgm:pt modelId="{4289515E-0A63-428E-A242-15FD40064FD6}" type="pres">
      <dgm:prSet presAssocID="{9EAFE871-EF80-4276-B4FC-58CB266B606D}" presName="bullet4d" presStyleLbl="node1" presStyleIdx="3" presStyleCnt="4"/>
      <dgm:spPr/>
    </dgm:pt>
    <dgm:pt modelId="{71B7E183-F42B-49E1-A46C-CD70B95A4533}" type="pres">
      <dgm:prSet presAssocID="{9EAFE871-EF80-4276-B4FC-58CB266B606D}" presName="textBox4d" presStyleLbl="revTx" presStyleIdx="3" presStyleCnt="4">
        <dgm:presLayoutVars>
          <dgm:bulletEnabled val="1"/>
        </dgm:presLayoutVars>
      </dgm:prSet>
      <dgm:spPr/>
    </dgm:pt>
  </dgm:ptLst>
  <dgm:cxnLst>
    <dgm:cxn modelId="{9CF04231-5792-4874-A1F3-843DC7AE7865}" type="presOf" srcId="{DEE95223-4CFA-454B-908E-1AEA08D2B9AB}" destId="{7A951F4C-9F1E-4656-847A-2CC4E74BA20D}" srcOrd="0" destOrd="0" presId="urn:microsoft.com/office/officeart/2005/8/layout/arrow2"/>
    <dgm:cxn modelId="{328AE33A-06C6-4AAF-B076-BC96019008C7}" type="presOf" srcId="{9EAFE871-EF80-4276-B4FC-58CB266B606D}" destId="{71B7E183-F42B-49E1-A46C-CD70B95A4533}" srcOrd="0" destOrd="0" presId="urn:microsoft.com/office/officeart/2005/8/layout/arrow2"/>
    <dgm:cxn modelId="{C5B6886A-DCA0-4A66-AFF4-EFA725A6DF3C}" type="presOf" srcId="{05F9B096-3364-4663-9A0D-042DEFD0396B}" destId="{F7CF93C5-A8C8-4653-A541-72C1ECA2E57A}" srcOrd="0" destOrd="0" presId="urn:microsoft.com/office/officeart/2005/8/layout/arrow2"/>
    <dgm:cxn modelId="{87B3B451-9913-4B4B-B800-1FB59303AA1B}" srcId="{05C94C7E-6885-4C93-ABC7-A93EFFA3280F}" destId="{DEE95223-4CFA-454B-908E-1AEA08D2B9AB}" srcOrd="1" destOrd="0" parTransId="{3C35423A-4EA2-4045-AF13-A685D8CEE88A}" sibTransId="{7596D535-2EA2-40C0-8C97-D0C423CEE87B}"/>
    <dgm:cxn modelId="{A8CCD054-23AF-439B-8C4C-DA9A5698F5B3}" srcId="{05C94C7E-6885-4C93-ABC7-A93EFFA3280F}" destId="{05F9B096-3364-4663-9A0D-042DEFD0396B}" srcOrd="2" destOrd="0" parTransId="{0EA0192D-FA46-4AD0-838D-8E17D12C045C}" sibTransId="{AB4D087C-F305-48BF-B3FE-8A5BF5572209}"/>
    <dgm:cxn modelId="{D8A47C8F-499B-4BF4-8B7E-3ECC56F14694}" srcId="{05C94C7E-6885-4C93-ABC7-A93EFFA3280F}" destId="{39DFB979-7F9E-4BDD-8239-D59ABAEB61C6}" srcOrd="0" destOrd="0" parTransId="{205F0183-AB6C-4652-8D69-2EBCC2FE4DD7}" sibTransId="{85FEFFD0-4A72-45C0-B7F2-68C27CC52A7D}"/>
    <dgm:cxn modelId="{DD760DCF-3E6F-4EF8-B922-73DBD46F77D2}" type="presOf" srcId="{05C94C7E-6885-4C93-ABC7-A93EFFA3280F}" destId="{BCCCD62B-B510-47FF-8A77-FD9995EE9EF9}" srcOrd="0" destOrd="0" presId="urn:microsoft.com/office/officeart/2005/8/layout/arrow2"/>
    <dgm:cxn modelId="{17FCB1DE-8132-496E-9123-6EDA29FFA919}" type="presOf" srcId="{39DFB979-7F9E-4BDD-8239-D59ABAEB61C6}" destId="{E0477380-239E-417F-9EB5-1828B8D33F16}" srcOrd="0" destOrd="0" presId="urn:microsoft.com/office/officeart/2005/8/layout/arrow2"/>
    <dgm:cxn modelId="{4FDA9EF2-55FB-4B51-BD0B-2BFAA88CD467}" srcId="{05C94C7E-6885-4C93-ABC7-A93EFFA3280F}" destId="{9EAFE871-EF80-4276-B4FC-58CB266B606D}" srcOrd="3" destOrd="0" parTransId="{6ED0E70E-BA72-475E-BA9D-9E52CBE789CE}" sibTransId="{50B44C47-5035-45C6-AC3C-B3E6BD484D7B}"/>
    <dgm:cxn modelId="{66284C12-F73A-4B5F-AF0A-7602682F0A2F}" type="presParOf" srcId="{BCCCD62B-B510-47FF-8A77-FD9995EE9EF9}" destId="{8F1408FB-B791-4198-BAC7-CC2430933EE0}" srcOrd="0" destOrd="0" presId="urn:microsoft.com/office/officeart/2005/8/layout/arrow2"/>
    <dgm:cxn modelId="{43937357-A3AF-4B74-BCA6-9414F44DCE83}" type="presParOf" srcId="{BCCCD62B-B510-47FF-8A77-FD9995EE9EF9}" destId="{090CDD6A-4164-4E25-A945-B564EA7CA2B2}" srcOrd="1" destOrd="0" presId="urn:microsoft.com/office/officeart/2005/8/layout/arrow2"/>
    <dgm:cxn modelId="{3E312B0A-07F9-4B22-B83E-F8DBD7CF75D9}" type="presParOf" srcId="{090CDD6A-4164-4E25-A945-B564EA7CA2B2}" destId="{E0C9B382-33F4-4D99-BD7A-15ED9F0824E9}" srcOrd="0" destOrd="0" presId="urn:microsoft.com/office/officeart/2005/8/layout/arrow2"/>
    <dgm:cxn modelId="{40E80B62-0815-4611-8FD2-0E8D1C7EE9D7}" type="presParOf" srcId="{090CDD6A-4164-4E25-A945-B564EA7CA2B2}" destId="{E0477380-239E-417F-9EB5-1828B8D33F16}" srcOrd="1" destOrd="0" presId="urn:microsoft.com/office/officeart/2005/8/layout/arrow2"/>
    <dgm:cxn modelId="{AB3AE730-B64C-47AC-82EC-203AB6024E59}" type="presParOf" srcId="{090CDD6A-4164-4E25-A945-B564EA7CA2B2}" destId="{DAEF31E7-9317-4419-A3FE-148DC426197B}" srcOrd="2" destOrd="0" presId="urn:microsoft.com/office/officeart/2005/8/layout/arrow2"/>
    <dgm:cxn modelId="{1BF247BE-1437-45CD-A8C0-4EA1A43CFB61}" type="presParOf" srcId="{090CDD6A-4164-4E25-A945-B564EA7CA2B2}" destId="{7A951F4C-9F1E-4656-847A-2CC4E74BA20D}" srcOrd="3" destOrd="0" presId="urn:microsoft.com/office/officeart/2005/8/layout/arrow2"/>
    <dgm:cxn modelId="{6CBE78A6-050B-4100-98E0-62D2D6324732}" type="presParOf" srcId="{090CDD6A-4164-4E25-A945-B564EA7CA2B2}" destId="{6319CE4E-30A2-40BA-9A30-7303F84F9EE6}" srcOrd="4" destOrd="0" presId="urn:microsoft.com/office/officeart/2005/8/layout/arrow2"/>
    <dgm:cxn modelId="{16BF36CF-13D0-4079-AD0E-DFF0572CE70B}" type="presParOf" srcId="{090CDD6A-4164-4E25-A945-B564EA7CA2B2}" destId="{F7CF93C5-A8C8-4653-A541-72C1ECA2E57A}" srcOrd="5" destOrd="0" presId="urn:microsoft.com/office/officeart/2005/8/layout/arrow2"/>
    <dgm:cxn modelId="{28F4BA6E-9859-458C-BE7D-7CCE33E4AA74}" type="presParOf" srcId="{090CDD6A-4164-4E25-A945-B564EA7CA2B2}" destId="{4289515E-0A63-428E-A242-15FD40064FD6}" srcOrd="6" destOrd="0" presId="urn:microsoft.com/office/officeart/2005/8/layout/arrow2"/>
    <dgm:cxn modelId="{5C53FE7B-A241-4481-96E5-E88C3DAD3F14}" type="presParOf" srcId="{090CDD6A-4164-4E25-A945-B564EA7CA2B2}" destId="{71B7E183-F42B-49E1-A46C-CD70B95A4533}" srcOrd="7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8BE45414-C4EB-4626-9703-772C599F52E8}" type="doc">
      <dgm:prSet loTypeId="urn:microsoft.com/office/officeart/2005/8/layout/gear1" loCatId="process" qsTypeId="urn:microsoft.com/office/officeart/2005/8/quickstyle/simple1" qsCatId="simple" csTypeId="urn:microsoft.com/office/officeart/2005/8/colors/accent1_2" csCatId="accent1" phldr="1"/>
      <dgm:spPr/>
    </dgm:pt>
    <dgm:pt modelId="{6C792A5F-94BA-4794-9632-E7A8D5CF017D}">
      <dgm:prSet phldrT="[Text]"/>
      <dgm:spPr/>
      <dgm:t>
        <a:bodyPr/>
        <a:lstStyle/>
        <a:p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Cost</a:t>
          </a:r>
        </a:p>
      </dgm:t>
    </dgm:pt>
    <dgm:pt modelId="{3094FFA4-BD5C-4790-B419-39AB01336A27}" type="parTrans" cxnId="{7C222C58-246C-4BD9-B6AD-97269CF015BD}">
      <dgm:prSet/>
      <dgm:spPr/>
      <dgm:t>
        <a:bodyPr/>
        <a:lstStyle/>
        <a:p>
          <a:endParaRPr lang="en-US"/>
        </a:p>
      </dgm:t>
    </dgm:pt>
    <dgm:pt modelId="{AFB6AF9A-521B-4F9E-ABE7-F1DFD6290D86}" type="sibTrans" cxnId="{7C222C58-246C-4BD9-B6AD-97269CF015BD}">
      <dgm:prSet/>
      <dgm:spPr/>
      <dgm:t>
        <a:bodyPr/>
        <a:lstStyle/>
        <a:p>
          <a:endParaRPr lang="en-US"/>
        </a:p>
      </dgm:t>
    </dgm:pt>
    <dgm:pt modelId="{C3983DCE-7FBC-4667-AFC7-41B7ACF22FEA}">
      <dgm:prSet phldrT="[Text]"/>
      <dgm:spPr/>
      <dgm:t>
        <a:bodyPr/>
        <a:lstStyle/>
        <a:p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Customer Service Level</a:t>
          </a:r>
        </a:p>
      </dgm:t>
    </dgm:pt>
    <dgm:pt modelId="{60AD22D7-E948-4A32-A9E2-A2B94692B1F8}" type="parTrans" cxnId="{C6645687-F8DD-4C93-A83E-2E231FD42D43}">
      <dgm:prSet/>
      <dgm:spPr/>
      <dgm:t>
        <a:bodyPr/>
        <a:lstStyle/>
        <a:p>
          <a:endParaRPr lang="en-US"/>
        </a:p>
      </dgm:t>
    </dgm:pt>
    <dgm:pt modelId="{E21157FF-477F-4935-8E8F-AA9889F3B5E2}" type="sibTrans" cxnId="{C6645687-F8DD-4C93-A83E-2E231FD42D43}">
      <dgm:prSet/>
      <dgm:spPr/>
      <dgm:t>
        <a:bodyPr/>
        <a:lstStyle/>
        <a:p>
          <a:endParaRPr lang="en-US"/>
        </a:p>
      </dgm:t>
    </dgm:pt>
    <dgm:pt modelId="{407A6D7A-083A-4CAB-8CD7-1F21CC40EF37}">
      <dgm:prSet phldrT="[Text]"/>
      <dgm:spPr/>
      <dgm:t>
        <a:bodyPr/>
        <a:lstStyle/>
        <a:p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Rounding Factor</a:t>
          </a:r>
        </a:p>
      </dgm:t>
    </dgm:pt>
    <dgm:pt modelId="{EE13DDC7-2D7D-4589-AF3F-5480364724CA}" type="sibTrans" cxnId="{F55E1FDA-1CC0-4734-AF7E-23766E93F0AC}">
      <dgm:prSet/>
      <dgm:spPr/>
      <dgm:t>
        <a:bodyPr/>
        <a:lstStyle/>
        <a:p>
          <a:endParaRPr lang="en-US"/>
        </a:p>
      </dgm:t>
    </dgm:pt>
    <dgm:pt modelId="{855E8270-4252-432D-84BD-A88A466BA83E}" type="parTrans" cxnId="{F55E1FDA-1CC0-4734-AF7E-23766E93F0AC}">
      <dgm:prSet/>
      <dgm:spPr/>
      <dgm:t>
        <a:bodyPr/>
        <a:lstStyle/>
        <a:p>
          <a:endParaRPr lang="en-US"/>
        </a:p>
      </dgm:t>
    </dgm:pt>
    <dgm:pt modelId="{5C65417B-34F3-4AE2-89DA-AD3FDCFF66DF}" type="pres">
      <dgm:prSet presAssocID="{8BE45414-C4EB-4626-9703-772C599F52E8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7EC2E769-5A7A-4183-A31C-6B208F400EE7}" type="pres">
      <dgm:prSet presAssocID="{6C792A5F-94BA-4794-9632-E7A8D5CF017D}" presName="gear1" presStyleLbl="node1" presStyleIdx="0" presStyleCnt="3">
        <dgm:presLayoutVars>
          <dgm:chMax val="1"/>
          <dgm:bulletEnabled val="1"/>
        </dgm:presLayoutVars>
      </dgm:prSet>
      <dgm:spPr/>
    </dgm:pt>
    <dgm:pt modelId="{A9667939-BC5E-4E58-8FA0-BD3A5AAFEEC2}" type="pres">
      <dgm:prSet presAssocID="{6C792A5F-94BA-4794-9632-E7A8D5CF017D}" presName="gear1srcNode" presStyleLbl="node1" presStyleIdx="0" presStyleCnt="3"/>
      <dgm:spPr/>
    </dgm:pt>
    <dgm:pt modelId="{C81C63EE-B170-46BE-8BAA-17C4251F75C0}" type="pres">
      <dgm:prSet presAssocID="{6C792A5F-94BA-4794-9632-E7A8D5CF017D}" presName="gear1dstNode" presStyleLbl="node1" presStyleIdx="0" presStyleCnt="3"/>
      <dgm:spPr/>
    </dgm:pt>
    <dgm:pt modelId="{0B1C8908-5A2F-4533-AB5D-1CA5F1912493}" type="pres">
      <dgm:prSet presAssocID="{407A6D7A-083A-4CAB-8CD7-1F21CC40EF37}" presName="gear2" presStyleLbl="node1" presStyleIdx="1" presStyleCnt="3">
        <dgm:presLayoutVars>
          <dgm:chMax val="1"/>
          <dgm:bulletEnabled val="1"/>
        </dgm:presLayoutVars>
      </dgm:prSet>
      <dgm:spPr/>
    </dgm:pt>
    <dgm:pt modelId="{2C2761FD-4F1A-46BA-9F10-754DA6F69259}" type="pres">
      <dgm:prSet presAssocID="{407A6D7A-083A-4CAB-8CD7-1F21CC40EF37}" presName="gear2srcNode" presStyleLbl="node1" presStyleIdx="1" presStyleCnt="3"/>
      <dgm:spPr/>
    </dgm:pt>
    <dgm:pt modelId="{C4EA36DC-EC55-4F0E-8241-40A93AB7F1ED}" type="pres">
      <dgm:prSet presAssocID="{407A6D7A-083A-4CAB-8CD7-1F21CC40EF37}" presName="gear2dstNode" presStyleLbl="node1" presStyleIdx="1" presStyleCnt="3"/>
      <dgm:spPr/>
    </dgm:pt>
    <dgm:pt modelId="{490509E6-5323-4FFF-B21B-0C62DF2C10D8}" type="pres">
      <dgm:prSet presAssocID="{C3983DCE-7FBC-4667-AFC7-41B7ACF22FEA}" presName="gear3" presStyleLbl="node1" presStyleIdx="2" presStyleCnt="3"/>
      <dgm:spPr/>
    </dgm:pt>
    <dgm:pt modelId="{0BC2BA75-9F43-44E3-BDD0-720471BF784D}" type="pres">
      <dgm:prSet presAssocID="{C3983DCE-7FBC-4667-AFC7-41B7ACF22FEA}" presName="gear3tx" presStyleLbl="node1" presStyleIdx="2" presStyleCnt="3">
        <dgm:presLayoutVars>
          <dgm:chMax val="1"/>
          <dgm:bulletEnabled val="1"/>
        </dgm:presLayoutVars>
      </dgm:prSet>
      <dgm:spPr/>
    </dgm:pt>
    <dgm:pt modelId="{ECA539D1-19E2-4FAE-B909-95CFC40FA21E}" type="pres">
      <dgm:prSet presAssocID="{C3983DCE-7FBC-4667-AFC7-41B7ACF22FEA}" presName="gear3srcNode" presStyleLbl="node1" presStyleIdx="2" presStyleCnt="3"/>
      <dgm:spPr/>
    </dgm:pt>
    <dgm:pt modelId="{3BA6104A-3E38-48F1-8B8B-DCF74ECA4EEC}" type="pres">
      <dgm:prSet presAssocID="{C3983DCE-7FBC-4667-AFC7-41B7ACF22FEA}" presName="gear3dstNode" presStyleLbl="node1" presStyleIdx="2" presStyleCnt="3"/>
      <dgm:spPr/>
    </dgm:pt>
    <dgm:pt modelId="{734ECCA0-7A5F-4CA7-86D1-52CCDFAC8B6D}" type="pres">
      <dgm:prSet presAssocID="{AFB6AF9A-521B-4F9E-ABE7-F1DFD6290D86}" presName="connector1" presStyleLbl="sibTrans2D1" presStyleIdx="0" presStyleCnt="3"/>
      <dgm:spPr/>
    </dgm:pt>
    <dgm:pt modelId="{7CCEFF06-DADB-4D95-853C-CCD43EB21FF4}" type="pres">
      <dgm:prSet presAssocID="{EE13DDC7-2D7D-4589-AF3F-5480364724CA}" presName="connector2" presStyleLbl="sibTrans2D1" presStyleIdx="1" presStyleCnt="3"/>
      <dgm:spPr/>
    </dgm:pt>
    <dgm:pt modelId="{39947F17-7EAE-47A6-8E7E-852330C77752}" type="pres">
      <dgm:prSet presAssocID="{E21157FF-477F-4935-8E8F-AA9889F3B5E2}" presName="connector3" presStyleLbl="sibTrans2D1" presStyleIdx="2" presStyleCnt="3"/>
      <dgm:spPr/>
    </dgm:pt>
  </dgm:ptLst>
  <dgm:cxnLst>
    <dgm:cxn modelId="{2D6B5E32-7915-474A-8707-97691D02D6A8}" type="presOf" srcId="{6C792A5F-94BA-4794-9632-E7A8D5CF017D}" destId="{C81C63EE-B170-46BE-8BAA-17C4251F75C0}" srcOrd="2" destOrd="0" presId="urn:microsoft.com/office/officeart/2005/8/layout/gear1"/>
    <dgm:cxn modelId="{ADAA8038-2797-481F-9031-A4C7604AE5F5}" type="presOf" srcId="{C3983DCE-7FBC-4667-AFC7-41B7ACF22FEA}" destId="{ECA539D1-19E2-4FAE-B909-95CFC40FA21E}" srcOrd="2" destOrd="0" presId="urn:microsoft.com/office/officeart/2005/8/layout/gear1"/>
    <dgm:cxn modelId="{E86C4045-C3F8-4C31-8914-5100BC638CDC}" type="presOf" srcId="{AFB6AF9A-521B-4F9E-ABE7-F1DFD6290D86}" destId="{734ECCA0-7A5F-4CA7-86D1-52CCDFAC8B6D}" srcOrd="0" destOrd="0" presId="urn:microsoft.com/office/officeart/2005/8/layout/gear1"/>
    <dgm:cxn modelId="{63F45E47-2B97-430D-B463-09F049F9A7E7}" type="presOf" srcId="{E21157FF-477F-4935-8E8F-AA9889F3B5E2}" destId="{39947F17-7EAE-47A6-8E7E-852330C77752}" srcOrd="0" destOrd="0" presId="urn:microsoft.com/office/officeart/2005/8/layout/gear1"/>
    <dgm:cxn modelId="{BAABBF6B-042C-499F-8805-DD48DF9FBCBF}" type="presOf" srcId="{407A6D7A-083A-4CAB-8CD7-1F21CC40EF37}" destId="{C4EA36DC-EC55-4F0E-8241-40A93AB7F1ED}" srcOrd="2" destOrd="0" presId="urn:microsoft.com/office/officeart/2005/8/layout/gear1"/>
    <dgm:cxn modelId="{CABE9D4E-D6B8-4D70-B776-0D9EB61321F8}" type="presOf" srcId="{EE13DDC7-2D7D-4589-AF3F-5480364724CA}" destId="{7CCEFF06-DADB-4D95-853C-CCD43EB21FF4}" srcOrd="0" destOrd="0" presId="urn:microsoft.com/office/officeart/2005/8/layout/gear1"/>
    <dgm:cxn modelId="{7C222C58-246C-4BD9-B6AD-97269CF015BD}" srcId="{8BE45414-C4EB-4626-9703-772C599F52E8}" destId="{6C792A5F-94BA-4794-9632-E7A8D5CF017D}" srcOrd="0" destOrd="0" parTransId="{3094FFA4-BD5C-4790-B419-39AB01336A27}" sibTransId="{AFB6AF9A-521B-4F9E-ABE7-F1DFD6290D86}"/>
    <dgm:cxn modelId="{2F818E7F-9C8F-43CF-9BBB-91585E2876F4}" type="presOf" srcId="{C3983DCE-7FBC-4667-AFC7-41B7ACF22FEA}" destId="{490509E6-5323-4FFF-B21B-0C62DF2C10D8}" srcOrd="0" destOrd="0" presId="urn:microsoft.com/office/officeart/2005/8/layout/gear1"/>
    <dgm:cxn modelId="{C6645687-F8DD-4C93-A83E-2E231FD42D43}" srcId="{8BE45414-C4EB-4626-9703-772C599F52E8}" destId="{C3983DCE-7FBC-4667-AFC7-41B7ACF22FEA}" srcOrd="2" destOrd="0" parTransId="{60AD22D7-E948-4A32-A9E2-A2B94692B1F8}" sibTransId="{E21157FF-477F-4935-8E8F-AA9889F3B5E2}"/>
    <dgm:cxn modelId="{52D283A4-4AF2-4274-A39B-C28FB8C269E5}" type="presOf" srcId="{407A6D7A-083A-4CAB-8CD7-1F21CC40EF37}" destId="{0B1C8908-5A2F-4533-AB5D-1CA5F1912493}" srcOrd="0" destOrd="0" presId="urn:microsoft.com/office/officeart/2005/8/layout/gear1"/>
    <dgm:cxn modelId="{799BF1B7-F057-461A-B78A-7A0942666C4A}" type="presOf" srcId="{407A6D7A-083A-4CAB-8CD7-1F21CC40EF37}" destId="{2C2761FD-4F1A-46BA-9F10-754DA6F69259}" srcOrd="1" destOrd="0" presId="urn:microsoft.com/office/officeart/2005/8/layout/gear1"/>
    <dgm:cxn modelId="{3530DEBC-33BD-487C-8F95-81CED9BE83F4}" type="presOf" srcId="{8BE45414-C4EB-4626-9703-772C599F52E8}" destId="{5C65417B-34F3-4AE2-89DA-AD3FDCFF66DF}" srcOrd="0" destOrd="0" presId="urn:microsoft.com/office/officeart/2005/8/layout/gear1"/>
    <dgm:cxn modelId="{61069CC1-F0B4-42B2-9E45-6D1A634F1DA9}" type="presOf" srcId="{C3983DCE-7FBC-4667-AFC7-41B7ACF22FEA}" destId="{3BA6104A-3E38-48F1-8B8B-DCF74ECA4EEC}" srcOrd="3" destOrd="0" presId="urn:microsoft.com/office/officeart/2005/8/layout/gear1"/>
    <dgm:cxn modelId="{604E31C7-8CAE-4549-AE7B-C1F398C011F8}" type="presOf" srcId="{C3983DCE-7FBC-4667-AFC7-41B7ACF22FEA}" destId="{0BC2BA75-9F43-44E3-BDD0-720471BF784D}" srcOrd="1" destOrd="0" presId="urn:microsoft.com/office/officeart/2005/8/layout/gear1"/>
    <dgm:cxn modelId="{F55E1FDA-1CC0-4734-AF7E-23766E93F0AC}" srcId="{8BE45414-C4EB-4626-9703-772C599F52E8}" destId="{407A6D7A-083A-4CAB-8CD7-1F21CC40EF37}" srcOrd="1" destOrd="0" parTransId="{855E8270-4252-432D-84BD-A88A466BA83E}" sibTransId="{EE13DDC7-2D7D-4589-AF3F-5480364724CA}"/>
    <dgm:cxn modelId="{CEE1ADE3-D1F3-4303-9FDC-19904CEAD1F4}" type="presOf" srcId="{6C792A5F-94BA-4794-9632-E7A8D5CF017D}" destId="{7EC2E769-5A7A-4183-A31C-6B208F400EE7}" srcOrd="0" destOrd="0" presId="urn:microsoft.com/office/officeart/2005/8/layout/gear1"/>
    <dgm:cxn modelId="{65290EF9-5D2C-45FA-997E-0B2899FFF7DE}" type="presOf" srcId="{6C792A5F-94BA-4794-9632-E7A8D5CF017D}" destId="{A9667939-BC5E-4E58-8FA0-BD3A5AAFEEC2}" srcOrd="1" destOrd="0" presId="urn:microsoft.com/office/officeart/2005/8/layout/gear1"/>
    <dgm:cxn modelId="{3A7A1732-C6FC-4109-93C2-DD22BE181209}" type="presParOf" srcId="{5C65417B-34F3-4AE2-89DA-AD3FDCFF66DF}" destId="{7EC2E769-5A7A-4183-A31C-6B208F400EE7}" srcOrd="0" destOrd="0" presId="urn:microsoft.com/office/officeart/2005/8/layout/gear1"/>
    <dgm:cxn modelId="{03169596-7CDA-4301-859E-D0075B2A9AAB}" type="presParOf" srcId="{5C65417B-34F3-4AE2-89DA-AD3FDCFF66DF}" destId="{A9667939-BC5E-4E58-8FA0-BD3A5AAFEEC2}" srcOrd="1" destOrd="0" presId="urn:microsoft.com/office/officeart/2005/8/layout/gear1"/>
    <dgm:cxn modelId="{456EDE13-D588-4A25-B61A-D2BFB9E50154}" type="presParOf" srcId="{5C65417B-34F3-4AE2-89DA-AD3FDCFF66DF}" destId="{C81C63EE-B170-46BE-8BAA-17C4251F75C0}" srcOrd="2" destOrd="0" presId="urn:microsoft.com/office/officeart/2005/8/layout/gear1"/>
    <dgm:cxn modelId="{0E2783C0-9711-425D-96F9-3F07278F398F}" type="presParOf" srcId="{5C65417B-34F3-4AE2-89DA-AD3FDCFF66DF}" destId="{0B1C8908-5A2F-4533-AB5D-1CA5F1912493}" srcOrd="3" destOrd="0" presId="urn:microsoft.com/office/officeart/2005/8/layout/gear1"/>
    <dgm:cxn modelId="{4FF8EAF6-A30E-41ED-9EE3-B1F8173779C5}" type="presParOf" srcId="{5C65417B-34F3-4AE2-89DA-AD3FDCFF66DF}" destId="{2C2761FD-4F1A-46BA-9F10-754DA6F69259}" srcOrd="4" destOrd="0" presId="urn:microsoft.com/office/officeart/2005/8/layout/gear1"/>
    <dgm:cxn modelId="{ABB12133-319F-4B6F-9ABA-92E2210691CF}" type="presParOf" srcId="{5C65417B-34F3-4AE2-89DA-AD3FDCFF66DF}" destId="{C4EA36DC-EC55-4F0E-8241-40A93AB7F1ED}" srcOrd="5" destOrd="0" presId="urn:microsoft.com/office/officeart/2005/8/layout/gear1"/>
    <dgm:cxn modelId="{9BF0532A-D534-47EE-8E96-C6BBB75DBC82}" type="presParOf" srcId="{5C65417B-34F3-4AE2-89DA-AD3FDCFF66DF}" destId="{490509E6-5323-4FFF-B21B-0C62DF2C10D8}" srcOrd="6" destOrd="0" presId="urn:microsoft.com/office/officeart/2005/8/layout/gear1"/>
    <dgm:cxn modelId="{1A133507-873F-4016-8856-DE7D7EF4F054}" type="presParOf" srcId="{5C65417B-34F3-4AE2-89DA-AD3FDCFF66DF}" destId="{0BC2BA75-9F43-44E3-BDD0-720471BF784D}" srcOrd="7" destOrd="0" presId="urn:microsoft.com/office/officeart/2005/8/layout/gear1"/>
    <dgm:cxn modelId="{4A832CE1-7F3E-4B9E-96B1-324CA3098941}" type="presParOf" srcId="{5C65417B-34F3-4AE2-89DA-AD3FDCFF66DF}" destId="{ECA539D1-19E2-4FAE-B909-95CFC40FA21E}" srcOrd="8" destOrd="0" presId="urn:microsoft.com/office/officeart/2005/8/layout/gear1"/>
    <dgm:cxn modelId="{7F063DB0-207B-4669-9356-62864BED13EB}" type="presParOf" srcId="{5C65417B-34F3-4AE2-89DA-AD3FDCFF66DF}" destId="{3BA6104A-3E38-48F1-8B8B-DCF74ECA4EEC}" srcOrd="9" destOrd="0" presId="urn:microsoft.com/office/officeart/2005/8/layout/gear1"/>
    <dgm:cxn modelId="{41D4810C-A024-4C0C-BD54-506CC3EAD345}" type="presParOf" srcId="{5C65417B-34F3-4AE2-89DA-AD3FDCFF66DF}" destId="{734ECCA0-7A5F-4CA7-86D1-52CCDFAC8B6D}" srcOrd="10" destOrd="0" presId="urn:microsoft.com/office/officeart/2005/8/layout/gear1"/>
    <dgm:cxn modelId="{FD484F5B-E288-4574-A1BB-0A7C814C6D7E}" type="presParOf" srcId="{5C65417B-34F3-4AE2-89DA-AD3FDCFF66DF}" destId="{7CCEFF06-DADB-4D95-853C-CCD43EB21FF4}" srcOrd="11" destOrd="0" presId="urn:microsoft.com/office/officeart/2005/8/layout/gear1"/>
    <dgm:cxn modelId="{24E29A15-274C-432B-9EE3-3A3B8CD8B885}" type="presParOf" srcId="{5C65417B-34F3-4AE2-89DA-AD3FDCFF66DF}" destId="{39947F17-7EAE-47A6-8E7E-852330C77752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C207B6C1-3D0A-4B33-AAAA-545A24FF7255}" type="doc">
      <dgm:prSet loTypeId="urn:microsoft.com/office/officeart/2005/8/layout/radial5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B0C59F4-B323-47EE-BAB3-D28FDEC7F591}">
      <dgm:prSet phldrT="[Text]" custT="1"/>
      <dgm:spPr/>
      <dgm:t>
        <a:bodyPr/>
        <a:lstStyle/>
        <a:p>
          <a:pPr>
            <a:lnSpc>
              <a:spcPct val="100000"/>
            </a:lnSpc>
          </a:pPr>
          <a:r>
            <a:rPr lang="en-US" sz="1400" dirty="0">
              <a:latin typeface="Arial" panose="020B0604020202020204" pitchFamily="34" charset="0"/>
              <a:cs typeface="Arial" panose="020B0604020202020204" pitchFamily="34" charset="0"/>
            </a:rPr>
            <a:t>Stocking Strategy</a:t>
          </a:r>
        </a:p>
      </dgm:t>
    </dgm:pt>
    <dgm:pt modelId="{49DBC89D-45F7-4576-8454-391A30964C32}" type="parTrans" cxnId="{101AF93D-5928-4263-A4EA-7234A672ACF5}">
      <dgm:prSet/>
      <dgm:spPr/>
      <dgm:t>
        <a:bodyPr/>
        <a:lstStyle/>
        <a:p>
          <a:endParaRPr lang="en-US"/>
        </a:p>
      </dgm:t>
    </dgm:pt>
    <dgm:pt modelId="{99BE4F50-5D84-4D37-A4F4-83D3DD68B317}" type="sibTrans" cxnId="{101AF93D-5928-4263-A4EA-7234A672ACF5}">
      <dgm:prSet/>
      <dgm:spPr/>
      <dgm:t>
        <a:bodyPr/>
        <a:lstStyle/>
        <a:p>
          <a:endParaRPr lang="en-US"/>
        </a:p>
      </dgm:t>
    </dgm:pt>
    <dgm:pt modelId="{CC296578-C7FB-44DE-AF32-0D601FEF6F52}">
      <dgm:prSet phldrT="[Text]" custT="1"/>
      <dgm:spPr/>
      <dgm:t>
        <a:bodyPr/>
        <a:lstStyle/>
        <a:p>
          <a:r>
            <a:rPr lang="en-US" sz="1400" dirty="0">
              <a:latin typeface="Arial" panose="020B0604020202020204" pitchFamily="34" charset="0"/>
              <a:cs typeface="Arial" panose="020B0604020202020204" pitchFamily="34" charset="0"/>
            </a:rPr>
            <a:t>Part Criticality</a:t>
          </a:r>
        </a:p>
      </dgm:t>
    </dgm:pt>
    <dgm:pt modelId="{E3D815A0-7F39-4393-A341-A5BFB88D1ADA}" type="parTrans" cxnId="{FE1BCE9F-0677-428F-878A-701E5A97AF0D}">
      <dgm:prSet/>
      <dgm:spPr/>
      <dgm:t>
        <a:bodyPr/>
        <a:lstStyle/>
        <a:p>
          <a:endParaRPr lang="en-US"/>
        </a:p>
      </dgm:t>
    </dgm:pt>
    <dgm:pt modelId="{366AE3EB-460A-44A6-A5F3-3CDD1EF83A9C}" type="sibTrans" cxnId="{FE1BCE9F-0677-428F-878A-701E5A97AF0D}">
      <dgm:prSet/>
      <dgm:spPr/>
      <dgm:t>
        <a:bodyPr/>
        <a:lstStyle/>
        <a:p>
          <a:endParaRPr lang="en-US"/>
        </a:p>
      </dgm:t>
    </dgm:pt>
    <dgm:pt modelId="{49131184-5237-4054-9224-4EC1DE71C172}">
      <dgm:prSet phldrT="[Text]" custT="1"/>
      <dgm:spPr/>
      <dgm:t>
        <a:bodyPr/>
        <a:lstStyle/>
        <a:p>
          <a:r>
            <a:rPr lang="en-US" sz="1400" dirty="0">
              <a:latin typeface="Arial" panose="020B0604020202020204" pitchFamily="34" charset="0"/>
              <a:cs typeface="Arial" panose="020B0604020202020204" pitchFamily="34" charset="0"/>
            </a:rPr>
            <a:t>PLC Stage</a:t>
          </a:r>
        </a:p>
      </dgm:t>
    </dgm:pt>
    <dgm:pt modelId="{DAF97074-79B5-4199-9E58-4770B8C69A89}" type="parTrans" cxnId="{ADB05F82-EBD9-455F-948B-49A7B84A901A}">
      <dgm:prSet/>
      <dgm:spPr/>
      <dgm:t>
        <a:bodyPr/>
        <a:lstStyle/>
        <a:p>
          <a:endParaRPr lang="en-US"/>
        </a:p>
      </dgm:t>
    </dgm:pt>
    <dgm:pt modelId="{68916D49-404B-46F4-AF93-B03C6137C36B}" type="sibTrans" cxnId="{ADB05F82-EBD9-455F-948B-49A7B84A901A}">
      <dgm:prSet/>
      <dgm:spPr/>
      <dgm:t>
        <a:bodyPr/>
        <a:lstStyle/>
        <a:p>
          <a:endParaRPr lang="en-US"/>
        </a:p>
      </dgm:t>
    </dgm:pt>
    <dgm:pt modelId="{3A409872-E1D3-491A-B00F-B1B0F409F775}">
      <dgm:prSet phldrT="[Text]" custT="1"/>
      <dgm:spPr/>
      <dgm:t>
        <a:bodyPr/>
        <a:lstStyle/>
        <a:p>
          <a:r>
            <a:rPr lang="en-US" sz="1400" dirty="0">
              <a:latin typeface="Arial" panose="020B0604020202020204" pitchFamily="34" charset="0"/>
              <a:cs typeface="Arial" panose="020B0604020202020204" pitchFamily="34" charset="0"/>
            </a:rPr>
            <a:t>Demand</a:t>
          </a:r>
        </a:p>
      </dgm:t>
    </dgm:pt>
    <dgm:pt modelId="{78EC1205-FFBA-453A-9889-E68705BAE8B7}" type="parTrans" cxnId="{D507ECF5-5179-4A11-B05D-97EAA5845C41}">
      <dgm:prSet/>
      <dgm:spPr/>
      <dgm:t>
        <a:bodyPr/>
        <a:lstStyle/>
        <a:p>
          <a:endParaRPr lang="en-US"/>
        </a:p>
      </dgm:t>
    </dgm:pt>
    <dgm:pt modelId="{7AEC6842-149F-4B29-8E02-28245646AFA8}" type="sibTrans" cxnId="{D507ECF5-5179-4A11-B05D-97EAA5845C41}">
      <dgm:prSet/>
      <dgm:spPr/>
      <dgm:t>
        <a:bodyPr/>
        <a:lstStyle/>
        <a:p>
          <a:endParaRPr lang="en-US"/>
        </a:p>
      </dgm:t>
    </dgm:pt>
    <dgm:pt modelId="{C01457B4-F514-4BA5-A676-2C1A126CD62A}">
      <dgm:prSet custT="1"/>
      <dgm:spPr/>
      <dgm:t>
        <a:bodyPr/>
        <a:lstStyle/>
        <a:p>
          <a:r>
            <a:rPr lang="en-US" sz="1400" dirty="0">
              <a:latin typeface="Arial" panose="020B0604020202020204" pitchFamily="34" charset="0"/>
              <a:cs typeface="Arial" panose="020B0604020202020204" pitchFamily="34" charset="0"/>
            </a:rPr>
            <a:t>Location</a:t>
          </a:r>
        </a:p>
      </dgm:t>
    </dgm:pt>
    <dgm:pt modelId="{2A641AF5-7DD7-4D54-8F58-F664122F36AA}" type="parTrans" cxnId="{DC994773-E0DA-468C-A78F-A0C5B20E90A9}">
      <dgm:prSet/>
      <dgm:spPr/>
      <dgm:t>
        <a:bodyPr/>
        <a:lstStyle/>
        <a:p>
          <a:endParaRPr lang="en-US"/>
        </a:p>
      </dgm:t>
    </dgm:pt>
    <dgm:pt modelId="{B6B8C98E-F211-4A7A-9D03-6B7551B1212B}" type="sibTrans" cxnId="{DC994773-E0DA-468C-A78F-A0C5B20E90A9}">
      <dgm:prSet/>
      <dgm:spPr/>
      <dgm:t>
        <a:bodyPr/>
        <a:lstStyle/>
        <a:p>
          <a:endParaRPr lang="en-US"/>
        </a:p>
      </dgm:t>
    </dgm:pt>
    <dgm:pt modelId="{1E37EE88-7ABD-4C29-A1CA-A5C627D7A32A}">
      <dgm:prSet custT="1"/>
      <dgm:spPr/>
      <dgm:t>
        <a:bodyPr/>
        <a:lstStyle/>
        <a:p>
          <a:r>
            <a:rPr lang="en-US" sz="1400" dirty="0">
              <a:latin typeface="Arial" panose="020B0604020202020204" pitchFamily="34" charset="0"/>
              <a:cs typeface="Arial" panose="020B0604020202020204" pitchFamily="34" charset="0"/>
            </a:rPr>
            <a:t>Product Cost</a:t>
          </a:r>
        </a:p>
      </dgm:t>
    </dgm:pt>
    <dgm:pt modelId="{01C4867A-5439-4DF4-838C-85814584DBA3}" type="parTrans" cxnId="{07F58E86-C7C7-48B3-B7C0-477BB89F6FFC}">
      <dgm:prSet/>
      <dgm:spPr/>
      <dgm:t>
        <a:bodyPr/>
        <a:lstStyle/>
        <a:p>
          <a:endParaRPr lang="en-US"/>
        </a:p>
      </dgm:t>
    </dgm:pt>
    <dgm:pt modelId="{133D1BA4-8567-4916-9BA3-CF17CBA329F9}" type="sibTrans" cxnId="{07F58E86-C7C7-48B3-B7C0-477BB89F6FFC}">
      <dgm:prSet/>
      <dgm:spPr/>
      <dgm:t>
        <a:bodyPr/>
        <a:lstStyle/>
        <a:p>
          <a:endParaRPr lang="en-US"/>
        </a:p>
      </dgm:t>
    </dgm:pt>
    <dgm:pt modelId="{0DC0274B-E71A-49B7-A304-24B184A7C8A4}">
      <dgm:prSet custT="1"/>
      <dgm:spPr/>
      <dgm:t>
        <a:bodyPr/>
        <a:lstStyle/>
        <a:p>
          <a:r>
            <a:rPr lang="en-US" sz="1400" dirty="0">
              <a:latin typeface="Arial" panose="020B0604020202020204" pitchFamily="34" charset="0"/>
              <a:cs typeface="Arial" panose="020B0604020202020204" pitchFamily="34" charset="0"/>
            </a:rPr>
            <a:t>Channel</a:t>
          </a:r>
        </a:p>
      </dgm:t>
    </dgm:pt>
    <dgm:pt modelId="{011BFE41-D23C-406D-BFBB-BA1048E88061}" type="parTrans" cxnId="{672F93A0-13B4-448F-A1E9-FB00FF2ADFDC}">
      <dgm:prSet/>
      <dgm:spPr/>
      <dgm:t>
        <a:bodyPr/>
        <a:lstStyle/>
        <a:p>
          <a:endParaRPr lang="en-US"/>
        </a:p>
      </dgm:t>
    </dgm:pt>
    <dgm:pt modelId="{7DE79273-7246-453D-90A7-0D055DDCCE26}" type="sibTrans" cxnId="{672F93A0-13B4-448F-A1E9-FB00FF2ADFDC}">
      <dgm:prSet/>
      <dgm:spPr/>
      <dgm:t>
        <a:bodyPr/>
        <a:lstStyle/>
        <a:p>
          <a:endParaRPr lang="en-US"/>
        </a:p>
      </dgm:t>
    </dgm:pt>
    <dgm:pt modelId="{DC684A6E-B6BB-4FEF-ACCA-FC448C84EDC6}">
      <dgm:prSet custT="1"/>
      <dgm:spPr/>
      <dgm:t>
        <a:bodyPr/>
        <a:lstStyle/>
        <a:p>
          <a:r>
            <a:rPr lang="en-US" sz="1400" dirty="0">
              <a:latin typeface="Arial" panose="020B0604020202020204" pitchFamily="34" charset="0"/>
              <a:cs typeface="Arial" panose="020B0604020202020204" pitchFamily="34" charset="0"/>
            </a:rPr>
            <a:t>Category</a:t>
          </a:r>
        </a:p>
      </dgm:t>
    </dgm:pt>
    <dgm:pt modelId="{28E401DB-8B3F-445A-9CD8-05A164338412}" type="parTrans" cxnId="{893A6FF1-FCD7-4B49-B523-29B31B6D3566}">
      <dgm:prSet/>
      <dgm:spPr/>
      <dgm:t>
        <a:bodyPr/>
        <a:lstStyle/>
        <a:p>
          <a:endParaRPr lang="en-US"/>
        </a:p>
      </dgm:t>
    </dgm:pt>
    <dgm:pt modelId="{4D529E2A-D3A8-46CD-89B3-1CCA565E24F6}" type="sibTrans" cxnId="{893A6FF1-FCD7-4B49-B523-29B31B6D3566}">
      <dgm:prSet/>
      <dgm:spPr/>
      <dgm:t>
        <a:bodyPr/>
        <a:lstStyle/>
        <a:p>
          <a:endParaRPr lang="en-US"/>
        </a:p>
      </dgm:t>
    </dgm:pt>
    <dgm:pt modelId="{B845204D-06E8-4231-9430-956BB989C8A3}" type="pres">
      <dgm:prSet presAssocID="{C207B6C1-3D0A-4B33-AAAA-545A24FF7255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D44A8960-7AA9-4C7B-A18F-CF2A1AF02B37}" type="pres">
      <dgm:prSet presAssocID="{4B0C59F4-B323-47EE-BAB3-D28FDEC7F591}" presName="centerShape" presStyleLbl="node0" presStyleIdx="0" presStyleCnt="1" custScaleX="107274" custScaleY="107274"/>
      <dgm:spPr/>
    </dgm:pt>
    <dgm:pt modelId="{61223520-D40D-45E8-BAC1-2CB4B1BC0A1F}" type="pres">
      <dgm:prSet presAssocID="{E3D815A0-7F39-4393-A341-A5BFB88D1ADA}" presName="parTrans" presStyleLbl="sibTrans2D1" presStyleIdx="0" presStyleCnt="7"/>
      <dgm:spPr/>
    </dgm:pt>
    <dgm:pt modelId="{D5171058-6949-475D-9C26-4BABE1E3FEC1}" type="pres">
      <dgm:prSet presAssocID="{E3D815A0-7F39-4393-A341-A5BFB88D1ADA}" presName="connectorText" presStyleLbl="sibTrans2D1" presStyleIdx="0" presStyleCnt="7"/>
      <dgm:spPr/>
    </dgm:pt>
    <dgm:pt modelId="{065D62E8-92AC-4CCA-BD0F-38406B46595A}" type="pres">
      <dgm:prSet presAssocID="{CC296578-C7FB-44DE-AF32-0D601FEF6F52}" presName="node" presStyleLbl="node1" presStyleIdx="0" presStyleCnt="7">
        <dgm:presLayoutVars>
          <dgm:bulletEnabled val="1"/>
        </dgm:presLayoutVars>
      </dgm:prSet>
      <dgm:spPr/>
    </dgm:pt>
    <dgm:pt modelId="{775618C8-9B65-4E40-B319-C01F80F44AD9}" type="pres">
      <dgm:prSet presAssocID="{DAF97074-79B5-4199-9E58-4770B8C69A89}" presName="parTrans" presStyleLbl="sibTrans2D1" presStyleIdx="1" presStyleCnt="7"/>
      <dgm:spPr/>
    </dgm:pt>
    <dgm:pt modelId="{6072CC25-2314-46E8-8254-AF5AC2CA18D3}" type="pres">
      <dgm:prSet presAssocID="{DAF97074-79B5-4199-9E58-4770B8C69A89}" presName="connectorText" presStyleLbl="sibTrans2D1" presStyleIdx="1" presStyleCnt="7"/>
      <dgm:spPr/>
    </dgm:pt>
    <dgm:pt modelId="{2AA1434A-92EE-426C-892D-D3C04565930B}" type="pres">
      <dgm:prSet presAssocID="{49131184-5237-4054-9224-4EC1DE71C172}" presName="node" presStyleLbl="node1" presStyleIdx="1" presStyleCnt="7">
        <dgm:presLayoutVars>
          <dgm:bulletEnabled val="1"/>
        </dgm:presLayoutVars>
      </dgm:prSet>
      <dgm:spPr/>
    </dgm:pt>
    <dgm:pt modelId="{1501682A-45E0-4689-B24F-7FC6CB5A41E9}" type="pres">
      <dgm:prSet presAssocID="{78EC1205-FFBA-453A-9889-E68705BAE8B7}" presName="parTrans" presStyleLbl="sibTrans2D1" presStyleIdx="2" presStyleCnt="7"/>
      <dgm:spPr/>
    </dgm:pt>
    <dgm:pt modelId="{0E534605-B07D-45D3-948D-0A17684A7EFE}" type="pres">
      <dgm:prSet presAssocID="{78EC1205-FFBA-453A-9889-E68705BAE8B7}" presName="connectorText" presStyleLbl="sibTrans2D1" presStyleIdx="2" presStyleCnt="7"/>
      <dgm:spPr/>
    </dgm:pt>
    <dgm:pt modelId="{7767D5F3-C93A-4094-BC73-EFA2EBBC06A3}" type="pres">
      <dgm:prSet presAssocID="{3A409872-E1D3-491A-B00F-B1B0F409F775}" presName="node" presStyleLbl="node1" presStyleIdx="2" presStyleCnt="7">
        <dgm:presLayoutVars>
          <dgm:bulletEnabled val="1"/>
        </dgm:presLayoutVars>
      </dgm:prSet>
      <dgm:spPr/>
    </dgm:pt>
    <dgm:pt modelId="{6880D857-8266-4FC1-9949-928EB10872E7}" type="pres">
      <dgm:prSet presAssocID="{2A641AF5-7DD7-4D54-8F58-F664122F36AA}" presName="parTrans" presStyleLbl="sibTrans2D1" presStyleIdx="3" presStyleCnt="7"/>
      <dgm:spPr/>
    </dgm:pt>
    <dgm:pt modelId="{A1EE97E1-DF17-4CBD-8E6D-780FF15FBD26}" type="pres">
      <dgm:prSet presAssocID="{2A641AF5-7DD7-4D54-8F58-F664122F36AA}" presName="connectorText" presStyleLbl="sibTrans2D1" presStyleIdx="3" presStyleCnt="7"/>
      <dgm:spPr/>
    </dgm:pt>
    <dgm:pt modelId="{D5F5F2C4-33CB-4721-B2DF-00F4BF6E28D2}" type="pres">
      <dgm:prSet presAssocID="{C01457B4-F514-4BA5-A676-2C1A126CD62A}" presName="node" presStyleLbl="node1" presStyleIdx="3" presStyleCnt="7">
        <dgm:presLayoutVars>
          <dgm:bulletEnabled val="1"/>
        </dgm:presLayoutVars>
      </dgm:prSet>
      <dgm:spPr/>
    </dgm:pt>
    <dgm:pt modelId="{FD380D90-DD78-457E-A5AA-27ABE7CB7E9C}" type="pres">
      <dgm:prSet presAssocID="{01C4867A-5439-4DF4-838C-85814584DBA3}" presName="parTrans" presStyleLbl="sibTrans2D1" presStyleIdx="4" presStyleCnt="7"/>
      <dgm:spPr/>
    </dgm:pt>
    <dgm:pt modelId="{9BB36F10-DE39-4EB3-B72B-4B6BD2A53214}" type="pres">
      <dgm:prSet presAssocID="{01C4867A-5439-4DF4-838C-85814584DBA3}" presName="connectorText" presStyleLbl="sibTrans2D1" presStyleIdx="4" presStyleCnt="7"/>
      <dgm:spPr/>
    </dgm:pt>
    <dgm:pt modelId="{0E1EFD43-3757-4611-8DF0-092D4AA0D240}" type="pres">
      <dgm:prSet presAssocID="{1E37EE88-7ABD-4C29-A1CA-A5C627D7A32A}" presName="node" presStyleLbl="node1" presStyleIdx="4" presStyleCnt="7">
        <dgm:presLayoutVars>
          <dgm:bulletEnabled val="1"/>
        </dgm:presLayoutVars>
      </dgm:prSet>
      <dgm:spPr/>
    </dgm:pt>
    <dgm:pt modelId="{8FE8AADB-04A5-4464-90BB-31C9B8830A94}" type="pres">
      <dgm:prSet presAssocID="{28E401DB-8B3F-445A-9CD8-05A164338412}" presName="parTrans" presStyleLbl="sibTrans2D1" presStyleIdx="5" presStyleCnt="7"/>
      <dgm:spPr/>
    </dgm:pt>
    <dgm:pt modelId="{17478A05-2796-40FF-B4AF-370C18D01AA0}" type="pres">
      <dgm:prSet presAssocID="{28E401DB-8B3F-445A-9CD8-05A164338412}" presName="connectorText" presStyleLbl="sibTrans2D1" presStyleIdx="5" presStyleCnt="7"/>
      <dgm:spPr/>
    </dgm:pt>
    <dgm:pt modelId="{B31B585B-396B-4F0F-962B-6186A8FB8EBA}" type="pres">
      <dgm:prSet presAssocID="{DC684A6E-B6BB-4FEF-ACCA-FC448C84EDC6}" presName="node" presStyleLbl="node1" presStyleIdx="5" presStyleCnt="7">
        <dgm:presLayoutVars>
          <dgm:bulletEnabled val="1"/>
        </dgm:presLayoutVars>
      </dgm:prSet>
      <dgm:spPr/>
    </dgm:pt>
    <dgm:pt modelId="{CEBB7384-5F97-4585-9727-ABBA39A7C978}" type="pres">
      <dgm:prSet presAssocID="{011BFE41-D23C-406D-BFBB-BA1048E88061}" presName="parTrans" presStyleLbl="sibTrans2D1" presStyleIdx="6" presStyleCnt="7"/>
      <dgm:spPr/>
    </dgm:pt>
    <dgm:pt modelId="{B5E21A70-E2B3-4621-8FEB-171C5AF00E8A}" type="pres">
      <dgm:prSet presAssocID="{011BFE41-D23C-406D-BFBB-BA1048E88061}" presName="connectorText" presStyleLbl="sibTrans2D1" presStyleIdx="6" presStyleCnt="7"/>
      <dgm:spPr/>
    </dgm:pt>
    <dgm:pt modelId="{E7935F67-A2FD-49B4-8111-08CC0F410D41}" type="pres">
      <dgm:prSet presAssocID="{0DC0274B-E71A-49B7-A304-24B184A7C8A4}" presName="node" presStyleLbl="node1" presStyleIdx="6" presStyleCnt="7">
        <dgm:presLayoutVars>
          <dgm:bulletEnabled val="1"/>
        </dgm:presLayoutVars>
      </dgm:prSet>
      <dgm:spPr/>
    </dgm:pt>
  </dgm:ptLst>
  <dgm:cxnLst>
    <dgm:cxn modelId="{15072405-0A1F-4A72-AA63-3110422CF012}" type="presOf" srcId="{01C4867A-5439-4DF4-838C-85814584DBA3}" destId="{9BB36F10-DE39-4EB3-B72B-4B6BD2A53214}" srcOrd="1" destOrd="0" presId="urn:microsoft.com/office/officeart/2005/8/layout/radial5"/>
    <dgm:cxn modelId="{816B041A-3DAF-4D67-A070-753309E82B4F}" type="presOf" srcId="{DAF97074-79B5-4199-9E58-4770B8C69A89}" destId="{6072CC25-2314-46E8-8254-AF5AC2CA18D3}" srcOrd="1" destOrd="0" presId="urn:microsoft.com/office/officeart/2005/8/layout/radial5"/>
    <dgm:cxn modelId="{12ACA02E-6676-4AB1-8859-1076818E49BF}" type="presOf" srcId="{0DC0274B-E71A-49B7-A304-24B184A7C8A4}" destId="{E7935F67-A2FD-49B4-8111-08CC0F410D41}" srcOrd="0" destOrd="0" presId="urn:microsoft.com/office/officeart/2005/8/layout/radial5"/>
    <dgm:cxn modelId="{E2E05831-C07D-4AE5-ADB3-70825CB09042}" type="presOf" srcId="{E3D815A0-7F39-4393-A341-A5BFB88D1ADA}" destId="{D5171058-6949-475D-9C26-4BABE1E3FEC1}" srcOrd="1" destOrd="0" presId="urn:microsoft.com/office/officeart/2005/8/layout/radial5"/>
    <dgm:cxn modelId="{101AF93D-5928-4263-A4EA-7234A672ACF5}" srcId="{C207B6C1-3D0A-4B33-AAAA-545A24FF7255}" destId="{4B0C59F4-B323-47EE-BAB3-D28FDEC7F591}" srcOrd="0" destOrd="0" parTransId="{49DBC89D-45F7-4576-8454-391A30964C32}" sibTransId="{99BE4F50-5D84-4D37-A4F4-83D3DD68B317}"/>
    <dgm:cxn modelId="{A0E6D346-81CF-419E-913C-7833F3DA04DA}" type="presOf" srcId="{4B0C59F4-B323-47EE-BAB3-D28FDEC7F591}" destId="{D44A8960-7AA9-4C7B-A18F-CF2A1AF02B37}" srcOrd="0" destOrd="0" presId="urn:microsoft.com/office/officeart/2005/8/layout/radial5"/>
    <dgm:cxn modelId="{2A04636C-512C-4390-9FA7-2F170EA2EC3A}" type="presOf" srcId="{1E37EE88-7ABD-4C29-A1CA-A5C627D7A32A}" destId="{0E1EFD43-3757-4611-8DF0-092D4AA0D240}" srcOrd="0" destOrd="0" presId="urn:microsoft.com/office/officeart/2005/8/layout/radial5"/>
    <dgm:cxn modelId="{DC994773-E0DA-468C-A78F-A0C5B20E90A9}" srcId="{4B0C59F4-B323-47EE-BAB3-D28FDEC7F591}" destId="{C01457B4-F514-4BA5-A676-2C1A126CD62A}" srcOrd="3" destOrd="0" parTransId="{2A641AF5-7DD7-4D54-8F58-F664122F36AA}" sibTransId="{B6B8C98E-F211-4A7A-9D03-6B7551B1212B}"/>
    <dgm:cxn modelId="{ADB05F82-EBD9-455F-948B-49A7B84A901A}" srcId="{4B0C59F4-B323-47EE-BAB3-D28FDEC7F591}" destId="{49131184-5237-4054-9224-4EC1DE71C172}" srcOrd="1" destOrd="0" parTransId="{DAF97074-79B5-4199-9E58-4770B8C69A89}" sibTransId="{68916D49-404B-46F4-AF93-B03C6137C36B}"/>
    <dgm:cxn modelId="{07F58E86-C7C7-48B3-B7C0-477BB89F6FFC}" srcId="{4B0C59F4-B323-47EE-BAB3-D28FDEC7F591}" destId="{1E37EE88-7ABD-4C29-A1CA-A5C627D7A32A}" srcOrd="4" destOrd="0" parTransId="{01C4867A-5439-4DF4-838C-85814584DBA3}" sibTransId="{133D1BA4-8567-4916-9BA3-CF17CBA329F9}"/>
    <dgm:cxn modelId="{B054CA96-553C-4106-9A79-B65396DBF474}" type="presOf" srcId="{C207B6C1-3D0A-4B33-AAAA-545A24FF7255}" destId="{B845204D-06E8-4231-9430-956BB989C8A3}" srcOrd="0" destOrd="0" presId="urn:microsoft.com/office/officeart/2005/8/layout/radial5"/>
    <dgm:cxn modelId="{45941397-745C-4734-9B97-9C05BE5AD375}" type="presOf" srcId="{DAF97074-79B5-4199-9E58-4770B8C69A89}" destId="{775618C8-9B65-4E40-B319-C01F80F44AD9}" srcOrd="0" destOrd="0" presId="urn:microsoft.com/office/officeart/2005/8/layout/radial5"/>
    <dgm:cxn modelId="{E3EECE98-4FAB-4203-8C22-51307D4A83AD}" type="presOf" srcId="{78EC1205-FFBA-453A-9889-E68705BAE8B7}" destId="{1501682A-45E0-4689-B24F-7FC6CB5A41E9}" srcOrd="0" destOrd="0" presId="urn:microsoft.com/office/officeart/2005/8/layout/radial5"/>
    <dgm:cxn modelId="{7BD6299F-D3E7-49D1-BEEF-249EC2BF9D11}" type="presOf" srcId="{011BFE41-D23C-406D-BFBB-BA1048E88061}" destId="{B5E21A70-E2B3-4621-8FEB-171C5AF00E8A}" srcOrd="1" destOrd="0" presId="urn:microsoft.com/office/officeart/2005/8/layout/radial5"/>
    <dgm:cxn modelId="{FE1BCE9F-0677-428F-878A-701E5A97AF0D}" srcId="{4B0C59F4-B323-47EE-BAB3-D28FDEC7F591}" destId="{CC296578-C7FB-44DE-AF32-0D601FEF6F52}" srcOrd="0" destOrd="0" parTransId="{E3D815A0-7F39-4393-A341-A5BFB88D1ADA}" sibTransId="{366AE3EB-460A-44A6-A5F3-3CDD1EF83A9C}"/>
    <dgm:cxn modelId="{672F93A0-13B4-448F-A1E9-FB00FF2ADFDC}" srcId="{4B0C59F4-B323-47EE-BAB3-D28FDEC7F591}" destId="{0DC0274B-E71A-49B7-A304-24B184A7C8A4}" srcOrd="6" destOrd="0" parTransId="{011BFE41-D23C-406D-BFBB-BA1048E88061}" sibTransId="{7DE79273-7246-453D-90A7-0D055DDCCE26}"/>
    <dgm:cxn modelId="{F9B887A1-7B55-47F2-B7E6-C50304407B51}" type="presOf" srcId="{28E401DB-8B3F-445A-9CD8-05A164338412}" destId="{8FE8AADB-04A5-4464-90BB-31C9B8830A94}" srcOrd="0" destOrd="0" presId="urn:microsoft.com/office/officeart/2005/8/layout/radial5"/>
    <dgm:cxn modelId="{B057F8B1-C3B8-486D-97D3-8E24B5A2B30A}" type="presOf" srcId="{E3D815A0-7F39-4393-A341-A5BFB88D1ADA}" destId="{61223520-D40D-45E8-BAC1-2CB4B1BC0A1F}" srcOrd="0" destOrd="0" presId="urn:microsoft.com/office/officeart/2005/8/layout/radial5"/>
    <dgm:cxn modelId="{D3DA85BB-36E1-4AA5-A104-A0EE895F1437}" type="presOf" srcId="{CC296578-C7FB-44DE-AF32-0D601FEF6F52}" destId="{065D62E8-92AC-4CCA-BD0F-38406B46595A}" srcOrd="0" destOrd="0" presId="urn:microsoft.com/office/officeart/2005/8/layout/radial5"/>
    <dgm:cxn modelId="{0540B7BC-3C9A-4808-8F95-48C1D5D91196}" type="presOf" srcId="{78EC1205-FFBA-453A-9889-E68705BAE8B7}" destId="{0E534605-B07D-45D3-948D-0A17684A7EFE}" srcOrd="1" destOrd="0" presId="urn:microsoft.com/office/officeart/2005/8/layout/radial5"/>
    <dgm:cxn modelId="{8127F8BE-92C1-4456-853A-50AD10BEC276}" type="presOf" srcId="{2A641AF5-7DD7-4D54-8F58-F664122F36AA}" destId="{6880D857-8266-4FC1-9949-928EB10872E7}" srcOrd="0" destOrd="0" presId="urn:microsoft.com/office/officeart/2005/8/layout/radial5"/>
    <dgm:cxn modelId="{1D404DC4-5DF8-498A-8C68-F8E6F7DF76E5}" type="presOf" srcId="{2A641AF5-7DD7-4D54-8F58-F664122F36AA}" destId="{A1EE97E1-DF17-4CBD-8E6D-780FF15FBD26}" srcOrd="1" destOrd="0" presId="urn:microsoft.com/office/officeart/2005/8/layout/radial5"/>
    <dgm:cxn modelId="{4F9008D7-792E-4DFC-BDF9-DEB8B0D65144}" type="presOf" srcId="{28E401DB-8B3F-445A-9CD8-05A164338412}" destId="{17478A05-2796-40FF-B4AF-370C18D01AA0}" srcOrd="1" destOrd="0" presId="urn:microsoft.com/office/officeart/2005/8/layout/radial5"/>
    <dgm:cxn modelId="{411F02DA-6CFD-4509-90DB-4C9675E57709}" type="presOf" srcId="{DC684A6E-B6BB-4FEF-ACCA-FC448C84EDC6}" destId="{B31B585B-396B-4F0F-962B-6186A8FB8EBA}" srcOrd="0" destOrd="0" presId="urn:microsoft.com/office/officeart/2005/8/layout/radial5"/>
    <dgm:cxn modelId="{FD7D93DB-34C2-491D-B423-E60A12BDA913}" type="presOf" srcId="{3A409872-E1D3-491A-B00F-B1B0F409F775}" destId="{7767D5F3-C93A-4094-BC73-EFA2EBBC06A3}" srcOrd="0" destOrd="0" presId="urn:microsoft.com/office/officeart/2005/8/layout/radial5"/>
    <dgm:cxn modelId="{7C1454E3-A696-41BE-A6BE-0AA91BE12491}" type="presOf" srcId="{011BFE41-D23C-406D-BFBB-BA1048E88061}" destId="{CEBB7384-5F97-4585-9727-ABBA39A7C978}" srcOrd="0" destOrd="0" presId="urn:microsoft.com/office/officeart/2005/8/layout/radial5"/>
    <dgm:cxn modelId="{893A6FF1-FCD7-4B49-B523-29B31B6D3566}" srcId="{4B0C59F4-B323-47EE-BAB3-D28FDEC7F591}" destId="{DC684A6E-B6BB-4FEF-ACCA-FC448C84EDC6}" srcOrd="5" destOrd="0" parTransId="{28E401DB-8B3F-445A-9CD8-05A164338412}" sibTransId="{4D529E2A-D3A8-46CD-89B3-1CCA565E24F6}"/>
    <dgm:cxn modelId="{51A8ECF2-2595-4347-8E17-A2B3829C7193}" type="presOf" srcId="{01C4867A-5439-4DF4-838C-85814584DBA3}" destId="{FD380D90-DD78-457E-A5AA-27ABE7CB7E9C}" srcOrd="0" destOrd="0" presId="urn:microsoft.com/office/officeart/2005/8/layout/radial5"/>
    <dgm:cxn modelId="{D507ECF5-5179-4A11-B05D-97EAA5845C41}" srcId="{4B0C59F4-B323-47EE-BAB3-D28FDEC7F591}" destId="{3A409872-E1D3-491A-B00F-B1B0F409F775}" srcOrd="2" destOrd="0" parTransId="{78EC1205-FFBA-453A-9889-E68705BAE8B7}" sibTransId="{7AEC6842-149F-4B29-8E02-28245646AFA8}"/>
    <dgm:cxn modelId="{AEB650FB-5FF1-4438-821F-4C0F381D9011}" type="presOf" srcId="{C01457B4-F514-4BA5-A676-2C1A126CD62A}" destId="{D5F5F2C4-33CB-4721-B2DF-00F4BF6E28D2}" srcOrd="0" destOrd="0" presId="urn:microsoft.com/office/officeart/2005/8/layout/radial5"/>
    <dgm:cxn modelId="{9B0501FF-D474-43A0-8E57-5DF323B9FE56}" type="presOf" srcId="{49131184-5237-4054-9224-4EC1DE71C172}" destId="{2AA1434A-92EE-426C-892D-D3C04565930B}" srcOrd="0" destOrd="0" presId="urn:microsoft.com/office/officeart/2005/8/layout/radial5"/>
    <dgm:cxn modelId="{1DF27CAD-C0E3-4EC5-AE46-95611389231D}" type="presParOf" srcId="{B845204D-06E8-4231-9430-956BB989C8A3}" destId="{D44A8960-7AA9-4C7B-A18F-CF2A1AF02B37}" srcOrd="0" destOrd="0" presId="urn:microsoft.com/office/officeart/2005/8/layout/radial5"/>
    <dgm:cxn modelId="{C5E295E1-FB10-423B-8134-755200B3D537}" type="presParOf" srcId="{B845204D-06E8-4231-9430-956BB989C8A3}" destId="{61223520-D40D-45E8-BAC1-2CB4B1BC0A1F}" srcOrd="1" destOrd="0" presId="urn:microsoft.com/office/officeart/2005/8/layout/radial5"/>
    <dgm:cxn modelId="{6C3FBA74-12B6-4A88-A68A-984245991B2D}" type="presParOf" srcId="{61223520-D40D-45E8-BAC1-2CB4B1BC0A1F}" destId="{D5171058-6949-475D-9C26-4BABE1E3FEC1}" srcOrd="0" destOrd="0" presId="urn:microsoft.com/office/officeart/2005/8/layout/radial5"/>
    <dgm:cxn modelId="{7E91B5E5-F018-4B06-BAF4-16EB20A34C03}" type="presParOf" srcId="{B845204D-06E8-4231-9430-956BB989C8A3}" destId="{065D62E8-92AC-4CCA-BD0F-38406B46595A}" srcOrd="2" destOrd="0" presId="urn:microsoft.com/office/officeart/2005/8/layout/radial5"/>
    <dgm:cxn modelId="{4C2E1D7B-11A0-41EF-8670-6A2AD2475157}" type="presParOf" srcId="{B845204D-06E8-4231-9430-956BB989C8A3}" destId="{775618C8-9B65-4E40-B319-C01F80F44AD9}" srcOrd="3" destOrd="0" presId="urn:microsoft.com/office/officeart/2005/8/layout/radial5"/>
    <dgm:cxn modelId="{B8790D53-4B74-4960-8C4E-5F5228170F5F}" type="presParOf" srcId="{775618C8-9B65-4E40-B319-C01F80F44AD9}" destId="{6072CC25-2314-46E8-8254-AF5AC2CA18D3}" srcOrd="0" destOrd="0" presId="urn:microsoft.com/office/officeart/2005/8/layout/radial5"/>
    <dgm:cxn modelId="{EA41C0E2-2B31-4830-8F34-39FE39818582}" type="presParOf" srcId="{B845204D-06E8-4231-9430-956BB989C8A3}" destId="{2AA1434A-92EE-426C-892D-D3C04565930B}" srcOrd="4" destOrd="0" presId="urn:microsoft.com/office/officeart/2005/8/layout/radial5"/>
    <dgm:cxn modelId="{47FCEA71-4A20-4C8C-A09E-E150CE05D69F}" type="presParOf" srcId="{B845204D-06E8-4231-9430-956BB989C8A3}" destId="{1501682A-45E0-4689-B24F-7FC6CB5A41E9}" srcOrd="5" destOrd="0" presId="urn:microsoft.com/office/officeart/2005/8/layout/radial5"/>
    <dgm:cxn modelId="{FAD74351-1F3A-4856-9750-44656AA80BEB}" type="presParOf" srcId="{1501682A-45E0-4689-B24F-7FC6CB5A41E9}" destId="{0E534605-B07D-45D3-948D-0A17684A7EFE}" srcOrd="0" destOrd="0" presId="urn:microsoft.com/office/officeart/2005/8/layout/radial5"/>
    <dgm:cxn modelId="{55AAC891-4689-4FA0-B4F0-E39C343BCCEF}" type="presParOf" srcId="{B845204D-06E8-4231-9430-956BB989C8A3}" destId="{7767D5F3-C93A-4094-BC73-EFA2EBBC06A3}" srcOrd="6" destOrd="0" presId="urn:microsoft.com/office/officeart/2005/8/layout/radial5"/>
    <dgm:cxn modelId="{D4BC1BA7-50C5-4077-B9A3-925505589359}" type="presParOf" srcId="{B845204D-06E8-4231-9430-956BB989C8A3}" destId="{6880D857-8266-4FC1-9949-928EB10872E7}" srcOrd="7" destOrd="0" presId="urn:microsoft.com/office/officeart/2005/8/layout/radial5"/>
    <dgm:cxn modelId="{5C784AD0-8B1A-47A1-ACA0-3861FE2A5838}" type="presParOf" srcId="{6880D857-8266-4FC1-9949-928EB10872E7}" destId="{A1EE97E1-DF17-4CBD-8E6D-780FF15FBD26}" srcOrd="0" destOrd="0" presId="urn:microsoft.com/office/officeart/2005/8/layout/radial5"/>
    <dgm:cxn modelId="{36EE19D2-B10B-4A82-8DB1-3758CE8BDB1B}" type="presParOf" srcId="{B845204D-06E8-4231-9430-956BB989C8A3}" destId="{D5F5F2C4-33CB-4721-B2DF-00F4BF6E28D2}" srcOrd="8" destOrd="0" presId="urn:microsoft.com/office/officeart/2005/8/layout/radial5"/>
    <dgm:cxn modelId="{10735A3C-FD59-4E61-AC7C-557CC6E99574}" type="presParOf" srcId="{B845204D-06E8-4231-9430-956BB989C8A3}" destId="{FD380D90-DD78-457E-A5AA-27ABE7CB7E9C}" srcOrd="9" destOrd="0" presId="urn:microsoft.com/office/officeart/2005/8/layout/radial5"/>
    <dgm:cxn modelId="{11A69A54-2ECF-4370-AE91-4BF3B615A2A8}" type="presParOf" srcId="{FD380D90-DD78-457E-A5AA-27ABE7CB7E9C}" destId="{9BB36F10-DE39-4EB3-B72B-4B6BD2A53214}" srcOrd="0" destOrd="0" presId="urn:microsoft.com/office/officeart/2005/8/layout/radial5"/>
    <dgm:cxn modelId="{03992458-E44D-43FE-A34D-02A515460478}" type="presParOf" srcId="{B845204D-06E8-4231-9430-956BB989C8A3}" destId="{0E1EFD43-3757-4611-8DF0-092D4AA0D240}" srcOrd="10" destOrd="0" presId="urn:microsoft.com/office/officeart/2005/8/layout/radial5"/>
    <dgm:cxn modelId="{CF3BAF88-3E29-4DEB-AA8C-61CC939CCD0B}" type="presParOf" srcId="{B845204D-06E8-4231-9430-956BB989C8A3}" destId="{8FE8AADB-04A5-4464-90BB-31C9B8830A94}" srcOrd="11" destOrd="0" presId="urn:microsoft.com/office/officeart/2005/8/layout/radial5"/>
    <dgm:cxn modelId="{1727E70D-35C6-4AA9-8A30-C3BAF399EF47}" type="presParOf" srcId="{8FE8AADB-04A5-4464-90BB-31C9B8830A94}" destId="{17478A05-2796-40FF-B4AF-370C18D01AA0}" srcOrd="0" destOrd="0" presId="urn:microsoft.com/office/officeart/2005/8/layout/radial5"/>
    <dgm:cxn modelId="{4B814ABB-B937-4B94-BF88-1E795EC7D2CE}" type="presParOf" srcId="{B845204D-06E8-4231-9430-956BB989C8A3}" destId="{B31B585B-396B-4F0F-962B-6186A8FB8EBA}" srcOrd="12" destOrd="0" presId="urn:microsoft.com/office/officeart/2005/8/layout/radial5"/>
    <dgm:cxn modelId="{69CA630A-F697-496B-B5C9-A51594CEB828}" type="presParOf" srcId="{B845204D-06E8-4231-9430-956BB989C8A3}" destId="{CEBB7384-5F97-4585-9727-ABBA39A7C978}" srcOrd="13" destOrd="0" presId="urn:microsoft.com/office/officeart/2005/8/layout/radial5"/>
    <dgm:cxn modelId="{2E486AD6-2F59-4476-8A23-255887CEF1F7}" type="presParOf" srcId="{CEBB7384-5F97-4585-9727-ABBA39A7C978}" destId="{B5E21A70-E2B3-4621-8FEB-171C5AF00E8A}" srcOrd="0" destOrd="0" presId="urn:microsoft.com/office/officeart/2005/8/layout/radial5"/>
    <dgm:cxn modelId="{135971DA-7C96-480C-9634-3BFDD1FCAD4B}" type="presParOf" srcId="{B845204D-06E8-4231-9430-956BB989C8A3}" destId="{E7935F67-A2FD-49B4-8111-08CC0F410D41}" srcOrd="14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FE226EC9-A5C3-4BB8-BB30-56DC40612DFB}" type="doc">
      <dgm:prSet loTypeId="urn:diagrams.loki3.com/VaryingWidthList" loCatId="list" qsTypeId="urn:microsoft.com/office/officeart/2005/8/quickstyle/simple3" qsCatId="simple" csTypeId="urn:microsoft.com/office/officeart/2005/8/colors/accent1_2" csCatId="accent1" phldr="1"/>
      <dgm:spPr/>
    </dgm:pt>
    <dgm:pt modelId="{BA7E15D0-F0B9-45EF-9C67-A83D8435CD70}">
      <dgm:prSet phldrT="[Text]" custT="1"/>
      <dgm:spPr/>
      <dgm:t>
        <a:bodyPr/>
        <a:lstStyle/>
        <a:p>
          <a:r>
            <a:rPr lang="en-US" sz="2400" dirty="0"/>
            <a:t>Node 1</a:t>
          </a:r>
        </a:p>
      </dgm:t>
    </dgm:pt>
    <dgm:pt modelId="{B49DF2A1-BE2B-43DB-8CE3-41A2133A9B95}" type="parTrans" cxnId="{756D6F0E-83C4-48B7-8A7C-F3042E55DD66}">
      <dgm:prSet/>
      <dgm:spPr/>
      <dgm:t>
        <a:bodyPr/>
        <a:lstStyle/>
        <a:p>
          <a:endParaRPr lang="en-US"/>
        </a:p>
      </dgm:t>
    </dgm:pt>
    <dgm:pt modelId="{47D5061A-6683-4896-ACB3-16C829FA53CC}" type="sibTrans" cxnId="{756D6F0E-83C4-48B7-8A7C-F3042E55DD66}">
      <dgm:prSet/>
      <dgm:spPr/>
      <dgm:t>
        <a:bodyPr/>
        <a:lstStyle/>
        <a:p>
          <a:endParaRPr lang="en-US"/>
        </a:p>
      </dgm:t>
    </dgm:pt>
    <dgm:pt modelId="{59BB6EED-250F-4F92-893A-392719C07974}">
      <dgm:prSet phldrT="[Text]" custT="1"/>
      <dgm:spPr/>
      <dgm:t>
        <a:bodyPr/>
        <a:lstStyle/>
        <a:p>
          <a:r>
            <a:rPr lang="en-US" sz="2400" dirty="0"/>
            <a:t>Node 2</a:t>
          </a:r>
        </a:p>
      </dgm:t>
    </dgm:pt>
    <dgm:pt modelId="{39E36F3A-FDCF-45D9-A7BF-82CD724AF54A}" type="parTrans" cxnId="{F5C7EE1F-B21D-4EF4-BD63-26A2C5CE9262}">
      <dgm:prSet/>
      <dgm:spPr/>
      <dgm:t>
        <a:bodyPr/>
        <a:lstStyle/>
        <a:p>
          <a:endParaRPr lang="en-US"/>
        </a:p>
      </dgm:t>
    </dgm:pt>
    <dgm:pt modelId="{E95BD9CA-139A-4CB2-BCDF-D6C9DF55AD1F}" type="sibTrans" cxnId="{F5C7EE1F-B21D-4EF4-BD63-26A2C5CE9262}">
      <dgm:prSet/>
      <dgm:spPr/>
      <dgm:t>
        <a:bodyPr/>
        <a:lstStyle/>
        <a:p>
          <a:endParaRPr lang="en-US"/>
        </a:p>
      </dgm:t>
    </dgm:pt>
    <dgm:pt modelId="{3BA8F192-E127-4027-9DFB-FFCE31CE0B37}">
      <dgm:prSet/>
      <dgm:spPr/>
      <dgm:t>
        <a:bodyPr/>
        <a:lstStyle/>
        <a:p>
          <a:endParaRPr lang="en-US"/>
        </a:p>
      </dgm:t>
    </dgm:pt>
    <dgm:pt modelId="{D5A96568-38C2-48BF-9249-688B9E183A21}" type="parTrans" cxnId="{BC7D6BED-95CD-45EB-B961-2CC5CF491D73}">
      <dgm:prSet/>
      <dgm:spPr/>
      <dgm:t>
        <a:bodyPr/>
        <a:lstStyle/>
        <a:p>
          <a:endParaRPr lang="en-US"/>
        </a:p>
      </dgm:t>
    </dgm:pt>
    <dgm:pt modelId="{CC4EFD36-C65A-4FBE-A92A-BCB55D9CA339}" type="sibTrans" cxnId="{BC7D6BED-95CD-45EB-B961-2CC5CF491D73}">
      <dgm:prSet/>
      <dgm:spPr/>
      <dgm:t>
        <a:bodyPr/>
        <a:lstStyle/>
        <a:p>
          <a:endParaRPr lang="en-US"/>
        </a:p>
      </dgm:t>
    </dgm:pt>
    <dgm:pt modelId="{BAC59092-5C5A-46E5-8700-A9D3D2AC4926}">
      <dgm:prSet custT="1"/>
      <dgm:spPr/>
      <dgm:t>
        <a:bodyPr/>
        <a:lstStyle/>
        <a:p>
          <a:r>
            <a:rPr lang="en-US" sz="2400" dirty="0"/>
            <a:t>Node n</a:t>
          </a:r>
        </a:p>
      </dgm:t>
    </dgm:pt>
    <dgm:pt modelId="{FBEB6317-BD0D-4D2D-9E66-8B554DC62128}" type="parTrans" cxnId="{0C571078-D25B-4577-B9A4-0B3B7FD9078F}">
      <dgm:prSet/>
      <dgm:spPr/>
      <dgm:t>
        <a:bodyPr/>
        <a:lstStyle/>
        <a:p>
          <a:endParaRPr lang="en-US"/>
        </a:p>
      </dgm:t>
    </dgm:pt>
    <dgm:pt modelId="{C7D12B7F-048E-4DE4-9CAA-A51388626D3F}" type="sibTrans" cxnId="{0C571078-D25B-4577-B9A4-0B3B7FD9078F}">
      <dgm:prSet/>
      <dgm:spPr/>
      <dgm:t>
        <a:bodyPr/>
        <a:lstStyle/>
        <a:p>
          <a:endParaRPr lang="en-US"/>
        </a:p>
      </dgm:t>
    </dgm:pt>
    <dgm:pt modelId="{782EA211-AAC7-49EE-AC25-CCFEE855FFB5}">
      <dgm:prSet phldrT="[Text]" custT="1"/>
      <dgm:spPr/>
      <dgm:t>
        <a:bodyPr/>
        <a:lstStyle/>
        <a:p>
          <a:r>
            <a:rPr lang="en-US" sz="2400" dirty="0"/>
            <a:t>Node 3</a:t>
          </a:r>
        </a:p>
      </dgm:t>
    </dgm:pt>
    <dgm:pt modelId="{5629B35B-B2FA-4300-971E-A1BB3C5EA861}" type="sibTrans" cxnId="{F82CBCE5-8063-46DF-872E-7C877BB59A18}">
      <dgm:prSet/>
      <dgm:spPr/>
      <dgm:t>
        <a:bodyPr/>
        <a:lstStyle/>
        <a:p>
          <a:endParaRPr lang="en-US"/>
        </a:p>
      </dgm:t>
    </dgm:pt>
    <dgm:pt modelId="{DD66F770-5A8F-4846-BFD7-CD0D68FA437A}" type="parTrans" cxnId="{F82CBCE5-8063-46DF-872E-7C877BB59A18}">
      <dgm:prSet/>
      <dgm:spPr/>
      <dgm:t>
        <a:bodyPr/>
        <a:lstStyle/>
        <a:p>
          <a:endParaRPr lang="en-US"/>
        </a:p>
      </dgm:t>
    </dgm:pt>
    <dgm:pt modelId="{1D08B105-A170-45E5-9DC1-551A96B5F9C7}" type="pres">
      <dgm:prSet presAssocID="{FE226EC9-A5C3-4BB8-BB30-56DC40612DFB}" presName="Name0" presStyleCnt="0">
        <dgm:presLayoutVars>
          <dgm:resizeHandles/>
        </dgm:presLayoutVars>
      </dgm:prSet>
      <dgm:spPr/>
    </dgm:pt>
    <dgm:pt modelId="{67566353-B531-441A-BC06-C708A8500A02}" type="pres">
      <dgm:prSet presAssocID="{BA7E15D0-F0B9-45EF-9C67-A83D8435CD70}" presName="text" presStyleLbl="node1" presStyleIdx="0" presStyleCnt="5" custScaleX="223520">
        <dgm:presLayoutVars>
          <dgm:bulletEnabled val="1"/>
        </dgm:presLayoutVars>
      </dgm:prSet>
      <dgm:spPr/>
    </dgm:pt>
    <dgm:pt modelId="{EF0CEAAD-2A89-49AF-BCB8-35CFEB28707B}" type="pres">
      <dgm:prSet presAssocID="{47D5061A-6683-4896-ACB3-16C829FA53CC}" presName="space" presStyleCnt="0"/>
      <dgm:spPr/>
    </dgm:pt>
    <dgm:pt modelId="{9EBCBCD0-5D58-401A-9431-8C2DFFB32F45}" type="pres">
      <dgm:prSet presAssocID="{59BB6EED-250F-4F92-893A-392719C07974}" presName="text" presStyleLbl="node1" presStyleIdx="1" presStyleCnt="5" custScaleX="223520">
        <dgm:presLayoutVars>
          <dgm:bulletEnabled val="1"/>
        </dgm:presLayoutVars>
      </dgm:prSet>
      <dgm:spPr/>
    </dgm:pt>
    <dgm:pt modelId="{3878AC1F-3004-4AC7-86A5-D0BEE40BED31}" type="pres">
      <dgm:prSet presAssocID="{E95BD9CA-139A-4CB2-BCDF-D6C9DF55AD1F}" presName="space" presStyleCnt="0"/>
      <dgm:spPr/>
    </dgm:pt>
    <dgm:pt modelId="{8DC5FB4D-992A-499C-B328-1531016B4218}" type="pres">
      <dgm:prSet presAssocID="{782EA211-AAC7-49EE-AC25-CCFEE855FFB5}" presName="text" presStyleLbl="node1" presStyleIdx="2" presStyleCnt="5" custScaleX="223520">
        <dgm:presLayoutVars>
          <dgm:bulletEnabled val="1"/>
        </dgm:presLayoutVars>
      </dgm:prSet>
      <dgm:spPr/>
    </dgm:pt>
    <dgm:pt modelId="{3585EA6F-CFD7-4B19-A70F-25C0DD38351C}" type="pres">
      <dgm:prSet presAssocID="{5629B35B-B2FA-4300-971E-A1BB3C5EA861}" presName="space" presStyleCnt="0"/>
      <dgm:spPr/>
    </dgm:pt>
    <dgm:pt modelId="{571BAA6A-0FD6-414D-B59F-94F7F83563B4}" type="pres">
      <dgm:prSet presAssocID="{3BA8F192-E127-4027-9DFB-FFCE31CE0B37}" presName="text" presStyleLbl="node1" presStyleIdx="3" presStyleCnt="5" custScaleX="321310">
        <dgm:presLayoutVars>
          <dgm:bulletEnabled val="1"/>
        </dgm:presLayoutVars>
      </dgm:prSet>
      <dgm:spPr/>
    </dgm:pt>
    <dgm:pt modelId="{20E6C6ED-9403-4405-B7EB-7F8308546801}" type="pres">
      <dgm:prSet presAssocID="{CC4EFD36-C65A-4FBE-A92A-BCB55D9CA339}" presName="space" presStyleCnt="0"/>
      <dgm:spPr/>
    </dgm:pt>
    <dgm:pt modelId="{EB8F080F-3C3D-44BB-909A-BD18D80B5DC2}" type="pres">
      <dgm:prSet presAssocID="{BAC59092-5C5A-46E5-8700-A9D3D2AC4926}" presName="text" presStyleLbl="node1" presStyleIdx="4" presStyleCnt="5" custScaleX="303885">
        <dgm:presLayoutVars>
          <dgm:bulletEnabled val="1"/>
        </dgm:presLayoutVars>
      </dgm:prSet>
      <dgm:spPr/>
    </dgm:pt>
  </dgm:ptLst>
  <dgm:cxnLst>
    <dgm:cxn modelId="{E5F01E06-D346-458A-809E-C18D56075795}" type="presOf" srcId="{59BB6EED-250F-4F92-893A-392719C07974}" destId="{9EBCBCD0-5D58-401A-9431-8C2DFFB32F45}" srcOrd="0" destOrd="0" presId="urn:diagrams.loki3.com/VaryingWidthList"/>
    <dgm:cxn modelId="{B12F940C-E4D4-443E-94A7-1EF07A38ABD1}" type="presOf" srcId="{FE226EC9-A5C3-4BB8-BB30-56DC40612DFB}" destId="{1D08B105-A170-45E5-9DC1-551A96B5F9C7}" srcOrd="0" destOrd="0" presId="urn:diagrams.loki3.com/VaryingWidthList"/>
    <dgm:cxn modelId="{756D6F0E-83C4-48B7-8A7C-F3042E55DD66}" srcId="{FE226EC9-A5C3-4BB8-BB30-56DC40612DFB}" destId="{BA7E15D0-F0B9-45EF-9C67-A83D8435CD70}" srcOrd="0" destOrd="0" parTransId="{B49DF2A1-BE2B-43DB-8CE3-41A2133A9B95}" sibTransId="{47D5061A-6683-4896-ACB3-16C829FA53CC}"/>
    <dgm:cxn modelId="{A9C67B1E-2986-4088-BECF-6BB4EE8C45D9}" type="presOf" srcId="{3BA8F192-E127-4027-9DFB-FFCE31CE0B37}" destId="{571BAA6A-0FD6-414D-B59F-94F7F83563B4}" srcOrd="0" destOrd="0" presId="urn:diagrams.loki3.com/VaryingWidthList"/>
    <dgm:cxn modelId="{F5C7EE1F-B21D-4EF4-BD63-26A2C5CE9262}" srcId="{FE226EC9-A5C3-4BB8-BB30-56DC40612DFB}" destId="{59BB6EED-250F-4F92-893A-392719C07974}" srcOrd="1" destOrd="0" parTransId="{39E36F3A-FDCF-45D9-A7BF-82CD724AF54A}" sibTransId="{E95BD9CA-139A-4CB2-BCDF-D6C9DF55AD1F}"/>
    <dgm:cxn modelId="{E853762F-9C4D-4A6A-B239-0BD0A192EC93}" type="presOf" srcId="{BA7E15D0-F0B9-45EF-9C67-A83D8435CD70}" destId="{67566353-B531-441A-BC06-C708A8500A02}" srcOrd="0" destOrd="0" presId="urn:diagrams.loki3.com/VaryingWidthList"/>
    <dgm:cxn modelId="{42244848-7598-4E42-B4E9-259657B0CA7F}" type="presOf" srcId="{782EA211-AAC7-49EE-AC25-CCFEE855FFB5}" destId="{8DC5FB4D-992A-499C-B328-1531016B4218}" srcOrd="0" destOrd="0" presId="urn:diagrams.loki3.com/VaryingWidthList"/>
    <dgm:cxn modelId="{0C571078-D25B-4577-B9A4-0B3B7FD9078F}" srcId="{FE226EC9-A5C3-4BB8-BB30-56DC40612DFB}" destId="{BAC59092-5C5A-46E5-8700-A9D3D2AC4926}" srcOrd="4" destOrd="0" parTransId="{FBEB6317-BD0D-4D2D-9E66-8B554DC62128}" sibTransId="{C7D12B7F-048E-4DE4-9CAA-A51388626D3F}"/>
    <dgm:cxn modelId="{732D85AA-59B3-4726-AB80-0CF619DA1A8A}" type="presOf" srcId="{BAC59092-5C5A-46E5-8700-A9D3D2AC4926}" destId="{EB8F080F-3C3D-44BB-909A-BD18D80B5DC2}" srcOrd="0" destOrd="0" presId="urn:diagrams.loki3.com/VaryingWidthList"/>
    <dgm:cxn modelId="{F82CBCE5-8063-46DF-872E-7C877BB59A18}" srcId="{FE226EC9-A5C3-4BB8-BB30-56DC40612DFB}" destId="{782EA211-AAC7-49EE-AC25-CCFEE855FFB5}" srcOrd="2" destOrd="0" parTransId="{DD66F770-5A8F-4846-BFD7-CD0D68FA437A}" sibTransId="{5629B35B-B2FA-4300-971E-A1BB3C5EA861}"/>
    <dgm:cxn modelId="{BC7D6BED-95CD-45EB-B961-2CC5CF491D73}" srcId="{FE226EC9-A5C3-4BB8-BB30-56DC40612DFB}" destId="{3BA8F192-E127-4027-9DFB-FFCE31CE0B37}" srcOrd="3" destOrd="0" parTransId="{D5A96568-38C2-48BF-9249-688B9E183A21}" sibTransId="{CC4EFD36-C65A-4FBE-A92A-BCB55D9CA339}"/>
    <dgm:cxn modelId="{27EE7938-C098-496A-918C-B842A5CDA43D}" type="presParOf" srcId="{1D08B105-A170-45E5-9DC1-551A96B5F9C7}" destId="{67566353-B531-441A-BC06-C708A8500A02}" srcOrd="0" destOrd="0" presId="urn:diagrams.loki3.com/VaryingWidthList"/>
    <dgm:cxn modelId="{75417936-EE19-46B0-88B9-A53F41426F2F}" type="presParOf" srcId="{1D08B105-A170-45E5-9DC1-551A96B5F9C7}" destId="{EF0CEAAD-2A89-49AF-BCB8-35CFEB28707B}" srcOrd="1" destOrd="0" presId="urn:diagrams.loki3.com/VaryingWidthList"/>
    <dgm:cxn modelId="{04DEC431-CF80-413E-8949-A4F0A779C0F9}" type="presParOf" srcId="{1D08B105-A170-45E5-9DC1-551A96B5F9C7}" destId="{9EBCBCD0-5D58-401A-9431-8C2DFFB32F45}" srcOrd="2" destOrd="0" presId="urn:diagrams.loki3.com/VaryingWidthList"/>
    <dgm:cxn modelId="{122A6B39-9CCF-4272-8BC8-2E7EA3916323}" type="presParOf" srcId="{1D08B105-A170-45E5-9DC1-551A96B5F9C7}" destId="{3878AC1F-3004-4AC7-86A5-D0BEE40BED31}" srcOrd="3" destOrd="0" presId="urn:diagrams.loki3.com/VaryingWidthList"/>
    <dgm:cxn modelId="{D92C52A0-94E4-4D98-94A0-7DEC73C9E3E0}" type="presParOf" srcId="{1D08B105-A170-45E5-9DC1-551A96B5F9C7}" destId="{8DC5FB4D-992A-499C-B328-1531016B4218}" srcOrd="4" destOrd="0" presId="urn:diagrams.loki3.com/VaryingWidthList"/>
    <dgm:cxn modelId="{07D30A6F-60CE-4F6C-8A45-4FD271454707}" type="presParOf" srcId="{1D08B105-A170-45E5-9DC1-551A96B5F9C7}" destId="{3585EA6F-CFD7-4B19-A70F-25C0DD38351C}" srcOrd="5" destOrd="0" presId="urn:diagrams.loki3.com/VaryingWidthList"/>
    <dgm:cxn modelId="{263FB0BF-0946-4367-910B-628B3A1AABD4}" type="presParOf" srcId="{1D08B105-A170-45E5-9DC1-551A96B5F9C7}" destId="{571BAA6A-0FD6-414D-B59F-94F7F83563B4}" srcOrd="6" destOrd="0" presId="urn:diagrams.loki3.com/VaryingWidthList"/>
    <dgm:cxn modelId="{39B706CC-4A78-499A-B38A-0FB168FDECE6}" type="presParOf" srcId="{1D08B105-A170-45E5-9DC1-551A96B5F9C7}" destId="{20E6C6ED-9403-4405-B7EB-7F8308546801}" srcOrd="7" destOrd="0" presId="urn:diagrams.loki3.com/VaryingWidthList"/>
    <dgm:cxn modelId="{1E2D6638-9284-4286-A66B-2789A0299EE9}" type="presParOf" srcId="{1D08B105-A170-45E5-9DC1-551A96B5F9C7}" destId="{EB8F080F-3C3D-44BB-909A-BD18D80B5DC2}" srcOrd="8" destOrd="0" presId="urn:diagrams.loki3.com/VaryingWidth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FE226EC9-A5C3-4BB8-BB30-56DC40612DFB}" type="doc">
      <dgm:prSet loTypeId="urn:diagrams.loki3.com/VaryingWidthList" loCatId="list" qsTypeId="urn:microsoft.com/office/officeart/2005/8/quickstyle/simple3" qsCatId="simple" csTypeId="urn:microsoft.com/office/officeart/2005/8/colors/accent1_2" csCatId="accent1" phldr="1"/>
      <dgm:spPr/>
    </dgm:pt>
    <dgm:pt modelId="{BA7E15D0-F0B9-45EF-9C67-A83D8435CD70}">
      <dgm:prSet phldrT="[Text]" custT="1"/>
      <dgm:spPr/>
      <dgm:t>
        <a:bodyPr/>
        <a:lstStyle/>
        <a:p>
          <a:r>
            <a:rPr lang="en-US" sz="2400" dirty="0"/>
            <a:t>Node 1</a:t>
          </a:r>
        </a:p>
      </dgm:t>
    </dgm:pt>
    <dgm:pt modelId="{B49DF2A1-BE2B-43DB-8CE3-41A2133A9B95}" type="parTrans" cxnId="{756D6F0E-83C4-48B7-8A7C-F3042E55DD66}">
      <dgm:prSet/>
      <dgm:spPr/>
      <dgm:t>
        <a:bodyPr/>
        <a:lstStyle/>
        <a:p>
          <a:endParaRPr lang="en-US"/>
        </a:p>
      </dgm:t>
    </dgm:pt>
    <dgm:pt modelId="{47D5061A-6683-4896-ACB3-16C829FA53CC}" type="sibTrans" cxnId="{756D6F0E-83C4-48B7-8A7C-F3042E55DD66}">
      <dgm:prSet/>
      <dgm:spPr/>
      <dgm:t>
        <a:bodyPr/>
        <a:lstStyle/>
        <a:p>
          <a:endParaRPr lang="en-US"/>
        </a:p>
      </dgm:t>
    </dgm:pt>
    <dgm:pt modelId="{59BB6EED-250F-4F92-893A-392719C07974}">
      <dgm:prSet phldrT="[Text]" custT="1"/>
      <dgm:spPr/>
      <dgm:t>
        <a:bodyPr/>
        <a:lstStyle/>
        <a:p>
          <a:r>
            <a:rPr lang="en-US" sz="2400" dirty="0"/>
            <a:t>Node 2</a:t>
          </a:r>
        </a:p>
      </dgm:t>
    </dgm:pt>
    <dgm:pt modelId="{39E36F3A-FDCF-45D9-A7BF-82CD724AF54A}" type="parTrans" cxnId="{F5C7EE1F-B21D-4EF4-BD63-26A2C5CE9262}">
      <dgm:prSet/>
      <dgm:spPr/>
      <dgm:t>
        <a:bodyPr/>
        <a:lstStyle/>
        <a:p>
          <a:endParaRPr lang="en-US"/>
        </a:p>
      </dgm:t>
    </dgm:pt>
    <dgm:pt modelId="{E95BD9CA-139A-4CB2-BCDF-D6C9DF55AD1F}" type="sibTrans" cxnId="{F5C7EE1F-B21D-4EF4-BD63-26A2C5CE9262}">
      <dgm:prSet/>
      <dgm:spPr/>
      <dgm:t>
        <a:bodyPr/>
        <a:lstStyle/>
        <a:p>
          <a:endParaRPr lang="en-US"/>
        </a:p>
      </dgm:t>
    </dgm:pt>
    <dgm:pt modelId="{3BA8F192-E127-4027-9DFB-FFCE31CE0B37}">
      <dgm:prSet/>
      <dgm:spPr/>
      <dgm:t>
        <a:bodyPr/>
        <a:lstStyle/>
        <a:p>
          <a:endParaRPr lang="en-US"/>
        </a:p>
      </dgm:t>
    </dgm:pt>
    <dgm:pt modelId="{D5A96568-38C2-48BF-9249-688B9E183A21}" type="parTrans" cxnId="{BC7D6BED-95CD-45EB-B961-2CC5CF491D73}">
      <dgm:prSet/>
      <dgm:spPr/>
      <dgm:t>
        <a:bodyPr/>
        <a:lstStyle/>
        <a:p>
          <a:endParaRPr lang="en-US"/>
        </a:p>
      </dgm:t>
    </dgm:pt>
    <dgm:pt modelId="{CC4EFD36-C65A-4FBE-A92A-BCB55D9CA339}" type="sibTrans" cxnId="{BC7D6BED-95CD-45EB-B961-2CC5CF491D73}">
      <dgm:prSet/>
      <dgm:spPr/>
      <dgm:t>
        <a:bodyPr/>
        <a:lstStyle/>
        <a:p>
          <a:endParaRPr lang="en-US"/>
        </a:p>
      </dgm:t>
    </dgm:pt>
    <dgm:pt modelId="{BAC59092-5C5A-46E5-8700-A9D3D2AC4926}">
      <dgm:prSet custT="1"/>
      <dgm:spPr/>
      <dgm:t>
        <a:bodyPr/>
        <a:lstStyle/>
        <a:p>
          <a:r>
            <a:rPr lang="en-US" sz="2400" dirty="0"/>
            <a:t>Node n</a:t>
          </a:r>
        </a:p>
      </dgm:t>
    </dgm:pt>
    <dgm:pt modelId="{FBEB6317-BD0D-4D2D-9E66-8B554DC62128}" type="parTrans" cxnId="{0C571078-D25B-4577-B9A4-0B3B7FD9078F}">
      <dgm:prSet/>
      <dgm:spPr/>
      <dgm:t>
        <a:bodyPr/>
        <a:lstStyle/>
        <a:p>
          <a:endParaRPr lang="en-US"/>
        </a:p>
      </dgm:t>
    </dgm:pt>
    <dgm:pt modelId="{C7D12B7F-048E-4DE4-9CAA-A51388626D3F}" type="sibTrans" cxnId="{0C571078-D25B-4577-B9A4-0B3B7FD9078F}">
      <dgm:prSet/>
      <dgm:spPr/>
      <dgm:t>
        <a:bodyPr/>
        <a:lstStyle/>
        <a:p>
          <a:endParaRPr lang="en-US"/>
        </a:p>
      </dgm:t>
    </dgm:pt>
    <dgm:pt modelId="{782EA211-AAC7-49EE-AC25-CCFEE855FFB5}">
      <dgm:prSet phldrT="[Text]" custT="1"/>
      <dgm:spPr/>
      <dgm:t>
        <a:bodyPr/>
        <a:lstStyle/>
        <a:p>
          <a:r>
            <a:rPr lang="en-US" sz="2400" dirty="0"/>
            <a:t>Node 3</a:t>
          </a:r>
        </a:p>
      </dgm:t>
    </dgm:pt>
    <dgm:pt modelId="{5629B35B-B2FA-4300-971E-A1BB3C5EA861}" type="sibTrans" cxnId="{F82CBCE5-8063-46DF-872E-7C877BB59A18}">
      <dgm:prSet/>
      <dgm:spPr/>
      <dgm:t>
        <a:bodyPr/>
        <a:lstStyle/>
        <a:p>
          <a:endParaRPr lang="en-US"/>
        </a:p>
      </dgm:t>
    </dgm:pt>
    <dgm:pt modelId="{DD66F770-5A8F-4846-BFD7-CD0D68FA437A}" type="parTrans" cxnId="{F82CBCE5-8063-46DF-872E-7C877BB59A18}">
      <dgm:prSet/>
      <dgm:spPr/>
      <dgm:t>
        <a:bodyPr/>
        <a:lstStyle/>
        <a:p>
          <a:endParaRPr lang="en-US"/>
        </a:p>
      </dgm:t>
    </dgm:pt>
    <dgm:pt modelId="{1D08B105-A170-45E5-9DC1-551A96B5F9C7}" type="pres">
      <dgm:prSet presAssocID="{FE226EC9-A5C3-4BB8-BB30-56DC40612DFB}" presName="Name0" presStyleCnt="0">
        <dgm:presLayoutVars>
          <dgm:resizeHandles/>
        </dgm:presLayoutVars>
      </dgm:prSet>
      <dgm:spPr/>
    </dgm:pt>
    <dgm:pt modelId="{67566353-B531-441A-BC06-C708A8500A02}" type="pres">
      <dgm:prSet presAssocID="{BA7E15D0-F0B9-45EF-9C67-A83D8435CD70}" presName="text" presStyleLbl="node1" presStyleIdx="0" presStyleCnt="5" custScaleX="223520">
        <dgm:presLayoutVars>
          <dgm:bulletEnabled val="1"/>
        </dgm:presLayoutVars>
      </dgm:prSet>
      <dgm:spPr/>
    </dgm:pt>
    <dgm:pt modelId="{EF0CEAAD-2A89-49AF-BCB8-35CFEB28707B}" type="pres">
      <dgm:prSet presAssocID="{47D5061A-6683-4896-ACB3-16C829FA53CC}" presName="space" presStyleCnt="0"/>
      <dgm:spPr/>
    </dgm:pt>
    <dgm:pt modelId="{9EBCBCD0-5D58-401A-9431-8C2DFFB32F45}" type="pres">
      <dgm:prSet presAssocID="{59BB6EED-250F-4F92-893A-392719C07974}" presName="text" presStyleLbl="node1" presStyleIdx="1" presStyleCnt="5" custScaleX="223814">
        <dgm:presLayoutVars>
          <dgm:bulletEnabled val="1"/>
        </dgm:presLayoutVars>
      </dgm:prSet>
      <dgm:spPr/>
    </dgm:pt>
    <dgm:pt modelId="{3878AC1F-3004-4AC7-86A5-D0BEE40BED31}" type="pres">
      <dgm:prSet presAssocID="{E95BD9CA-139A-4CB2-BCDF-D6C9DF55AD1F}" presName="space" presStyleCnt="0"/>
      <dgm:spPr/>
    </dgm:pt>
    <dgm:pt modelId="{8DC5FB4D-992A-499C-B328-1531016B4218}" type="pres">
      <dgm:prSet presAssocID="{782EA211-AAC7-49EE-AC25-CCFEE855FFB5}" presName="text" presStyleLbl="node1" presStyleIdx="2" presStyleCnt="5" custScaleX="223520">
        <dgm:presLayoutVars>
          <dgm:bulletEnabled val="1"/>
        </dgm:presLayoutVars>
      </dgm:prSet>
      <dgm:spPr/>
    </dgm:pt>
    <dgm:pt modelId="{3585EA6F-CFD7-4B19-A70F-25C0DD38351C}" type="pres">
      <dgm:prSet presAssocID="{5629B35B-B2FA-4300-971E-A1BB3C5EA861}" presName="space" presStyleCnt="0"/>
      <dgm:spPr/>
    </dgm:pt>
    <dgm:pt modelId="{571BAA6A-0FD6-414D-B59F-94F7F83563B4}" type="pres">
      <dgm:prSet presAssocID="{3BA8F192-E127-4027-9DFB-FFCE31CE0B37}" presName="text" presStyleLbl="node1" presStyleIdx="3" presStyleCnt="5" custScaleX="321310">
        <dgm:presLayoutVars>
          <dgm:bulletEnabled val="1"/>
        </dgm:presLayoutVars>
      </dgm:prSet>
      <dgm:spPr/>
    </dgm:pt>
    <dgm:pt modelId="{20E6C6ED-9403-4405-B7EB-7F8308546801}" type="pres">
      <dgm:prSet presAssocID="{CC4EFD36-C65A-4FBE-A92A-BCB55D9CA339}" presName="space" presStyleCnt="0"/>
      <dgm:spPr/>
    </dgm:pt>
    <dgm:pt modelId="{EB8F080F-3C3D-44BB-909A-BD18D80B5DC2}" type="pres">
      <dgm:prSet presAssocID="{BAC59092-5C5A-46E5-8700-A9D3D2AC4926}" presName="text" presStyleLbl="node1" presStyleIdx="4" presStyleCnt="5" custScaleX="305876">
        <dgm:presLayoutVars>
          <dgm:bulletEnabled val="1"/>
        </dgm:presLayoutVars>
      </dgm:prSet>
      <dgm:spPr/>
    </dgm:pt>
  </dgm:ptLst>
  <dgm:cxnLst>
    <dgm:cxn modelId="{E5F01E06-D346-458A-809E-C18D56075795}" type="presOf" srcId="{59BB6EED-250F-4F92-893A-392719C07974}" destId="{9EBCBCD0-5D58-401A-9431-8C2DFFB32F45}" srcOrd="0" destOrd="0" presId="urn:diagrams.loki3.com/VaryingWidthList"/>
    <dgm:cxn modelId="{B12F940C-E4D4-443E-94A7-1EF07A38ABD1}" type="presOf" srcId="{FE226EC9-A5C3-4BB8-BB30-56DC40612DFB}" destId="{1D08B105-A170-45E5-9DC1-551A96B5F9C7}" srcOrd="0" destOrd="0" presId="urn:diagrams.loki3.com/VaryingWidthList"/>
    <dgm:cxn modelId="{756D6F0E-83C4-48B7-8A7C-F3042E55DD66}" srcId="{FE226EC9-A5C3-4BB8-BB30-56DC40612DFB}" destId="{BA7E15D0-F0B9-45EF-9C67-A83D8435CD70}" srcOrd="0" destOrd="0" parTransId="{B49DF2A1-BE2B-43DB-8CE3-41A2133A9B95}" sibTransId="{47D5061A-6683-4896-ACB3-16C829FA53CC}"/>
    <dgm:cxn modelId="{A9C67B1E-2986-4088-BECF-6BB4EE8C45D9}" type="presOf" srcId="{3BA8F192-E127-4027-9DFB-FFCE31CE0B37}" destId="{571BAA6A-0FD6-414D-B59F-94F7F83563B4}" srcOrd="0" destOrd="0" presId="urn:diagrams.loki3.com/VaryingWidthList"/>
    <dgm:cxn modelId="{F5C7EE1F-B21D-4EF4-BD63-26A2C5CE9262}" srcId="{FE226EC9-A5C3-4BB8-BB30-56DC40612DFB}" destId="{59BB6EED-250F-4F92-893A-392719C07974}" srcOrd="1" destOrd="0" parTransId="{39E36F3A-FDCF-45D9-A7BF-82CD724AF54A}" sibTransId="{E95BD9CA-139A-4CB2-BCDF-D6C9DF55AD1F}"/>
    <dgm:cxn modelId="{E853762F-9C4D-4A6A-B239-0BD0A192EC93}" type="presOf" srcId="{BA7E15D0-F0B9-45EF-9C67-A83D8435CD70}" destId="{67566353-B531-441A-BC06-C708A8500A02}" srcOrd="0" destOrd="0" presId="urn:diagrams.loki3.com/VaryingWidthList"/>
    <dgm:cxn modelId="{42244848-7598-4E42-B4E9-259657B0CA7F}" type="presOf" srcId="{782EA211-AAC7-49EE-AC25-CCFEE855FFB5}" destId="{8DC5FB4D-992A-499C-B328-1531016B4218}" srcOrd="0" destOrd="0" presId="urn:diagrams.loki3.com/VaryingWidthList"/>
    <dgm:cxn modelId="{0C571078-D25B-4577-B9A4-0B3B7FD9078F}" srcId="{FE226EC9-A5C3-4BB8-BB30-56DC40612DFB}" destId="{BAC59092-5C5A-46E5-8700-A9D3D2AC4926}" srcOrd="4" destOrd="0" parTransId="{FBEB6317-BD0D-4D2D-9E66-8B554DC62128}" sibTransId="{C7D12B7F-048E-4DE4-9CAA-A51388626D3F}"/>
    <dgm:cxn modelId="{732D85AA-59B3-4726-AB80-0CF619DA1A8A}" type="presOf" srcId="{BAC59092-5C5A-46E5-8700-A9D3D2AC4926}" destId="{EB8F080F-3C3D-44BB-909A-BD18D80B5DC2}" srcOrd="0" destOrd="0" presId="urn:diagrams.loki3.com/VaryingWidthList"/>
    <dgm:cxn modelId="{F82CBCE5-8063-46DF-872E-7C877BB59A18}" srcId="{FE226EC9-A5C3-4BB8-BB30-56DC40612DFB}" destId="{782EA211-AAC7-49EE-AC25-CCFEE855FFB5}" srcOrd="2" destOrd="0" parTransId="{DD66F770-5A8F-4846-BFD7-CD0D68FA437A}" sibTransId="{5629B35B-B2FA-4300-971E-A1BB3C5EA861}"/>
    <dgm:cxn modelId="{BC7D6BED-95CD-45EB-B961-2CC5CF491D73}" srcId="{FE226EC9-A5C3-4BB8-BB30-56DC40612DFB}" destId="{3BA8F192-E127-4027-9DFB-FFCE31CE0B37}" srcOrd="3" destOrd="0" parTransId="{D5A96568-38C2-48BF-9249-688B9E183A21}" sibTransId="{CC4EFD36-C65A-4FBE-A92A-BCB55D9CA339}"/>
    <dgm:cxn modelId="{27EE7938-C098-496A-918C-B842A5CDA43D}" type="presParOf" srcId="{1D08B105-A170-45E5-9DC1-551A96B5F9C7}" destId="{67566353-B531-441A-BC06-C708A8500A02}" srcOrd="0" destOrd="0" presId="urn:diagrams.loki3.com/VaryingWidthList"/>
    <dgm:cxn modelId="{75417936-EE19-46B0-88B9-A53F41426F2F}" type="presParOf" srcId="{1D08B105-A170-45E5-9DC1-551A96B5F9C7}" destId="{EF0CEAAD-2A89-49AF-BCB8-35CFEB28707B}" srcOrd="1" destOrd="0" presId="urn:diagrams.loki3.com/VaryingWidthList"/>
    <dgm:cxn modelId="{04DEC431-CF80-413E-8949-A4F0A779C0F9}" type="presParOf" srcId="{1D08B105-A170-45E5-9DC1-551A96B5F9C7}" destId="{9EBCBCD0-5D58-401A-9431-8C2DFFB32F45}" srcOrd="2" destOrd="0" presId="urn:diagrams.loki3.com/VaryingWidthList"/>
    <dgm:cxn modelId="{122A6B39-9CCF-4272-8BC8-2E7EA3916323}" type="presParOf" srcId="{1D08B105-A170-45E5-9DC1-551A96B5F9C7}" destId="{3878AC1F-3004-4AC7-86A5-D0BEE40BED31}" srcOrd="3" destOrd="0" presId="urn:diagrams.loki3.com/VaryingWidthList"/>
    <dgm:cxn modelId="{D92C52A0-94E4-4D98-94A0-7DEC73C9E3E0}" type="presParOf" srcId="{1D08B105-A170-45E5-9DC1-551A96B5F9C7}" destId="{8DC5FB4D-992A-499C-B328-1531016B4218}" srcOrd="4" destOrd="0" presId="urn:diagrams.loki3.com/VaryingWidthList"/>
    <dgm:cxn modelId="{07D30A6F-60CE-4F6C-8A45-4FD271454707}" type="presParOf" srcId="{1D08B105-A170-45E5-9DC1-551A96B5F9C7}" destId="{3585EA6F-CFD7-4B19-A70F-25C0DD38351C}" srcOrd="5" destOrd="0" presId="urn:diagrams.loki3.com/VaryingWidthList"/>
    <dgm:cxn modelId="{263FB0BF-0946-4367-910B-628B3A1AABD4}" type="presParOf" srcId="{1D08B105-A170-45E5-9DC1-551A96B5F9C7}" destId="{571BAA6A-0FD6-414D-B59F-94F7F83563B4}" srcOrd="6" destOrd="0" presId="urn:diagrams.loki3.com/VaryingWidthList"/>
    <dgm:cxn modelId="{39B706CC-4A78-499A-B38A-0FB168FDECE6}" type="presParOf" srcId="{1D08B105-A170-45E5-9DC1-551A96B5F9C7}" destId="{20E6C6ED-9403-4405-B7EB-7F8308546801}" srcOrd="7" destOrd="0" presId="urn:diagrams.loki3.com/VaryingWidthList"/>
    <dgm:cxn modelId="{1E2D6638-9284-4286-A66B-2789A0299EE9}" type="presParOf" srcId="{1D08B105-A170-45E5-9DC1-551A96B5F9C7}" destId="{EB8F080F-3C3D-44BB-909A-BD18D80B5DC2}" srcOrd="8" destOrd="0" presId="urn:diagrams.loki3.com/VaryingWidthList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73F27607-76D6-489C-9A52-2E5570453569}" type="doc">
      <dgm:prSet loTypeId="urn:microsoft.com/office/officeart/2005/8/layout/venn1" loCatId="relationship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0E8449A-940F-49C6-BC6C-8085FA489201}">
      <dgm:prSet phldrT="[Text]"/>
      <dgm:spPr>
        <a:solidFill>
          <a:srgbClr val="002060"/>
        </a:solidFill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Risk</a:t>
          </a:r>
        </a:p>
      </dgm:t>
    </dgm:pt>
    <dgm:pt modelId="{840B4D2E-8510-4476-9E0B-4EACE621D7B2}" type="parTrans" cxnId="{C7BF55E5-4B1E-41BA-A1E7-6E6A630A3A10}">
      <dgm:prSet/>
      <dgm:spPr/>
      <dgm:t>
        <a:bodyPr/>
        <a:lstStyle/>
        <a:p>
          <a:endParaRPr lang="en-US"/>
        </a:p>
      </dgm:t>
    </dgm:pt>
    <dgm:pt modelId="{5E428484-A0DE-4537-B270-950FD66BAA86}" type="sibTrans" cxnId="{C7BF55E5-4B1E-41BA-A1E7-6E6A630A3A10}">
      <dgm:prSet/>
      <dgm:spPr/>
      <dgm:t>
        <a:bodyPr/>
        <a:lstStyle/>
        <a:p>
          <a:endParaRPr lang="en-US"/>
        </a:p>
      </dgm:t>
    </dgm:pt>
    <dgm:pt modelId="{E6CB1497-B05B-4502-8401-802E085E721B}">
      <dgm:prSet phldrT="[Text]"/>
      <dgm:spPr>
        <a:solidFill>
          <a:srgbClr val="002060"/>
        </a:solidFill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Availability</a:t>
          </a:r>
        </a:p>
      </dgm:t>
    </dgm:pt>
    <dgm:pt modelId="{75BB56D4-ADCA-47D5-B9F1-719DEA27DC0B}" type="parTrans" cxnId="{5F5B9AB2-7575-485D-A981-96440B33E941}">
      <dgm:prSet/>
      <dgm:spPr/>
      <dgm:t>
        <a:bodyPr/>
        <a:lstStyle/>
        <a:p>
          <a:endParaRPr lang="en-US"/>
        </a:p>
      </dgm:t>
    </dgm:pt>
    <dgm:pt modelId="{422CFDB3-F7BC-4195-8CBE-07ABB61C987B}" type="sibTrans" cxnId="{5F5B9AB2-7575-485D-A981-96440B33E941}">
      <dgm:prSet/>
      <dgm:spPr/>
      <dgm:t>
        <a:bodyPr/>
        <a:lstStyle/>
        <a:p>
          <a:endParaRPr lang="en-US"/>
        </a:p>
      </dgm:t>
    </dgm:pt>
    <dgm:pt modelId="{60AF1C24-1BBD-4DA9-83C9-17C288FF3A23}">
      <dgm:prSet phldrT="[Text]"/>
      <dgm:spPr>
        <a:solidFill>
          <a:srgbClr val="002060"/>
        </a:solidFill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Cost</a:t>
          </a:r>
        </a:p>
      </dgm:t>
    </dgm:pt>
    <dgm:pt modelId="{5DDB083C-4F37-4A99-A1F3-C6806C97A4CD}" type="parTrans" cxnId="{2DDAF0C5-E41B-4E19-A997-93A4D27ED949}">
      <dgm:prSet/>
      <dgm:spPr/>
      <dgm:t>
        <a:bodyPr/>
        <a:lstStyle/>
        <a:p>
          <a:endParaRPr lang="en-US"/>
        </a:p>
      </dgm:t>
    </dgm:pt>
    <dgm:pt modelId="{BB49D217-8145-416F-9819-17B0DDFD4B81}" type="sibTrans" cxnId="{2DDAF0C5-E41B-4E19-A997-93A4D27ED949}">
      <dgm:prSet/>
      <dgm:spPr/>
      <dgm:t>
        <a:bodyPr/>
        <a:lstStyle/>
        <a:p>
          <a:endParaRPr lang="en-US"/>
        </a:p>
      </dgm:t>
    </dgm:pt>
    <dgm:pt modelId="{6A093E84-EA91-4FB1-BD6E-ADCCE4407731}" type="pres">
      <dgm:prSet presAssocID="{73F27607-76D6-489C-9A52-2E5570453569}" presName="compositeShape" presStyleCnt="0">
        <dgm:presLayoutVars>
          <dgm:chMax val="7"/>
          <dgm:dir/>
          <dgm:resizeHandles val="exact"/>
        </dgm:presLayoutVars>
      </dgm:prSet>
      <dgm:spPr/>
    </dgm:pt>
    <dgm:pt modelId="{B99E9332-DFC2-4B40-A331-873146DEF0D8}" type="pres">
      <dgm:prSet presAssocID="{D0E8449A-940F-49C6-BC6C-8085FA489201}" presName="circ1" presStyleLbl="vennNode1" presStyleIdx="0" presStyleCnt="3"/>
      <dgm:spPr/>
    </dgm:pt>
    <dgm:pt modelId="{AC005776-1C75-4EA0-84F5-43A6CF960DCD}" type="pres">
      <dgm:prSet presAssocID="{D0E8449A-940F-49C6-BC6C-8085FA489201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59DE5D28-27EB-40BC-B73C-4B0498D544A0}" type="pres">
      <dgm:prSet presAssocID="{E6CB1497-B05B-4502-8401-802E085E721B}" presName="circ2" presStyleLbl="vennNode1" presStyleIdx="1" presStyleCnt="3"/>
      <dgm:spPr/>
    </dgm:pt>
    <dgm:pt modelId="{22E99678-E546-4070-9267-3E1A9BF8B048}" type="pres">
      <dgm:prSet presAssocID="{E6CB1497-B05B-4502-8401-802E085E721B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8D38FAE6-A36C-423F-BD1B-EFA39F09D6FA}" type="pres">
      <dgm:prSet presAssocID="{60AF1C24-1BBD-4DA9-83C9-17C288FF3A23}" presName="circ3" presStyleLbl="vennNode1" presStyleIdx="2" presStyleCnt="3"/>
      <dgm:spPr/>
    </dgm:pt>
    <dgm:pt modelId="{7F7E2ADA-5AE5-4E17-A2AF-7023AF07A1FD}" type="pres">
      <dgm:prSet presAssocID="{60AF1C24-1BBD-4DA9-83C9-17C288FF3A23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789D9211-A951-49FE-969F-51322427EE75}" type="presOf" srcId="{60AF1C24-1BBD-4DA9-83C9-17C288FF3A23}" destId="{8D38FAE6-A36C-423F-BD1B-EFA39F09D6FA}" srcOrd="0" destOrd="0" presId="urn:microsoft.com/office/officeart/2005/8/layout/venn1"/>
    <dgm:cxn modelId="{05178137-F62B-484E-AFAB-ADBD53C11E4D}" type="presOf" srcId="{60AF1C24-1BBD-4DA9-83C9-17C288FF3A23}" destId="{7F7E2ADA-5AE5-4E17-A2AF-7023AF07A1FD}" srcOrd="1" destOrd="0" presId="urn:microsoft.com/office/officeart/2005/8/layout/venn1"/>
    <dgm:cxn modelId="{D927825D-2EA8-47FD-9CE2-58F423C912C9}" type="presOf" srcId="{D0E8449A-940F-49C6-BC6C-8085FA489201}" destId="{B99E9332-DFC2-4B40-A331-873146DEF0D8}" srcOrd="0" destOrd="0" presId="urn:microsoft.com/office/officeart/2005/8/layout/venn1"/>
    <dgm:cxn modelId="{A03CEA61-9D27-42DC-95A2-A6D87076865B}" type="presOf" srcId="{73F27607-76D6-489C-9A52-2E5570453569}" destId="{6A093E84-EA91-4FB1-BD6E-ADCCE4407731}" srcOrd="0" destOrd="0" presId="urn:microsoft.com/office/officeart/2005/8/layout/venn1"/>
    <dgm:cxn modelId="{FF3D8D56-4F83-44CA-B89E-F4DD17446A6D}" type="presOf" srcId="{E6CB1497-B05B-4502-8401-802E085E721B}" destId="{59DE5D28-27EB-40BC-B73C-4B0498D544A0}" srcOrd="0" destOrd="0" presId="urn:microsoft.com/office/officeart/2005/8/layout/venn1"/>
    <dgm:cxn modelId="{FCB9E77F-49A6-4AAE-B1AE-E779CF7829C8}" type="presOf" srcId="{E6CB1497-B05B-4502-8401-802E085E721B}" destId="{22E99678-E546-4070-9267-3E1A9BF8B048}" srcOrd="1" destOrd="0" presId="urn:microsoft.com/office/officeart/2005/8/layout/venn1"/>
    <dgm:cxn modelId="{5F5B9AB2-7575-485D-A981-96440B33E941}" srcId="{73F27607-76D6-489C-9A52-2E5570453569}" destId="{E6CB1497-B05B-4502-8401-802E085E721B}" srcOrd="1" destOrd="0" parTransId="{75BB56D4-ADCA-47D5-B9F1-719DEA27DC0B}" sibTransId="{422CFDB3-F7BC-4195-8CBE-07ABB61C987B}"/>
    <dgm:cxn modelId="{2DDAF0C5-E41B-4E19-A997-93A4D27ED949}" srcId="{73F27607-76D6-489C-9A52-2E5570453569}" destId="{60AF1C24-1BBD-4DA9-83C9-17C288FF3A23}" srcOrd="2" destOrd="0" parTransId="{5DDB083C-4F37-4A99-A1F3-C6806C97A4CD}" sibTransId="{BB49D217-8145-416F-9819-17B0DDFD4B81}"/>
    <dgm:cxn modelId="{C7BF55E5-4B1E-41BA-A1E7-6E6A630A3A10}" srcId="{73F27607-76D6-489C-9A52-2E5570453569}" destId="{D0E8449A-940F-49C6-BC6C-8085FA489201}" srcOrd="0" destOrd="0" parTransId="{840B4D2E-8510-4476-9E0B-4EACE621D7B2}" sibTransId="{5E428484-A0DE-4537-B270-950FD66BAA86}"/>
    <dgm:cxn modelId="{DCB27DFF-3693-4525-908C-8B494937A287}" type="presOf" srcId="{D0E8449A-940F-49C6-BC6C-8085FA489201}" destId="{AC005776-1C75-4EA0-84F5-43A6CF960DCD}" srcOrd="1" destOrd="0" presId="urn:microsoft.com/office/officeart/2005/8/layout/venn1"/>
    <dgm:cxn modelId="{0FFD5419-BEE7-49B1-95F2-7B18CEECD46C}" type="presParOf" srcId="{6A093E84-EA91-4FB1-BD6E-ADCCE4407731}" destId="{B99E9332-DFC2-4B40-A331-873146DEF0D8}" srcOrd="0" destOrd="0" presId="urn:microsoft.com/office/officeart/2005/8/layout/venn1"/>
    <dgm:cxn modelId="{17160FB4-FC44-4C6F-8CDA-58588C1FF9D0}" type="presParOf" srcId="{6A093E84-EA91-4FB1-BD6E-ADCCE4407731}" destId="{AC005776-1C75-4EA0-84F5-43A6CF960DCD}" srcOrd="1" destOrd="0" presId="urn:microsoft.com/office/officeart/2005/8/layout/venn1"/>
    <dgm:cxn modelId="{A54ABE6A-AE6B-43BD-AAB0-30D6008BD4CF}" type="presParOf" srcId="{6A093E84-EA91-4FB1-BD6E-ADCCE4407731}" destId="{59DE5D28-27EB-40BC-B73C-4B0498D544A0}" srcOrd="2" destOrd="0" presId="urn:microsoft.com/office/officeart/2005/8/layout/venn1"/>
    <dgm:cxn modelId="{45572BE6-EDD5-4D2F-888E-1BBD2C7D804F}" type="presParOf" srcId="{6A093E84-EA91-4FB1-BD6E-ADCCE4407731}" destId="{22E99678-E546-4070-9267-3E1A9BF8B048}" srcOrd="3" destOrd="0" presId="urn:microsoft.com/office/officeart/2005/8/layout/venn1"/>
    <dgm:cxn modelId="{F76ADB39-A573-4330-86B9-5A5202628E53}" type="presParOf" srcId="{6A093E84-EA91-4FB1-BD6E-ADCCE4407731}" destId="{8D38FAE6-A36C-423F-BD1B-EFA39F09D6FA}" srcOrd="4" destOrd="0" presId="urn:microsoft.com/office/officeart/2005/8/layout/venn1"/>
    <dgm:cxn modelId="{2A26E8E6-6ABB-4F16-B7F4-D15DDB2C84AA}" type="presParOf" srcId="{6A093E84-EA91-4FB1-BD6E-ADCCE4407731}" destId="{7F7E2ADA-5AE5-4E17-A2AF-7023AF07A1FD}" srcOrd="5" destOrd="0" presId="urn:microsoft.com/office/officeart/2005/8/layout/venn1"/>
  </dgm:cxnLst>
  <dgm:bg>
    <a:solidFill>
      <a:schemeClr val="bg2"/>
    </a:solidFill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6.xml><?xml version="1.0" encoding="utf-8"?>
<dgm:dataModel xmlns:dgm="http://schemas.openxmlformats.org/drawingml/2006/diagram" xmlns:a="http://schemas.openxmlformats.org/drawingml/2006/main">
  <dgm:ptLst>
    <dgm:pt modelId="{25098EFE-EC2F-436C-B5D3-A8E92347AE1E}" type="doc">
      <dgm:prSet loTypeId="urn:microsoft.com/office/officeart/2011/layout/TabList" loCatId="list" qsTypeId="urn:microsoft.com/office/officeart/2005/8/quickstyle/simple1" qsCatId="simple" csTypeId="urn:microsoft.com/office/officeart/2005/8/colors/accent1_2" csCatId="accent1" phldr="1"/>
      <dgm:spPr/>
    </dgm:pt>
    <dgm:pt modelId="{5EA9190E-6B97-4C86-96D8-B9C27D7058E6}">
      <dgm:prSet phldrT="[Text]" custT="1"/>
      <dgm:spPr/>
      <dgm:t>
        <a:bodyPr/>
        <a:lstStyle/>
        <a:p>
          <a:r>
            <a:rPr lang="en-US" sz="1600" dirty="0">
              <a:latin typeface="Arial" panose="020B0604020202020204" pitchFamily="34" charset="0"/>
              <a:cs typeface="Arial" panose="020B0604020202020204" pitchFamily="34" charset="0"/>
            </a:rPr>
            <a:t>Facilities</a:t>
          </a:r>
        </a:p>
      </dgm:t>
    </dgm:pt>
    <dgm:pt modelId="{47EB1AA6-B657-4702-8A60-2676FDA3B083}" type="parTrans" cxnId="{6D98A07F-A0EC-4F69-8275-11ABC039056F}">
      <dgm:prSet/>
      <dgm:spPr/>
      <dgm:t>
        <a:bodyPr/>
        <a:lstStyle/>
        <a:p>
          <a:endParaRPr lang="en-US"/>
        </a:p>
      </dgm:t>
    </dgm:pt>
    <dgm:pt modelId="{AFC11EF7-A3C8-4283-9EAE-572A137ADC56}" type="sibTrans" cxnId="{6D98A07F-A0EC-4F69-8275-11ABC039056F}">
      <dgm:prSet/>
      <dgm:spPr/>
      <dgm:t>
        <a:bodyPr/>
        <a:lstStyle/>
        <a:p>
          <a:endParaRPr lang="en-US"/>
        </a:p>
      </dgm:t>
    </dgm:pt>
    <dgm:pt modelId="{90C7CC20-A4D8-431E-ABD6-7140F95A3B5A}">
      <dgm:prSet phldrT="[Text]" custT="1"/>
      <dgm:spPr/>
      <dgm:t>
        <a:bodyPr/>
        <a:lstStyle/>
        <a:p>
          <a:r>
            <a:rPr lang="en-US" sz="1600" dirty="0">
              <a:latin typeface="Arial" panose="020B0604020202020204" pitchFamily="34" charset="0"/>
              <a:cs typeface="Arial" panose="020B0604020202020204" pitchFamily="34" charset="0"/>
            </a:rPr>
            <a:t>Response time</a:t>
          </a:r>
        </a:p>
      </dgm:t>
    </dgm:pt>
    <dgm:pt modelId="{AA28025D-EE06-4838-97E3-0B8F5B256F1F}" type="parTrans" cxnId="{D2D5C10E-429D-4DE9-A340-97F0BF6B2265}">
      <dgm:prSet/>
      <dgm:spPr/>
      <dgm:t>
        <a:bodyPr/>
        <a:lstStyle/>
        <a:p>
          <a:endParaRPr lang="en-US"/>
        </a:p>
      </dgm:t>
    </dgm:pt>
    <dgm:pt modelId="{6ED7BECC-7E3C-48E7-92AC-97A3017C0A1F}" type="sibTrans" cxnId="{D2D5C10E-429D-4DE9-A340-97F0BF6B2265}">
      <dgm:prSet/>
      <dgm:spPr/>
      <dgm:t>
        <a:bodyPr/>
        <a:lstStyle/>
        <a:p>
          <a:endParaRPr lang="en-US"/>
        </a:p>
      </dgm:t>
    </dgm:pt>
    <dgm:pt modelId="{872DD923-4A9C-4ADD-B208-1EEEEC90FA6C}">
      <dgm:prSet phldrT="[Text]" custT="1"/>
      <dgm:spPr/>
      <dgm:t>
        <a:bodyPr/>
        <a:lstStyle/>
        <a:p>
          <a:r>
            <a:rPr lang="en-US" sz="1600" dirty="0">
              <a:latin typeface="Arial" panose="020B0604020202020204" pitchFamily="34" charset="0"/>
              <a:cs typeface="Arial" panose="020B0604020202020204" pitchFamily="34" charset="0"/>
            </a:rPr>
            <a:t>Cost</a:t>
          </a:r>
        </a:p>
      </dgm:t>
    </dgm:pt>
    <dgm:pt modelId="{329A25E7-64EC-4886-847F-04C2538E0B3E}" type="parTrans" cxnId="{78F9F8C4-6CCE-431B-B403-50158DC8EF85}">
      <dgm:prSet/>
      <dgm:spPr/>
      <dgm:t>
        <a:bodyPr/>
        <a:lstStyle/>
        <a:p>
          <a:endParaRPr lang="en-US"/>
        </a:p>
      </dgm:t>
    </dgm:pt>
    <dgm:pt modelId="{B0A0AE1D-F8FE-4CC3-8784-EA00EAF3E06F}" type="sibTrans" cxnId="{78F9F8C4-6CCE-431B-B403-50158DC8EF85}">
      <dgm:prSet/>
      <dgm:spPr/>
      <dgm:t>
        <a:bodyPr/>
        <a:lstStyle/>
        <a:p>
          <a:endParaRPr lang="en-US"/>
        </a:p>
      </dgm:t>
    </dgm:pt>
    <dgm:pt modelId="{C8609FCF-3578-48CC-A848-B4D522F7ABD8}">
      <dgm:prSet custT="1"/>
      <dgm:spPr/>
      <dgm:t>
        <a:bodyPr/>
        <a:lstStyle/>
        <a:p>
          <a:r>
            <a:rPr lang="en-US" sz="1600" dirty="0">
              <a:latin typeface="Arial" panose="020B0604020202020204" pitchFamily="34" charset="0"/>
              <a:cs typeface="Arial" panose="020B0604020202020204" pitchFamily="34" charset="0"/>
            </a:rPr>
            <a:t>Flexibility</a:t>
          </a:r>
        </a:p>
      </dgm:t>
    </dgm:pt>
    <dgm:pt modelId="{69965AEA-71D3-4E62-B8E2-E21ECADACD2E}" type="parTrans" cxnId="{8B6866C6-C856-4212-B0B3-DD084122BC1F}">
      <dgm:prSet/>
      <dgm:spPr/>
      <dgm:t>
        <a:bodyPr/>
        <a:lstStyle/>
        <a:p>
          <a:endParaRPr lang="en-US"/>
        </a:p>
      </dgm:t>
    </dgm:pt>
    <dgm:pt modelId="{0DEBCBFB-9744-4659-BB50-37A9D2621C0D}" type="sibTrans" cxnId="{8B6866C6-C856-4212-B0B3-DD084122BC1F}">
      <dgm:prSet/>
      <dgm:spPr/>
      <dgm:t>
        <a:bodyPr/>
        <a:lstStyle/>
        <a:p>
          <a:endParaRPr lang="en-US"/>
        </a:p>
      </dgm:t>
    </dgm:pt>
    <dgm:pt modelId="{B33C7661-6EA9-440F-B606-0ECB15A16337}">
      <dgm:prSet custT="1"/>
      <dgm:spPr/>
      <dgm:t>
        <a:bodyPr/>
        <a:lstStyle/>
        <a:p>
          <a:r>
            <a:rPr lang="en-US" sz="1600" dirty="0">
              <a:latin typeface="Arial" panose="020B0604020202020204" pitchFamily="34" charset="0"/>
              <a:cs typeface="Arial" panose="020B0604020202020204" pitchFamily="34" charset="0"/>
            </a:rPr>
            <a:t>Capacity</a:t>
          </a:r>
        </a:p>
      </dgm:t>
    </dgm:pt>
    <dgm:pt modelId="{69825552-E2F2-4CF0-8B78-902AE81E1207}" type="parTrans" cxnId="{A338CA67-4D46-4F8B-8379-C5A783051849}">
      <dgm:prSet/>
      <dgm:spPr/>
      <dgm:t>
        <a:bodyPr/>
        <a:lstStyle/>
        <a:p>
          <a:endParaRPr lang="en-US"/>
        </a:p>
      </dgm:t>
    </dgm:pt>
    <dgm:pt modelId="{EF0A83CA-A3AE-4838-961F-BD2541F326F9}" type="sibTrans" cxnId="{A338CA67-4D46-4F8B-8379-C5A783051849}">
      <dgm:prSet/>
      <dgm:spPr/>
      <dgm:t>
        <a:bodyPr/>
        <a:lstStyle/>
        <a:p>
          <a:endParaRPr lang="en-US"/>
        </a:p>
      </dgm:t>
    </dgm:pt>
    <dgm:pt modelId="{4E79132B-8406-4152-AD67-01985CB88FAE}" type="pres">
      <dgm:prSet presAssocID="{25098EFE-EC2F-436C-B5D3-A8E92347AE1E}" presName="Name0" presStyleCnt="0">
        <dgm:presLayoutVars>
          <dgm:chMax/>
          <dgm:chPref val="3"/>
          <dgm:dir/>
          <dgm:animOne val="branch"/>
          <dgm:animLvl val="lvl"/>
        </dgm:presLayoutVars>
      </dgm:prSet>
      <dgm:spPr/>
    </dgm:pt>
    <dgm:pt modelId="{ED6CA747-B255-426E-8D82-1300D40007FE}" type="pres">
      <dgm:prSet presAssocID="{5EA9190E-6B97-4C86-96D8-B9C27D7058E6}" presName="composite" presStyleCnt="0"/>
      <dgm:spPr/>
    </dgm:pt>
    <dgm:pt modelId="{38767AAC-C8BE-4059-A7CD-3CB8A8965046}" type="pres">
      <dgm:prSet presAssocID="{5EA9190E-6B97-4C86-96D8-B9C27D7058E6}" presName="FirstChild" presStyleLbl="revTx" presStyleIdx="0" presStyleCnt="5">
        <dgm:presLayoutVars>
          <dgm:chMax val="0"/>
          <dgm:chPref val="0"/>
          <dgm:bulletEnabled val="1"/>
        </dgm:presLayoutVars>
      </dgm:prSet>
      <dgm:spPr/>
    </dgm:pt>
    <dgm:pt modelId="{0674F175-FD95-4496-92AF-1471CF740137}" type="pres">
      <dgm:prSet presAssocID="{5EA9190E-6B97-4C86-96D8-B9C27D7058E6}" presName="Parent" presStyleLbl="alignNode1" presStyleIdx="0" presStyleCnt="5">
        <dgm:presLayoutVars>
          <dgm:chMax val="3"/>
          <dgm:chPref val="3"/>
          <dgm:bulletEnabled val="1"/>
        </dgm:presLayoutVars>
      </dgm:prSet>
      <dgm:spPr/>
    </dgm:pt>
    <dgm:pt modelId="{35BB69A9-12CD-4F72-B57B-3E6E13719D69}" type="pres">
      <dgm:prSet presAssocID="{5EA9190E-6B97-4C86-96D8-B9C27D7058E6}" presName="Accent" presStyleLbl="parChTrans1D1" presStyleIdx="0" presStyleCnt="5"/>
      <dgm:spPr/>
    </dgm:pt>
    <dgm:pt modelId="{F9EC0D16-B1EE-48EA-9779-0A5E57B43617}" type="pres">
      <dgm:prSet presAssocID="{AFC11EF7-A3C8-4283-9EAE-572A137ADC56}" presName="sibTrans" presStyleCnt="0"/>
      <dgm:spPr/>
    </dgm:pt>
    <dgm:pt modelId="{942509FB-F044-4484-86FF-9CAFBC5DF251}" type="pres">
      <dgm:prSet presAssocID="{90C7CC20-A4D8-431E-ABD6-7140F95A3B5A}" presName="composite" presStyleCnt="0"/>
      <dgm:spPr/>
    </dgm:pt>
    <dgm:pt modelId="{B9B25D05-D797-44FC-9780-D0138D1883DA}" type="pres">
      <dgm:prSet presAssocID="{90C7CC20-A4D8-431E-ABD6-7140F95A3B5A}" presName="FirstChild" presStyleLbl="revTx" presStyleIdx="1" presStyleCnt="5">
        <dgm:presLayoutVars>
          <dgm:chMax val="0"/>
          <dgm:chPref val="0"/>
          <dgm:bulletEnabled val="1"/>
        </dgm:presLayoutVars>
      </dgm:prSet>
      <dgm:spPr/>
    </dgm:pt>
    <dgm:pt modelId="{001427DB-A483-40CA-9265-B46D8443A926}" type="pres">
      <dgm:prSet presAssocID="{90C7CC20-A4D8-431E-ABD6-7140F95A3B5A}" presName="Parent" presStyleLbl="alignNode1" presStyleIdx="1" presStyleCnt="5">
        <dgm:presLayoutVars>
          <dgm:chMax val="3"/>
          <dgm:chPref val="3"/>
          <dgm:bulletEnabled val="1"/>
        </dgm:presLayoutVars>
      </dgm:prSet>
      <dgm:spPr/>
    </dgm:pt>
    <dgm:pt modelId="{231759C1-FE0C-4CB6-B0B3-393B0D8C210B}" type="pres">
      <dgm:prSet presAssocID="{90C7CC20-A4D8-431E-ABD6-7140F95A3B5A}" presName="Accent" presStyleLbl="parChTrans1D1" presStyleIdx="1" presStyleCnt="5"/>
      <dgm:spPr/>
    </dgm:pt>
    <dgm:pt modelId="{86ED3220-ADDB-41D8-A72C-CE51ADDEAFA5}" type="pres">
      <dgm:prSet presAssocID="{6ED7BECC-7E3C-48E7-92AC-97A3017C0A1F}" presName="sibTrans" presStyleCnt="0"/>
      <dgm:spPr/>
    </dgm:pt>
    <dgm:pt modelId="{90E884AC-D79F-425C-BC98-0D07EC29EB43}" type="pres">
      <dgm:prSet presAssocID="{872DD923-4A9C-4ADD-B208-1EEEEC90FA6C}" presName="composite" presStyleCnt="0"/>
      <dgm:spPr/>
    </dgm:pt>
    <dgm:pt modelId="{3E1DA3CC-B215-4E37-8C3F-F7820F29330A}" type="pres">
      <dgm:prSet presAssocID="{872DD923-4A9C-4ADD-B208-1EEEEC90FA6C}" presName="FirstChild" presStyleLbl="revTx" presStyleIdx="2" presStyleCnt="5">
        <dgm:presLayoutVars>
          <dgm:chMax val="0"/>
          <dgm:chPref val="0"/>
          <dgm:bulletEnabled val="1"/>
        </dgm:presLayoutVars>
      </dgm:prSet>
      <dgm:spPr/>
    </dgm:pt>
    <dgm:pt modelId="{B6C0DC0A-AB64-4327-B027-F15270ABCD5D}" type="pres">
      <dgm:prSet presAssocID="{872DD923-4A9C-4ADD-B208-1EEEEC90FA6C}" presName="Parent" presStyleLbl="alignNode1" presStyleIdx="2" presStyleCnt="5">
        <dgm:presLayoutVars>
          <dgm:chMax val="3"/>
          <dgm:chPref val="3"/>
          <dgm:bulletEnabled val="1"/>
        </dgm:presLayoutVars>
      </dgm:prSet>
      <dgm:spPr/>
    </dgm:pt>
    <dgm:pt modelId="{EDF3B52E-F79C-494B-82AB-3F6C8ED8004E}" type="pres">
      <dgm:prSet presAssocID="{872DD923-4A9C-4ADD-B208-1EEEEC90FA6C}" presName="Accent" presStyleLbl="parChTrans1D1" presStyleIdx="2" presStyleCnt="5"/>
      <dgm:spPr/>
    </dgm:pt>
    <dgm:pt modelId="{B7662D7C-265D-4660-893B-AF74A1F3C046}" type="pres">
      <dgm:prSet presAssocID="{B0A0AE1D-F8FE-4CC3-8784-EA00EAF3E06F}" presName="sibTrans" presStyleCnt="0"/>
      <dgm:spPr/>
    </dgm:pt>
    <dgm:pt modelId="{3908F17D-2B15-4ABE-ABD8-22B534967DFA}" type="pres">
      <dgm:prSet presAssocID="{C8609FCF-3578-48CC-A848-B4D522F7ABD8}" presName="composite" presStyleCnt="0"/>
      <dgm:spPr/>
    </dgm:pt>
    <dgm:pt modelId="{FFBCC72D-BE0E-47BC-9E3A-F18F454AAFF9}" type="pres">
      <dgm:prSet presAssocID="{C8609FCF-3578-48CC-A848-B4D522F7ABD8}" presName="FirstChild" presStyleLbl="revTx" presStyleIdx="3" presStyleCnt="5">
        <dgm:presLayoutVars>
          <dgm:chMax val="0"/>
          <dgm:chPref val="0"/>
          <dgm:bulletEnabled val="1"/>
        </dgm:presLayoutVars>
      </dgm:prSet>
      <dgm:spPr/>
    </dgm:pt>
    <dgm:pt modelId="{029EB8AB-9008-4E0B-A436-595E32F8E4B3}" type="pres">
      <dgm:prSet presAssocID="{C8609FCF-3578-48CC-A848-B4D522F7ABD8}" presName="Parent" presStyleLbl="alignNode1" presStyleIdx="3" presStyleCnt="5">
        <dgm:presLayoutVars>
          <dgm:chMax val="3"/>
          <dgm:chPref val="3"/>
          <dgm:bulletEnabled val="1"/>
        </dgm:presLayoutVars>
      </dgm:prSet>
      <dgm:spPr/>
    </dgm:pt>
    <dgm:pt modelId="{9EB662D5-CA94-403E-938C-7845ECEA6A4A}" type="pres">
      <dgm:prSet presAssocID="{C8609FCF-3578-48CC-A848-B4D522F7ABD8}" presName="Accent" presStyleLbl="parChTrans1D1" presStyleIdx="3" presStyleCnt="5"/>
      <dgm:spPr/>
    </dgm:pt>
    <dgm:pt modelId="{E9E0D184-0CD0-406C-9EDA-9C78EE807D59}" type="pres">
      <dgm:prSet presAssocID="{0DEBCBFB-9744-4659-BB50-37A9D2621C0D}" presName="sibTrans" presStyleCnt="0"/>
      <dgm:spPr/>
    </dgm:pt>
    <dgm:pt modelId="{3D66EAC5-1896-49FF-94F1-8C8BA5B79B7D}" type="pres">
      <dgm:prSet presAssocID="{B33C7661-6EA9-440F-B606-0ECB15A16337}" presName="composite" presStyleCnt="0"/>
      <dgm:spPr/>
    </dgm:pt>
    <dgm:pt modelId="{55866705-00D5-464B-A245-6324B858A8C0}" type="pres">
      <dgm:prSet presAssocID="{B33C7661-6EA9-440F-B606-0ECB15A16337}" presName="FirstChild" presStyleLbl="revTx" presStyleIdx="4" presStyleCnt="5">
        <dgm:presLayoutVars>
          <dgm:chMax val="0"/>
          <dgm:chPref val="0"/>
          <dgm:bulletEnabled val="1"/>
        </dgm:presLayoutVars>
      </dgm:prSet>
      <dgm:spPr/>
    </dgm:pt>
    <dgm:pt modelId="{33627816-C928-42F3-9286-B4C8F1B55A8B}" type="pres">
      <dgm:prSet presAssocID="{B33C7661-6EA9-440F-B606-0ECB15A16337}" presName="Parent" presStyleLbl="alignNode1" presStyleIdx="4" presStyleCnt="5">
        <dgm:presLayoutVars>
          <dgm:chMax val="3"/>
          <dgm:chPref val="3"/>
          <dgm:bulletEnabled val="1"/>
        </dgm:presLayoutVars>
      </dgm:prSet>
      <dgm:spPr/>
    </dgm:pt>
    <dgm:pt modelId="{784EAC4D-6651-4C94-B2E1-B4BF8957EA14}" type="pres">
      <dgm:prSet presAssocID="{B33C7661-6EA9-440F-B606-0ECB15A16337}" presName="Accent" presStyleLbl="parChTrans1D1" presStyleIdx="4" presStyleCnt="5"/>
      <dgm:spPr/>
    </dgm:pt>
  </dgm:ptLst>
  <dgm:cxnLst>
    <dgm:cxn modelId="{9DE3B405-B94E-4ACB-BB03-BC104297386B}" type="presOf" srcId="{872DD923-4A9C-4ADD-B208-1EEEEC90FA6C}" destId="{B6C0DC0A-AB64-4327-B027-F15270ABCD5D}" srcOrd="0" destOrd="0" presId="urn:microsoft.com/office/officeart/2011/layout/TabList"/>
    <dgm:cxn modelId="{D2D5C10E-429D-4DE9-A340-97F0BF6B2265}" srcId="{25098EFE-EC2F-436C-B5D3-A8E92347AE1E}" destId="{90C7CC20-A4D8-431E-ABD6-7140F95A3B5A}" srcOrd="1" destOrd="0" parTransId="{AA28025D-EE06-4838-97E3-0B8F5B256F1F}" sibTransId="{6ED7BECC-7E3C-48E7-92AC-97A3017C0A1F}"/>
    <dgm:cxn modelId="{31A65C40-2B09-4F79-B95C-9360FE99B3A0}" type="presOf" srcId="{25098EFE-EC2F-436C-B5D3-A8E92347AE1E}" destId="{4E79132B-8406-4152-AD67-01985CB88FAE}" srcOrd="0" destOrd="0" presId="urn:microsoft.com/office/officeart/2011/layout/TabList"/>
    <dgm:cxn modelId="{A338CA67-4D46-4F8B-8379-C5A783051849}" srcId="{25098EFE-EC2F-436C-B5D3-A8E92347AE1E}" destId="{B33C7661-6EA9-440F-B606-0ECB15A16337}" srcOrd="4" destOrd="0" parTransId="{69825552-E2F2-4CF0-8B78-902AE81E1207}" sibTransId="{EF0A83CA-A3AE-4838-961F-BD2541F326F9}"/>
    <dgm:cxn modelId="{6D98A07F-A0EC-4F69-8275-11ABC039056F}" srcId="{25098EFE-EC2F-436C-B5D3-A8E92347AE1E}" destId="{5EA9190E-6B97-4C86-96D8-B9C27D7058E6}" srcOrd="0" destOrd="0" parTransId="{47EB1AA6-B657-4702-8A60-2676FDA3B083}" sibTransId="{AFC11EF7-A3C8-4283-9EAE-572A137ADC56}"/>
    <dgm:cxn modelId="{3FCE9392-EC92-487F-98A9-540E9F4FA416}" type="presOf" srcId="{90C7CC20-A4D8-431E-ABD6-7140F95A3B5A}" destId="{001427DB-A483-40CA-9265-B46D8443A926}" srcOrd="0" destOrd="0" presId="urn:microsoft.com/office/officeart/2011/layout/TabList"/>
    <dgm:cxn modelId="{3719E0BE-6CB5-4CB3-ABD6-178142960331}" type="presOf" srcId="{C8609FCF-3578-48CC-A848-B4D522F7ABD8}" destId="{029EB8AB-9008-4E0B-A436-595E32F8E4B3}" srcOrd="0" destOrd="0" presId="urn:microsoft.com/office/officeart/2011/layout/TabList"/>
    <dgm:cxn modelId="{78F9F8C4-6CCE-431B-B403-50158DC8EF85}" srcId="{25098EFE-EC2F-436C-B5D3-A8E92347AE1E}" destId="{872DD923-4A9C-4ADD-B208-1EEEEC90FA6C}" srcOrd="2" destOrd="0" parTransId="{329A25E7-64EC-4886-847F-04C2538E0B3E}" sibTransId="{B0A0AE1D-F8FE-4CC3-8784-EA00EAF3E06F}"/>
    <dgm:cxn modelId="{8B6866C6-C856-4212-B0B3-DD084122BC1F}" srcId="{25098EFE-EC2F-436C-B5D3-A8E92347AE1E}" destId="{C8609FCF-3578-48CC-A848-B4D522F7ABD8}" srcOrd="3" destOrd="0" parTransId="{69965AEA-71D3-4E62-B8E2-E21ECADACD2E}" sibTransId="{0DEBCBFB-9744-4659-BB50-37A9D2621C0D}"/>
    <dgm:cxn modelId="{416C49C7-8A7F-4577-B65E-A0CEA12F9FCB}" type="presOf" srcId="{B33C7661-6EA9-440F-B606-0ECB15A16337}" destId="{33627816-C928-42F3-9286-B4C8F1B55A8B}" srcOrd="0" destOrd="0" presId="urn:microsoft.com/office/officeart/2011/layout/TabList"/>
    <dgm:cxn modelId="{D10B58E5-AF32-4CEE-BFF8-067A6D4A068C}" type="presOf" srcId="{5EA9190E-6B97-4C86-96D8-B9C27D7058E6}" destId="{0674F175-FD95-4496-92AF-1471CF740137}" srcOrd="0" destOrd="0" presId="urn:microsoft.com/office/officeart/2011/layout/TabList"/>
    <dgm:cxn modelId="{7F39F75E-DE47-4AF9-B2D3-39B8F9919C4C}" type="presParOf" srcId="{4E79132B-8406-4152-AD67-01985CB88FAE}" destId="{ED6CA747-B255-426E-8D82-1300D40007FE}" srcOrd="0" destOrd="0" presId="urn:microsoft.com/office/officeart/2011/layout/TabList"/>
    <dgm:cxn modelId="{016E4BBF-7C6D-4C4A-9DF1-DA958B939246}" type="presParOf" srcId="{ED6CA747-B255-426E-8D82-1300D40007FE}" destId="{38767AAC-C8BE-4059-A7CD-3CB8A8965046}" srcOrd="0" destOrd="0" presId="urn:microsoft.com/office/officeart/2011/layout/TabList"/>
    <dgm:cxn modelId="{2B2751B9-5EE5-4C74-A386-EC9745B9C7B9}" type="presParOf" srcId="{ED6CA747-B255-426E-8D82-1300D40007FE}" destId="{0674F175-FD95-4496-92AF-1471CF740137}" srcOrd="1" destOrd="0" presId="urn:microsoft.com/office/officeart/2011/layout/TabList"/>
    <dgm:cxn modelId="{333AA6C2-07B2-4EF8-8981-93160428B234}" type="presParOf" srcId="{ED6CA747-B255-426E-8D82-1300D40007FE}" destId="{35BB69A9-12CD-4F72-B57B-3E6E13719D69}" srcOrd="2" destOrd="0" presId="urn:microsoft.com/office/officeart/2011/layout/TabList"/>
    <dgm:cxn modelId="{67F9AE99-20BD-43FA-AED9-015EA01F1346}" type="presParOf" srcId="{4E79132B-8406-4152-AD67-01985CB88FAE}" destId="{F9EC0D16-B1EE-48EA-9779-0A5E57B43617}" srcOrd="1" destOrd="0" presId="urn:microsoft.com/office/officeart/2011/layout/TabList"/>
    <dgm:cxn modelId="{DC69A258-0E80-48ED-BE23-52D020B8126B}" type="presParOf" srcId="{4E79132B-8406-4152-AD67-01985CB88FAE}" destId="{942509FB-F044-4484-86FF-9CAFBC5DF251}" srcOrd="2" destOrd="0" presId="urn:microsoft.com/office/officeart/2011/layout/TabList"/>
    <dgm:cxn modelId="{4ACD1FB3-9E71-48EC-A15E-FD2496EB3EC7}" type="presParOf" srcId="{942509FB-F044-4484-86FF-9CAFBC5DF251}" destId="{B9B25D05-D797-44FC-9780-D0138D1883DA}" srcOrd="0" destOrd="0" presId="urn:microsoft.com/office/officeart/2011/layout/TabList"/>
    <dgm:cxn modelId="{2345D6C5-40C2-4884-B9E0-6A22FB9EC9D6}" type="presParOf" srcId="{942509FB-F044-4484-86FF-9CAFBC5DF251}" destId="{001427DB-A483-40CA-9265-B46D8443A926}" srcOrd="1" destOrd="0" presId="urn:microsoft.com/office/officeart/2011/layout/TabList"/>
    <dgm:cxn modelId="{3BDCB4B7-DCA7-4784-8698-86C3C643F4D3}" type="presParOf" srcId="{942509FB-F044-4484-86FF-9CAFBC5DF251}" destId="{231759C1-FE0C-4CB6-B0B3-393B0D8C210B}" srcOrd="2" destOrd="0" presId="urn:microsoft.com/office/officeart/2011/layout/TabList"/>
    <dgm:cxn modelId="{545C6E2E-34F8-4156-A514-BDE98E4CB837}" type="presParOf" srcId="{4E79132B-8406-4152-AD67-01985CB88FAE}" destId="{86ED3220-ADDB-41D8-A72C-CE51ADDEAFA5}" srcOrd="3" destOrd="0" presId="urn:microsoft.com/office/officeart/2011/layout/TabList"/>
    <dgm:cxn modelId="{841ADAA5-F145-4F0D-BDC5-B92601E34EE2}" type="presParOf" srcId="{4E79132B-8406-4152-AD67-01985CB88FAE}" destId="{90E884AC-D79F-425C-BC98-0D07EC29EB43}" srcOrd="4" destOrd="0" presId="urn:microsoft.com/office/officeart/2011/layout/TabList"/>
    <dgm:cxn modelId="{897C7DCC-5AAF-4127-944F-9CFDFC6E5175}" type="presParOf" srcId="{90E884AC-D79F-425C-BC98-0D07EC29EB43}" destId="{3E1DA3CC-B215-4E37-8C3F-F7820F29330A}" srcOrd="0" destOrd="0" presId="urn:microsoft.com/office/officeart/2011/layout/TabList"/>
    <dgm:cxn modelId="{C3EF3CAB-CF13-45F8-AEF4-364EF487660F}" type="presParOf" srcId="{90E884AC-D79F-425C-BC98-0D07EC29EB43}" destId="{B6C0DC0A-AB64-4327-B027-F15270ABCD5D}" srcOrd="1" destOrd="0" presId="urn:microsoft.com/office/officeart/2011/layout/TabList"/>
    <dgm:cxn modelId="{32483ACA-BB8E-447F-97B6-D6EB8AD992DC}" type="presParOf" srcId="{90E884AC-D79F-425C-BC98-0D07EC29EB43}" destId="{EDF3B52E-F79C-494B-82AB-3F6C8ED8004E}" srcOrd="2" destOrd="0" presId="urn:microsoft.com/office/officeart/2011/layout/TabList"/>
    <dgm:cxn modelId="{BB23257B-8690-42AF-A9E2-4E8F887627BD}" type="presParOf" srcId="{4E79132B-8406-4152-AD67-01985CB88FAE}" destId="{B7662D7C-265D-4660-893B-AF74A1F3C046}" srcOrd="5" destOrd="0" presId="urn:microsoft.com/office/officeart/2011/layout/TabList"/>
    <dgm:cxn modelId="{DBDC5E9C-AAC2-4DEF-ABFC-602FCE6DBE82}" type="presParOf" srcId="{4E79132B-8406-4152-AD67-01985CB88FAE}" destId="{3908F17D-2B15-4ABE-ABD8-22B534967DFA}" srcOrd="6" destOrd="0" presId="urn:microsoft.com/office/officeart/2011/layout/TabList"/>
    <dgm:cxn modelId="{C5140E6E-C154-4986-BD17-6BEE3EEED232}" type="presParOf" srcId="{3908F17D-2B15-4ABE-ABD8-22B534967DFA}" destId="{FFBCC72D-BE0E-47BC-9E3A-F18F454AAFF9}" srcOrd="0" destOrd="0" presId="urn:microsoft.com/office/officeart/2011/layout/TabList"/>
    <dgm:cxn modelId="{B4043E75-2A42-4306-90E7-493CE89C5F6F}" type="presParOf" srcId="{3908F17D-2B15-4ABE-ABD8-22B534967DFA}" destId="{029EB8AB-9008-4E0B-A436-595E32F8E4B3}" srcOrd="1" destOrd="0" presId="urn:microsoft.com/office/officeart/2011/layout/TabList"/>
    <dgm:cxn modelId="{9DBA1CF3-5C2C-4C2C-A3C0-421DC9650087}" type="presParOf" srcId="{3908F17D-2B15-4ABE-ABD8-22B534967DFA}" destId="{9EB662D5-CA94-403E-938C-7845ECEA6A4A}" srcOrd="2" destOrd="0" presId="urn:microsoft.com/office/officeart/2011/layout/TabList"/>
    <dgm:cxn modelId="{B36AD49B-3B40-45DF-A635-BFAACAA8079B}" type="presParOf" srcId="{4E79132B-8406-4152-AD67-01985CB88FAE}" destId="{E9E0D184-0CD0-406C-9EDA-9C78EE807D59}" srcOrd="7" destOrd="0" presId="urn:microsoft.com/office/officeart/2011/layout/TabList"/>
    <dgm:cxn modelId="{BB784710-6149-4F33-B52E-C9A79A5C6666}" type="presParOf" srcId="{4E79132B-8406-4152-AD67-01985CB88FAE}" destId="{3D66EAC5-1896-49FF-94F1-8C8BA5B79B7D}" srcOrd="8" destOrd="0" presId="urn:microsoft.com/office/officeart/2011/layout/TabList"/>
    <dgm:cxn modelId="{0569B106-E092-46EA-9045-DBFBADAF8000}" type="presParOf" srcId="{3D66EAC5-1896-49FF-94F1-8C8BA5B79B7D}" destId="{55866705-00D5-464B-A245-6324B858A8C0}" srcOrd="0" destOrd="0" presId="urn:microsoft.com/office/officeart/2011/layout/TabList"/>
    <dgm:cxn modelId="{20FCE67A-46F0-4C93-9776-18E4077F93FE}" type="presParOf" srcId="{3D66EAC5-1896-49FF-94F1-8C8BA5B79B7D}" destId="{33627816-C928-42F3-9286-B4C8F1B55A8B}" srcOrd="1" destOrd="0" presId="urn:microsoft.com/office/officeart/2011/layout/TabList"/>
    <dgm:cxn modelId="{21383ED0-0EFF-4EBA-A563-CAAC93F59E46}" type="presParOf" srcId="{3D66EAC5-1896-49FF-94F1-8C8BA5B79B7D}" destId="{784EAC4D-6651-4C94-B2E1-B4BF8957EA14}" srcOrd="2" destOrd="0" presId="urn:microsoft.com/office/officeart/2011/layout/Tab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7.xml><?xml version="1.0" encoding="utf-8"?>
<dgm:dataModel xmlns:dgm="http://schemas.openxmlformats.org/drawingml/2006/diagram" xmlns:a="http://schemas.openxmlformats.org/drawingml/2006/main">
  <dgm:ptLst>
    <dgm:pt modelId="{CF6C15B8-46A8-4F2A-94C7-A67AC4633292}" type="doc">
      <dgm:prSet loTypeId="urn:microsoft.com/office/officeart/2005/8/layout/venn3" loCatId="relationship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21553ED-85B4-419B-AC3A-8627BADA81AD}">
      <dgm:prSet phldrT="[Text]" custT="1"/>
      <dgm:spPr/>
      <dgm:t>
        <a:bodyPr/>
        <a:lstStyle/>
        <a:p>
          <a:r>
            <a:rPr lang="en-US" sz="1200" dirty="0">
              <a:latin typeface="Arial" panose="020B0604020202020204" pitchFamily="34" charset="0"/>
              <a:cs typeface="Arial" panose="020B0604020202020204" pitchFamily="34" charset="0"/>
            </a:rPr>
            <a:t>Balanced Efficiency vs Responsiveness</a:t>
          </a:r>
        </a:p>
      </dgm:t>
    </dgm:pt>
    <dgm:pt modelId="{93F650C9-CB0F-4B2E-B92F-59B2FEFFCD9B}" type="parTrans" cxnId="{AB2393B1-4BAE-4424-BAA3-7D4DF5F78099}">
      <dgm:prSet/>
      <dgm:spPr/>
      <dgm:t>
        <a:bodyPr/>
        <a:lstStyle/>
        <a:p>
          <a:endParaRPr lang="en-US"/>
        </a:p>
      </dgm:t>
    </dgm:pt>
    <dgm:pt modelId="{75F2FB1B-91CF-439A-BBBB-7727008623CB}" type="sibTrans" cxnId="{AB2393B1-4BAE-4424-BAA3-7D4DF5F78099}">
      <dgm:prSet/>
      <dgm:spPr/>
      <dgm:t>
        <a:bodyPr/>
        <a:lstStyle/>
        <a:p>
          <a:endParaRPr lang="en-US"/>
        </a:p>
      </dgm:t>
    </dgm:pt>
    <dgm:pt modelId="{F1544293-178F-42E9-8013-82A3CE82CC77}">
      <dgm:prSet custT="1"/>
      <dgm:spPr/>
      <dgm:t>
        <a:bodyPr/>
        <a:lstStyle/>
        <a:p>
          <a:r>
            <a:rPr lang="en-US" sz="1200" dirty="0">
              <a:latin typeface="Arial" panose="020B0604020202020204" pitchFamily="34" charset="0"/>
              <a:cs typeface="Arial" panose="020B0604020202020204" pitchFamily="34" charset="0"/>
            </a:rPr>
            <a:t>Improved Network Velocity</a:t>
          </a:r>
        </a:p>
      </dgm:t>
    </dgm:pt>
    <dgm:pt modelId="{CCBBBEAF-4012-4FCF-A9F9-AC55B921F90C}" type="parTrans" cxnId="{C9023B34-4D03-4985-AD21-F4E3BAD6F691}">
      <dgm:prSet/>
      <dgm:spPr/>
      <dgm:t>
        <a:bodyPr/>
        <a:lstStyle/>
        <a:p>
          <a:endParaRPr lang="en-US"/>
        </a:p>
      </dgm:t>
    </dgm:pt>
    <dgm:pt modelId="{A745D48D-DFCB-4C47-A847-6986AE5D1181}" type="sibTrans" cxnId="{C9023B34-4D03-4985-AD21-F4E3BAD6F691}">
      <dgm:prSet/>
      <dgm:spPr/>
      <dgm:t>
        <a:bodyPr/>
        <a:lstStyle/>
        <a:p>
          <a:endParaRPr lang="en-US"/>
        </a:p>
      </dgm:t>
    </dgm:pt>
    <dgm:pt modelId="{63B6F852-E3A5-41E0-A1BB-8B2C8268028F}">
      <dgm:prSet custT="1"/>
      <dgm:spPr/>
      <dgm:t>
        <a:bodyPr/>
        <a:lstStyle/>
        <a:p>
          <a:r>
            <a:rPr lang="en-US" sz="1200" dirty="0">
              <a:latin typeface="Arial" panose="020B0604020202020204" pitchFamily="34" charset="0"/>
              <a:cs typeface="Arial" panose="020B0604020202020204" pitchFamily="34" charset="0"/>
            </a:rPr>
            <a:t>Optimized Capacity decisions</a:t>
          </a:r>
        </a:p>
      </dgm:t>
    </dgm:pt>
    <dgm:pt modelId="{EBA6D3E4-95D6-4A5A-9620-EB6B177E1214}" type="parTrans" cxnId="{7BB8E205-2A77-49F3-83CC-849C4DB3A529}">
      <dgm:prSet/>
      <dgm:spPr/>
      <dgm:t>
        <a:bodyPr/>
        <a:lstStyle/>
        <a:p>
          <a:endParaRPr lang="en-US"/>
        </a:p>
      </dgm:t>
    </dgm:pt>
    <dgm:pt modelId="{F4E5A1B2-C0CC-4970-BD76-8EFB3037E88A}" type="sibTrans" cxnId="{7BB8E205-2A77-49F3-83CC-849C4DB3A529}">
      <dgm:prSet/>
      <dgm:spPr/>
      <dgm:t>
        <a:bodyPr/>
        <a:lstStyle/>
        <a:p>
          <a:endParaRPr lang="en-US"/>
        </a:p>
      </dgm:t>
    </dgm:pt>
    <dgm:pt modelId="{B9BC3AD2-36F7-4B32-90C8-8D9CF83EF776}">
      <dgm:prSet custT="1"/>
      <dgm:spPr/>
      <dgm:t>
        <a:bodyPr/>
        <a:lstStyle/>
        <a:p>
          <a:r>
            <a:rPr lang="en-US" sz="1200" dirty="0">
              <a:latin typeface="Arial" panose="020B0604020202020204" pitchFamily="34" charset="0"/>
              <a:cs typeface="Arial" panose="020B0604020202020204" pitchFamily="34" charset="0"/>
            </a:rPr>
            <a:t>Alternative Risk Contingency Plan</a:t>
          </a:r>
        </a:p>
      </dgm:t>
    </dgm:pt>
    <dgm:pt modelId="{14D4AD58-A7D2-4A47-A193-D7450CE29827}" type="parTrans" cxnId="{D9F059E3-1FA5-4E11-A6F7-099BF0FD5AB4}">
      <dgm:prSet/>
      <dgm:spPr/>
      <dgm:t>
        <a:bodyPr/>
        <a:lstStyle/>
        <a:p>
          <a:endParaRPr lang="en-US"/>
        </a:p>
      </dgm:t>
    </dgm:pt>
    <dgm:pt modelId="{AFAA3915-43F2-4A6E-A047-C5A2F686CEAA}" type="sibTrans" cxnId="{D9F059E3-1FA5-4E11-A6F7-099BF0FD5AB4}">
      <dgm:prSet/>
      <dgm:spPr/>
      <dgm:t>
        <a:bodyPr/>
        <a:lstStyle/>
        <a:p>
          <a:endParaRPr lang="en-US"/>
        </a:p>
      </dgm:t>
    </dgm:pt>
    <dgm:pt modelId="{08C3DB0E-E314-4A94-AE83-A3128643F236}" type="pres">
      <dgm:prSet presAssocID="{CF6C15B8-46A8-4F2A-94C7-A67AC4633292}" presName="Name0" presStyleCnt="0">
        <dgm:presLayoutVars>
          <dgm:dir/>
          <dgm:resizeHandles val="exact"/>
        </dgm:presLayoutVars>
      </dgm:prSet>
      <dgm:spPr/>
    </dgm:pt>
    <dgm:pt modelId="{4044D7FB-C2B5-4909-BB55-78069E258928}" type="pres">
      <dgm:prSet presAssocID="{221553ED-85B4-419B-AC3A-8627BADA81AD}" presName="Name5" presStyleLbl="vennNode1" presStyleIdx="0" presStyleCnt="4">
        <dgm:presLayoutVars>
          <dgm:bulletEnabled val="1"/>
        </dgm:presLayoutVars>
      </dgm:prSet>
      <dgm:spPr/>
    </dgm:pt>
    <dgm:pt modelId="{C837606C-EA6F-4FB3-8D14-D5D4E6016054}" type="pres">
      <dgm:prSet presAssocID="{75F2FB1B-91CF-439A-BBBB-7727008623CB}" presName="space" presStyleCnt="0"/>
      <dgm:spPr/>
    </dgm:pt>
    <dgm:pt modelId="{C5C0AA1A-9BD3-4D19-BFDF-12C94B6652DF}" type="pres">
      <dgm:prSet presAssocID="{F1544293-178F-42E9-8013-82A3CE82CC77}" presName="Name5" presStyleLbl="vennNode1" presStyleIdx="1" presStyleCnt="4">
        <dgm:presLayoutVars>
          <dgm:bulletEnabled val="1"/>
        </dgm:presLayoutVars>
      </dgm:prSet>
      <dgm:spPr/>
    </dgm:pt>
    <dgm:pt modelId="{2D39D2A9-20D1-4628-A24A-045F7B47E025}" type="pres">
      <dgm:prSet presAssocID="{A745D48D-DFCB-4C47-A847-6986AE5D1181}" presName="space" presStyleCnt="0"/>
      <dgm:spPr/>
    </dgm:pt>
    <dgm:pt modelId="{F17E2D35-A46C-4EC8-AD1E-DDA49DF27DE6}" type="pres">
      <dgm:prSet presAssocID="{63B6F852-E3A5-41E0-A1BB-8B2C8268028F}" presName="Name5" presStyleLbl="vennNode1" presStyleIdx="2" presStyleCnt="4">
        <dgm:presLayoutVars>
          <dgm:bulletEnabled val="1"/>
        </dgm:presLayoutVars>
      </dgm:prSet>
      <dgm:spPr/>
    </dgm:pt>
    <dgm:pt modelId="{4FCB821D-F526-48FE-97A1-7E811C7BF537}" type="pres">
      <dgm:prSet presAssocID="{F4E5A1B2-C0CC-4970-BD76-8EFB3037E88A}" presName="space" presStyleCnt="0"/>
      <dgm:spPr/>
    </dgm:pt>
    <dgm:pt modelId="{7501C575-FA56-4984-AE51-BA62F08ED328}" type="pres">
      <dgm:prSet presAssocID="{B9BC3AD2-36F7-4B32-90C8-8D9CF83EF776}" presName="Name5" presStyleLbl="vennNode1" presStyleIdx="3" presStyleCnt="4">
        <dgm:presLayoutVars>
          <dgm:bulletEnabled val="1"/>
        </dgm:presLayoutVars>
      </dgm:prSet>
      <dgm:spPr/>
    </dgm:pt>
  </dgm:ptLst>
  <dgm:cxnLst>
    <dgm:cxn modelId="{7BB8E205-2A77-49F3-83CC-849C4DB3A529}" srcId="{CF6C15B8-46A8-4F2A-94C7-A67AC4633292}" destId="{63B6F852-E3A5-41E0-A1BB-8B2C8268028F}" srcOrd="2" destOrd="0" parTransId="{EBA6D3E4-95D6-4A5A-9620-EB6B177E1214}" sibTransId="{F4E5A1B2-C0CC-4970-BD76-8EFB3037E88A}"/>
    <dgm:cxn modelId="{C9023B34-4D03-4985-AD21-F4E3BAD6F691}" srcId="{CF6C15B8-46A8-4F2A-94C7-A67AC4633292}" destId="{F1544293-178F-42E9-8013-82A3CE82CC77}" srcOrd="1" destOrd="0" parTransId="{CCBBBEAF-4012-4FCF-A9F9-AC55B921F90C}" sibTransId="{A745D48D-DFCB-4C47-A847-6986AE5D1181}"/>
    <dgm:cxn modelId="{6285406F-728A-4D0A-BF9B-AB534604BE42}" type="presOf" srcId="{221553ED-85B4-419B-AC3A-8627BADA81AD}" destId="{4044D7FB-C2B5-4909-BB55-78069E258928}" srcOrd="0" destOrd="0" presId="urn:microsoft.com/office/officeart/2005/8/layout/venn3"/>
    <dgm:cxn modelId="{A7DB3053-2B42-41F5-AADD-63B5E8B8FF39}" type="presOf" srcId="{CF6C15B8-46A8-4F2A-94C7-A67AC4633292}" destId="{08C3DB0E-E314-4A94-AE83-A3128643F236}" srcOrd="0" destOrd="0" presId="urn:microsoft.com/office/officeart/2005/8/layout/venn3"/>
    <dgm:cxn modelId="{DC736C80-D167-4E65-AE0C-FD3E777B87F4}" type="presOf" srcId="{63B6F852-E3A5-41E0-A1BB-8B2C8268028F}" destId="{F17E2D35-A46C-4EC8-AD1E-DDA49DF27DE6}" srcOrd="0" destOrd="0" presId="urn:microsoft.com/office/officeart/2005/8/layout/venn3"/>
    <dgm:cxn modelId="{C7D3B396-DA34-4E8A-AE9F-622BFAF50EEE}" type="presOf" srcId="{B9BC3AD2-36F7-4B32-90C8-8D9CF83EF776}" destId="{7501C575-FA56-4984-AE51-BA62F08ED328}" srcOrd="0" destOrd="0" presId="urn:microsoft.com/office/officeart/2005/8/layout/venn3"/>
    <dgm:cxn modelId="{AB2393B1-4BAE-4424-BAA3-7D4DF5F78099}" srcId="{CF6C15B8-46A8-4F2A-94C7-A67AC4633292}" destId="{221553ED-85B4-419B-AC3A-8627BADA81AD}" srcOrd="0" destOrd="0" parTransId="{93F650C9-CB0F-4B2E-B92F-59B2FEFFCD9B}" sibTransId="{75F2FB1B-91CF-439A-BBBB-7727008623CB}"/>
    <dgm:cxn modelId="{07D6D9BE-32B8-42B8-8CCC-E559870E7CC0}" type="presOf" srcId="{F1544293-178F-42E9-8013-82A3CE82CC77}" destId="{C5C0AA1A-9BD3-4D19-BFDF-12C94B6652DF}" srcOrd="0" destOrd="0" presId="urn:microsoft.com/office/officeart/2005/8/layout/venn3"/>
    <dgm:cxn modelId="{D9F059E3-1FA5-4E11-A6F7-099BF0FD5AB4}" srcId="{CF6C15B8-46A8-4F2A-94C7-A67AC4633292}" destId="{B9BC3AD2-36F7-4B32-90C8-8D9CF83EF776}" srcOrd="3" destOrd="0" parTransId="{14D4AD58-A7D2-4A47-A193-D7450CE29827}" sibTransId="{AFAA3915-43F2-4A6E-A047-C5A2F686CEAA}"/>
    <dgm:cxn modelId="{3D243BEE-B400-4A58-8185-F15232D8B0ED}" type="presParOf" srcId="{08C3DB0E-E314-4A94-AE83-A3128643F236}" destId="{4044D7FB-C2B5-4909-BB55-78069E258928}" srcOrd="0" destOrd="0" presId="urn:microsoft.com/office/officeart/2005/8/layout/venn3"/>
    <dgm:cxn modelId="{E4570281-C9DB-4D20-8B3B-4510753F8349}" type="presParOf" srcId="{08C3DB0E-E314-4A94-AE83-A3128643F236}" destId="{C837606C-EA6F-4FB3-8D14-D5D4E6016054}" srcOrd="1" destOrd="0" presId="urn:microsoft.com/office/officeart/2005/8/layout/venn3"/>
    <dgm:cxn modelId="{A6AAC20E-4C0C-4094-A8C7-CAF87B74B716}" type="presParOf" srcId="{08C3DB0E-E314-4A94-AE83-A3128643F236}" destId="{C5C0AA1A-9BD3-4D19-BFDF-12C94B6652DF}" srcOrd="2" destOrd="0" presId="urn:microsoft.com/office/officeart/2005/8/layout/venn3"/>
    <dgm:cxn modelId="{7FF852FA-EA29-4591-B6A4-24AEA3195116}" type="presParOf" srcId="{08C3DB0E-E314-4A94-AE83-A3128643F236}" destId="{2D39D2A9-20D1-4628-A24A-045F7B47E025}" srcOrd="3" destOrd="0" presId="urn:microsoft.com/office/officeart/2005/8/layout/venn3"/>
    <dgm:cxn modelId="{A476DE94-39A8-474D-BAC7-07128EE0CEA5}" type="presParOf" srcId="{08C3DB0E-E314-4A94-AE83-A3128643F236}" destId="{F17E2D35-A46C-4EC8-AD1E-DDA49DF27DE6}" srcOrd="4" destOrd="0" presId="urn:microsoft.com/office/officeart/2005/8/layout/venn3"/>
    <dgm:cxn modelId="{97CB6279-11CC-423C-9AD0-160029058EF0}" type="presParOf" srcId="{08C3DB0E-E314-4A94-AE83-A3128643F236}" destId="{4FCB821D-F526-48FE-97A1-7E811C7BF537}" srcOrd="5" destOrd="0" presId="urn:microsoft.com/office/officeart/2005/8/layout/venn3"/>
    <dgm:cxn modelId="{D304AFC1-9F47-4A7D-9CE9-3AC39E39505A}" type="presParOf" srcId="{08C3DB0E-E314-4A94-AE83-A3128643F236}" destId="{7501C575-FA56-4984-AE51-BA62F08ED328}" srcOrd="6" destOrd="0" presId="urn:microsoft.com/office/officeart/2005/8/layout/venn3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28.xml><?xml version="1.0" encoding="utf-8"?>
<dgm:dataModel xmlns:dgm="http://schemas.openxmlformats.org/drawingml/2006/diagram" xmlns:a="http://schemas.openxmlformats.org/drawingml/2006/main">
  <dgm:ptLst>
    <dgm:pt modelId="{6EB0292B-BBDA-4437-B2C5-57149F69F62A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5DB5C34-4829-4E78-B5C0-7C610B6EDBE2}">
      <dgm:prSet phldrT="[Text]"/>
      <dgm:spPr/>
      <dgm:t>
        <a:bodyPr/>
        <a:lstStyle/>
        <a:p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Strategic Network Design</a:t>
          </a:r>
        </a:p>
      </dgm:t>
    </dgm:pt>
    <dgm:pt modelId="{8C9DFC86-7D38-4CB3-8E9A-2B5B4D6427E9}" type="parTrans" cxnId="{CE95BC08-E052-43DE-B26C-CD9FC18B9612}">
      <dgm:prSet/>
      <dgm:spPr/>
      <dgm:t>
        <a:bodyPr/>
        <a:lstStyle/>
        <a:p>
          <a:endParaRPr lang="en-US"/>
        </a:p>
      </dgm:t>
    </dgm:pt>
    <dgm:pt modelId="{A46D68EB-FDBF-4AD0-80EF-6DE43AE531CB}" type="sibTrans" cxnId="{CE95BC08-E052-43DE-B26C-CD9FC18B9612}">
      <dgm:prSet/>
      <dgm:spPr/>
      <dgm:t>
        <a:bodyPr/>
        <a:lstStyle/>
        <a:p>
          <a:endParaRPr lang="en-US"/>
        </a:p>
      </dgm:t>
    </dgm:pt>
    <dgm:pt modelId="{F63869FB-FB03-4C1B-B5D3-D77EDF6D03FB}">
      <dgm:prSet phldrT="[Text]"/>
      <dgm:spPr/>
      <dgm:t>
        <a:bodyPr/>
        <a:lstStyle/>
        <a:p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How do we design the supply chain network to balance responsiveness vs effectiveness?</a:t>
          </a:r>
        </a:p>
      </dgm:t>
    </dgm:pt>
    <dgm:pt modelId="{6729DE24-585D-4F48-B915-43D675D910ED}" type="parTrans" cxnId="{6FFBE1A5-4ACB-4DD3-B172-65A2F5483AF7}">
      <dgm:prSet/>
      <dgm:spPr/>
      <dgm:t>
        <a:bodyPr/>
        <a:lstStyle/>
        <a:p>
          <a:endParaRPr lang="en-US"/>
        </a:p>
      </dgm:t>
    </dgm:pt>
    <dgm:pt modelId="{DF026AF6-91F5-4296-A253-90B88C91BE51}" type="sibTrans" cxnId="{6FFBE1A5-4ACB-4DD3-B172-65A2F5483AF7}">
      <dgm:prSet/>
      <dgm:spPr/>
      <dgm:t>
        <a:bodyPr/>
        <a:lstStyle/>
        <a:p>
          <a:endParaRPr lang="en-US"/>
        </a:p>
      </dgm:t>
    </dgm:pt>
    <dgm:pt modelId="{DB53209C-9CC7-4AF2-A4A3-BA0022FE7ADC}">
      <dgm:prSet phldrT="[Text]"/>
      <dgm:spPr/>
      <dgm:t>
        <a:bodyPr/>
        <a:lstStyle/>
        <a:p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Route Optimization</a:t>
          </a:r>
        </a:p>
      </dgm:t>
    </dgm:pt>
    <dgm:pt modelId="{CC6E5573-0F13-4C8F-9986-E55A6729E942}" type="parTrans" cxnId="{503B73DC-18AF-430C-B883-C94A78D9967A}">
      <dgm:prSet/>
      <dgm:spPr/>
      <dgm:t>
        <a:bodyPr/>
        <a:lstStyle/>
        <a:p>
          <a:endParaRPr lang="en-US"/>
        </a:p>
      </dgm:t>
    </dgm:pt>
    <dgm:pt modelId="{A98D04FD-8A33-4DAC-89B4-DA0EDBE6BB1A}" type="sibTrans" cxnId="{503B73DC-18AF-430C-B883-C94A78D9967A}">
      <dgm:prSet/>
      <dgm:spPr/>
      <dgm:t>
        <a:bodyPr/>
        <a:lstStyle/>
        <a:p>
          <a:endParaRPr lang="en-US"/>
        </a:p>
      </dgm:t>
    </dgm:pt>
    <dgm:pt modelId="{19DF0F94-4589-4411-8C66-1F01A888E1FE}">
      <dgm:prSet phldrT="[Text]"/>
      <dgm:spPr/>
      <dgm:t>
        <a:bodyPr/>
        <a:lstStyle/>
        <a:p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How do we identify the shortest vehicle route to fulfillment and maximize utilization?</a:t>
          </a:r>
        </a:p>
      </dgm:t>
    </dgm:pt>
    <dgm:pt modelId="{DA95EA8D-57C1-4ED9-A60C-3E746FDEDBDF}" type="parTrans" cxnId="{DA5D1789-2F31-4E74-B708-815BFAA15240}">
      <dgm:prSet/>
      <dgm:spPr/>
      <dgm:t>
        <a:bodyPr/>
        <a:lstStyle/>
        <a:p>
          <a:endParaRPr lang="en-US"/>
        </a:p>
      </dgm:t>
    </dgm:pt>
    <dgm:pt modelId="{2B7A81C0-FCC9-4F17-9E1D-A0D74710247B}" type="sibTrans" cxnId="{DA5D1789-2F31-4E74-B708-815BFAA15240}">
      <dgm:prSet/>
      <dgm:spPr/>
      <dgm:t>
        <a:bodyPr/>
        <a:lstStyle/>
        <a:p>
          <a:endParaRPr lang="en-US"/>
        </a:p>
      </dgm:t>
    </dgm:pt>
    <dgm:pt modelId="{72C791D0-8668-4A05-882B-4B084C5A358A}">
      <dgm:prSet phldrT="[Text]"/>
      <dgm:spPr/>
      <dgm:t>
        <a:bodyPr/>
        <a:lstStyle/>
        <a:p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Supply Chain Visibility</a:t>
          </a:r>
        </a:p>
      </dgm:t>
    </dgm:pt>
    <dgm:pt modelId="{B5DE628E-E0D1-4BB3-9BEF-FF6FA93ABCF1}" type="parTrans" cxnId="{73E6290F-4D94-4955-ADF4-3D8779081867}">
      <dgm:prSet/>
      <dgm:spPr/>
      <dgm:t>
        <a:bodyPr/>
        <a:lstStyle/>
        <a:p>
          <a:endParaRPr lang="en-US"/>
        </a:p>
      </dgm:t>
    </dgm:pt>
    <dgm:pt modelId="{8DEC03FD-762E-4032-B639-3D3FF022C62B}" type="sibTrans" cxnId="{73E6290F-4D94-4955-ADF4-3D8779081867}">
      <dgm:prSet/>
      <dgm:spPr/>
      <dgm:t>
        <a:bodyPr/>
        <a:lstStyle/>
        <a:p>
          <a:endParaRPr lang="en-US"/>
        </a:p>
      </dgm:t>
    </dgm:pt>
    <dgm:pt modelId="{6D38BDD4-69D3-412E-BF9E-191D7CF41FFD}">
      <dgm:prSet phldrT="[Text]"/>
      <dgm:spPr/>
      <dgm:t>
        <a:bodyPr/>
        <a:lstStyle/>
        <a:p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How</a:t>
          </a:r>
          <a:r>
            <a:rPr lang="en-US" dirty="0"/>
            <a:t> </a:t>
          </a:r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do we improve the velocity of the network?</a:t>
          </a:r>
        </a:p>
      </dgm:t>
    </dgm:pt>
    <dgm:pt modelId="{8C2365F0-0003-4E34-AEDB-3D389EADF78F}" type="parTrans" cxnId="{7409815C-2D3B-4380-A57A-E48F0E719E9D}">
      <dgm:prSet/>
      <dgm:spPr/>
      <dgm:t>
        <a:bodyPr/>
        <a:lstStyle/>
        <a:p>
          <a:endParaRPr lang="en-US"/>
        </a:p>
      </dgm:t>
    </dgm:pt>
    <dgm:pt modelId="{3B937D7B-B002-453D-9AAE-92F6D8AAECB9}" type="sibTrans" cxnId="{7409815C-2D3B-4380-A57A-E48F0E719E9D}">
      <dgm:prSet/>
      <dgm:spPr/>
      <dgm:t>
        <a:bodyPr/>
        <a:lstStyle/>
        <a:p>
          <a:endParaRPr lang="en-US"/>
        </a:p>
      </dgm:t>
    </dgm:pt>
    <dgm:pt modelId="{6466784B-6BE1-4559-9A7C-845E218CB0BA}">
      <dgm:prSet/>
      <dgm:spPr/>
      <dgm:t>
        <a:bodyPr/>
        <a:lstStyle/>
        <a:p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How do we consolidate two supply chain networks post M&amp;A?</a:t>
          </a:r>
        </a:p>
      </dgm:t>
    </dgm:pt>
    <dgm:pt modelId="{2D2E15D3-5522-4FF4-9E96-4A09662EAEB6}" type="parTrans" cxnId="{01204458-36B1-45FD-87A9-3A7FFD0A25E2}">
      <dgm:prSet/>
      <dgm:spPr/>
      <dgm:t>
        <a:bodyPr/>
        <a:lstStyle/>
        <a:p>
          <a:endParaRPr lang="en-US"/>
        </a:p>
      </dgm:t>
    </dgm:pt>
    <dgm:pt modelId="{4E761B93-7DF4-452D-A033-B0D5AD1D0786}" type="sibTrans" cxnId="{01204458-36B1-45FD-87A9-3A7FFD0A25E2}">
      <dgm:prSet/>
      <dgm:spPr/>
      <dgm:t>
        <a:bodyPr/>
        <a:lstStyle/>
        <a:p>
          <a:endParaRPr lang="en-US"/>
        </a:p>
      </dgm:t>
    </dgm:pt>
    <dgm:pt modelId="{C0DFD71B-410D-4DBD-B407-44EE2794335D}">
      <dgm:prSet/>
      <dgm:spPr/>
      <dgm:t>
        <a:bodyPr/>
        <a:lstStyle/>
        <a:p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How can we avoid bottlenecks in the Manufacturing stops of a plant?</a:t>
          </a:r>
        </a:p>
      </dgm:t>
    </dgm:pt>
    <dgm:pt modelId="{CACDDF58-48EE-483D-9FA9-45A2BF79914D}" type="parTrans" cxnId="{59E1B0AA-E335-4801-B3E9-F737A02EFB14}">
      <dgm:prSet/>
      <dgm:spPr/>
      <dgm:t>
        <a:bodyPr/>
        <a:lstStyle/>
        <a:p>
          <a:endParaRPr lang="en-US"/>
        </a:p>
      </dgm:t>
    </dgm:pt>
    <dgm:pt modelId="{2462DAE1-7A5D-440B-A446-6018117D91B0}" type="sibTrans" cxnId="{59E1B0AA-E335-4801-B3E9-F737A02EFB14}">
      <dgm:prSet/>
      <dgm:spPr/>
      <dgm:t>
        <a:bodyPr/>
        <a:lstStyle/>
        <a:p>
          <a:endParaRPr lang="en-US"/>
        </a:p>
      </dgm:t>
    </dgm:pt>
    <dgm:pt modelId="{83A3098C-CCC6-400D-8D29-81D18CDD89E0}" type="pres">
      <dgm:prSet presAssocID="{6EB0292B-BBDA-4437-B2C5-57149F69F62A}" presName="linear" presStyleCnt="0">
        <dgm:presLayoutVars>
          <dgm:dir/>
          <dgm:animLvl val="lvl"/>
          <dgm:resizeHandles val="exact"/>
        </dgm:presLayoutVars>
      </dgm:prSet>
      <dgm:spPr/>
    </dgm:pt>
    <dgm:pt modelId="{48CDCBEC-9277-423C-BE69-5E2E59B204DD}" type="pres">
      <dgm:prSet presAssocID="{65DB5C34-4829-4E78-B5C0-7C610B6EDBE2}" presName="parentLin" presStyleCnt="0"/>
      <dgm:spPr/>
    </dgm:pt>
    <dgm:pt modelId="{DEBD712C-B2DB-40D7-95EA-B5A7DA2010AF}" type="pres">
      <dgm:prSet presAssocID="{65DB5C34-4829-4E78-B5C0-7C610B6EDBE2}" presName="parentLeftMargin" presStyleLbl="node1" presStyleIdx="0" presStyleCnt="3"/>
      <dgm:spPr/>
    </dgm:pt>
    <dgm:pt modelId="{71516269-61E1-4DFD-A721-D91D32DEA90D}" type="pres">
      <dgm:prSet presAssocID="{65DB5C34-4829-4E78-B5C0-7C610B6EDBE2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875D52F7-0A55-47B7-B5C7-0BB71F4B22DF}" type="pres">
      <dgm:prSet presAssocID="{65DB5C34-4829-4E78-B5C0-7C610B6EDBE2}" presName="negativeSpace" presStyleCnt="0"/>
      <dgm:spPr/>
    </dgm:pt>
    <dgm:pt modelId="{9526BF6F-E03F-42C5-8370-6CAB467DB927}" type="pres">
      <dgm:prSet presAssocID="{65DB5C34-4829-4E78-B5C0-7C610B6EDBE2}" presName="childText" presStyleLbl="conFgAcc1" presStyleIdx="0" presStyleCnt="3">
        <dgm:presLayoutVars>
          <dgm:bulletEnabled val="1"/>
        </dgm:presLayoutVars>
      </dgm:prSet>
      <dgm:spPr/>
    </dgm:pt>
    <dgm:pt modelId="{9B4E3B2A-D0FC-4D29-B8EF-F82078FEB65B}" type="pres">
      <dgm:prSet presAssocID="{A46D68EB-FDBF-4AD0-80EF-6DE43AE531CB}" presName="spaceBetweenRectangles" presStyleCnt="0"/>
      <dgm:spPr/>
    </dgm:pt>
    <dgm:pt modelId="{A068270A-F9B4-4818-A0E8-13DF88B1152D}" type="pres">
      <dgm:prSet presAssocID="{DB53209C-9CC7-4AF2-A4A3-BA0022FE7ADC}" presName="parentLin" presStyleCnt="0"/>
      <dgm:spPr/>
    </dgm:pt>
    <dgm:pt modelId="{22BC05A3-2BD2-47A3-B4EB-7D30D946B404}" type="pres">
      <dgm:prSet presAssocID="{DB53209C-9CC7-4AF2-A4A3-BA0022FE7ADC}" presName="parentLeftMargin" presStyleLbl="node1" presStyleIdx="0" presStyleCnt="3"/>
      <dgm:spPr/>
    </dgm:pt>
    <dgm:pt modelId="{2827DA99-C66A-43D1-B2E9-85A5DB7DACE3}" type="pres">
      <dgm:prSet presAssocID="{DB53209C-9CC7-4AF2-A4A3-BA0022FE7ADC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6730AF25-54F5-44A3-BA12-2F4984B8F809}" type="pres">
      <dgm:prSet presAssocID="{DB53209C-9CC7-4AF2-A4A3-BA0022FE7ADC}" presName="negativeSpace" presStyleCnt="0"/>
      <dgm:spPr/>
    </dgm:pt>
    <dgm:pt modelId="{E73CD87F-807A-4ADF-88FA-2110D6423306}" type="pres">
      <dgm:prSet presAssocID="{DB53209C-9CC7-4AF2-A4A3-BA0022FE7ADC}" presName="childText" presStyleLbl="conFgAcc1" presStyleIdx="1" presStyleCnt="3">
        <dgm:presLayoutVars>
          <dgm:bulletEnabled val="1"/>
        </dgm:presLayoutVars>
      </dgm:prSet>
      <dgm:spPr/>
    </dgm:pt>
    <dgm:pt modelId="{7A8F0466-D2B5-4E59-8273-B75471597232}" type="pres">
      <dgm:prSet presAssocID="{A98D04FD-8A33-4DAC-89B4-DA0EDBE6BB1A}" presName="spaceBetweenRectangles" presStyleCnt="0"/>
      <dgm:spPr/>
    </dgm:pt>
    <dgm:pt modelId="{B532A34A-AF43-42F2-862F-F56A9C50F50C}" type="pres">
      <dgm:prSet presAssocID="{72C791D0-8668-4A05-882B-4B084C5A358A}" presName="parentLin" presStyleCnt="0"/>
      <dgm:spPr/>
    </dgm:pt>
    <dgm:pt modelId="{1EBAAA53-5877-4DE5-A07E-12BFB6FEC751}" type="pres">
      <dgm:prSet presAssocID="{72C791D0-8668-4A05-882B-4B084C5A358A}" presName="parentLeftMargin" presStyleLbl="node1" presStyleIdx="1" presStyleCnt="3"/>
      <dgm:spPr/>
    </dgm:pt>
    <dgm:pt modelId="{97B1F964-309D-4B88-B482-8FF9FBE3F8DA}" type="pres">
      <dgm:prSet presAssocID="{72C791D0-8668-4A05-882B-4B084C5A358A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D83092E7-1B95-4A5B-B0A6-899DF99A899F}" type="pres">
      <dgm:prSet presAssocID="{72C791D0-8668-4A05-882B-4B084C5A358A}" presName="negativeSpace" presStyleCnt="0"/>
      <dgm:spPr/>
    </dgm:pt>
    <dgm:pt modelId="{63A3D80D-8ECD-4CED-9753-655F4E171E3D}" type="pres">
      <dgm:prSet presAssocID="{72C791D0-8668-4A05-882B-4B084C5A358A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CE95BC08-E052-43DE-B26C-CD9FC18B9612}" srcId="{6EB0292B-BBDA-4437-B2C5-57149F69F62A}" destId="{65DB5C34-4829-4E78-B5C0-7C610B6EDBE2}" srcOrd="0" destOrd="0" parTransId="{8C9DFC86-7D38-4CB3-8E9A-2B5B4D6427E9}" sibTransId="{A46D68EB-FDBF-4AD0-80EF-6DE43AE531CB}"/>
    <dgm:cxn modelId="{73E6290F-4D94-4955-ADF4-3D8779081867}" srcId="{6EB0292B-BBDA-4437-B2C5-57149F69F62A}" destId="{72C791D0-8668-4A05-882B-4B084C5A358A}" srcOrd="2" destOrd="0" parTransId="{B5DE628E-E0D1-4BB3-9BEF-FF6FA93ABCF1}" sibTransId="{8DEC03FD-762E-4032-B639-3D3FF022C62B}"/>
    <dgm:cxn modelId="{02006433-B736-4A26-A554-D2454BA1F548}" type="presOf" srcId="{DB53209C-9CC7-4AF2-A4A3-BA0022FE7ADC}" destId="{2827DA99-C66A-43D1-B2E9-85A5DB7DACE3}" srcOrd="1" destOrd="0" presId="urn:microsoft.com/office/officeart/2005/8/layout/list1"/>
    <dgm:cxn modelId="{A81C843D-3F9B-413C-A973-60F47BF39C76}" type="presOf" srcId="{65DB5C34-4829-4E78-B5C0-7C610B6EDBE2}" destId="{DEBD712C-B2DB-40D7-95EA-B5A7DA2010AF}" srcOrd="0" destOrd="0" presId="urn:microsoft.com/office/officeart/2005/8/layout/list1"/>
    <dgm:cxn modelId="{7409815C-2D3B-4380-A57A-E48F0E719E9D}" srcId="{72C791D0-8668-4A05-882B-4B084C5A358A}" destId="{6D38BDD4-69D3-412E-BF9E-191D7CF41FFD}" srcOrd="0" destOrd="0" parTransId="{8C2365F0-0003-4E34-AEDB-3D389EADF78F}" sibTransId="{3B937D7B-B002-453D-9AAE-92F6D8AAECB9}"/>
    <dgm:cxn modelId="{6CF9FB43-4449-44D8-BCE7-F82C7A709701}" type="presOf" srcId="{6D38BDD4-69D3-412E-BF9E-191D7CF41FFD}" destId="{63A3D80D-8ECD-4CED-9753-655F4E171E3D}" srcOrd="0" destOrd="0" presId="urn:microsoft.com/office/officeart/2005/8/layout/list1"/>
    <dgm:cxn modelId="{6BDA7B54-68B6-427E-BA2B-82C6A3CC1D10}" type="presOf" srcId="{65DB5C34-4829-4E78-B5C0-7C610B6EDBE2}" destId="{71516269-61E1-4DFD-A721-D91D32DEA90D}" srcOrd="1" destOrd="0" presId="urn:microsoft.com/office/officeart/2005/8/layout/list1"/>
    <dgm:cxn modelId="{01204458-36B1-45FD-87A9-3A7FFD0A25E2}" srcId="{65DB5C34-4829-4E78-B5C0-7C610B6EDBE2}" destId="{6466784B-6BE1-4559-9A7C-845E218CB0BA}" srcOrd="1" destOrd="0" parTransId="{2D2E15D3-5522-4FF4-9E96-4A09662EAEB6}" sibTransId="{4E761B93-7DF4-452D-A033-B0D5AD1D0786}"/>
    <dgm:cxn modelId="{3438FB5A-2C39-4BC3-90C6-977E8F9D0E8D}" type="presOf" srcId="{72C791D0-8668-4A05-882B-4B084C5A358A}" destId="{1EBAAA53-5877-4DE5-A07E-12BFB6FEC751}" srcOrd="0" destOrd="0" presId="urn:microsoft.com/office/officeart/2005/8/layout/list1"/>
    <dgm:cxn modelId="{E908DC86-9834-4D5F-B369-B7FDCA31C2A4}" type="presOf" srcId="{19DF0F94-4589-4411-8C66-1F01A888E1FE}" destId="{E73CD87F-807A-4ADF-88FA-2110D6423306}" srcOrd="0" destOrd="0" presId="urn:microsoft.com/office/officeart/2005/8/layout/list1"/>
    <dgm:cxn modelId="{DA5D1789-2F31-4E74-B708-815BFAA15240}" srcId="{DB53209C-9CC7-4AF2-A4A3-BA0022FE7ADC}" destId="{19DF0F94-4589-4411-8C66-1F01A888E1FE}" srcOrd="0" destOrd="0" parTransId="{DA95EA8D-57C1-4ED9-A60C-3E746FDEDBDF}" sibTransId="{2B7A81C0-FCC9-4F17-9E1D-A0D74710247B}"/>
    <dgm:cxn modelId="{6FFBE1A5-4ACB-4DD3-B172-65A2F5483AF7}" srcId="{65DB5C34-4829-4E78-B5C0-7C610B6EDBE2}" destId="{F63869FB-FB03-4C1B-B5D3-D77EDF6D03FB}" srcOrd="0" destOrd="0" parTransId="{6729DE24-585D-4F48-B915-43D675D910ED}" sibTransId="{DF026AF6-91F5-4296-A253-90B88C91BE51}"/>
    <dgm:cxn modelId="{59E1B0AA-E335-4801-B3E9-F737A02EFB14}" srcId="{72C791D0-8668-4A05-882B-4B084C5A358A}" destId="{C0DFD71B-410D-4DBD-B407-44EE2794335D}" srcOrd="1" destOrd="0" parTransId="{CACDDF58-48EE-483D-9FA9-45A2BF79914D}" sibTransId="{2462DAE1-7A5D-440B-A446-6018117D91B0}"/>
    <dgm:cxn modelId="{662464AC-EE77-45C8-B1AD-73AF4BBE127C}" type="presOf" srcId="{6466784B-6BE1-4559-9A7C-845E218CB0BA}" destId="{9526BF6F-E03F-42C5-8370-6CAB467DB927}" srcOrd="0" destOrd="1" presId="urn:microsoft.com/office/officeart/2005/8/layout/list1"/>
    <dgm:cxn modelId="{CB66A7BC-567C-4B52-ADEC-EDCAFC52D444}" type="presOf" srcId="{DB53209C-9CC7-4AF2-A4A3-BA0022FE7ADC}" destId="{22BC05A3-2BD2-47A3-B4EB-7D30D946B404}" srcOrd="0" destOrd="0" presId="urn:microsoft.com/office/officeart/2005/8/layout/list1"/>
    <dgm:cxn modelId="{503B73DC-18AF-430C-B883-C94A78D9967A}" srcId="{6EB0292B-BBDA-4437-B2C5-57149F69F62A}" destId="{DB53209C-9CC7-4AF2-A4A3-BA0022FE7ADC}" srcOrd="1" destOrd="0" parTransId="{CC6E5573-0F13-4C8F-9986-E55A6729E942}" sibTransId="{A98D04FD-8A33-4DAC-89B4-DA0EDBE6BB1A}"/>
    <dgm:cxn modelId="{40CADADF-172C-477D-A9A9-647649EE757D}" type="presOf" srcId="{72C791D0-8668-4A05-882B-4B084C5A358A}" destId="{97B1F964-309D-4B88-B482-8FF9FBE3F8DA}" srcOrd="1" destOrd="0" presId="urn:microsoft.com/office/officeart/2005/8/layout/list1"/>
    <dgm:cxn modelId="{406149EB-5266-4F71-BD6D-D905E7B16BF5}" type="presOf" srcId="{6EB0292B-BBDA-4437-B2C5-57149F69F62A}" destId="{83A3098C-CCC6-400D-8D29-81D18CDD89E0}" srcOrd="0" destOrd="0" presId="urn:microsoft.com/office/officeart/2005/8/layout/list1"/>
    <dgm:cxn modelId="{DD0AD0EF-B35C-40BE-AEF1-0C0A58ABE3DD}" type="presOf" srcId="{F63869FB-FB03-4C1B-B5D3-D77EDF6D03FB}" destId="{9526BF6F-E03F-42C5-8370-6CAB467DB927}" srcOrd="0" destOrd="0" presId="urn:microsoft.com/office/officeart/2005/8/layout/list1"/>
    <dgm:cxn modelId="{15AFFEFF-3B0A-40A1-BF13-CCE7A96784CE}" type="presOf" srcId="{C0DFD71B-410D-4DBD-B407-44EE2794335D}" destId="{63A3D80D-8ECD-4CED-9753-655F4E171E3D}" srcOrd="0" destOrd="1" presId="urn:microsoft.com/office/officeart/2005/8/layout/list1"/>
    <dgm:cxn modelId="{9A3268AB-0EE1-4C1A-845F-BD97F3089F6C}" type="presParOf" srcId="{83A3098C-CCC6-400D-8D29-81D18CDD89E0}" destId="{48CDCBEC-9277-423C-BE69-5E2E59B204DD}" srcOrd="0" destOrd="0" presId="urn:microsoft.com/office/officeart/2005/8/layout/list1"/>
    <dgm:cxn modelId="{1044FF78-E3A6-432D-A429-98BF562B503B}" type="presParOf" srcId="{48CDCBEC-9277-423C-BE69-5E2E59B204DD}" destId="{DEBD712C-B2DB-40D7-95EA-B5A7DA2010AF}" srcOrd="0" destOrd="0" presId="urn:microsoft.com/office/officeart/2005/8/layout/list1"/>
    <dgm:cxn modelId="{52E5F027-600E-4AB0-BDDC-D06574F1F1F5}" type="presParOf" srcId="{48CDCBEC-9277-423C-BE69-5E2E59B204DD}" destId="{71516269-61E1-4DFD-A721-D91D32DEA90D}" srcOrd="1" destOrd="0" presId="urn:microsoft.com/office/officeart/2005/8/layout/list1"/>
    <dgm:cxn modelId="{0F998EF5-C4C0-4018-8C76-C8659A288E4D}" type="presParOf" srcId="{83A3098C-CCC6-400D-8D29-81D18CDD89E0}" destId="{875D52F7-0A55-47B7-B5C7-0BB71F4B22DF}" srcOrd="1" destOrd="0" presId="urn:microsoft.com/office/officeart/2005/8/layout/list1"/>
    <dgm:cxn modelId="{7EB74DA0-BBAB-445A-8893-E6DEE3AA62A9}" type="presParOf" srcId="{83A3098C-CCC6-400D-8D29-81D18CDD89E0}" destId="{9526BF6F-E03F-42C5-8370-6CAB467DB927}" srcOrd="2" destOrd="0" presId="urn:microsoft.com/office/officeart/2005/8/layout/list1"/>
    <dgm:cxn modelId="{99743B88-AD1B-4E1C-BCBC-35AD2E2AE935}" type="presParOf" srcId="{83A3098C-CCC6-400D-8D29-81D18CDD89E0}" destId="{9B4E3B2A-D0FC-4D29-B8EF-F82078FEB65B}" srcOrd="3" destOrd="0" presId="urn:microsoft.com/office/officeart/2005/8/layout/list1"/>
    <dgm:cxn modelId="{6B659045-6CAC-4575-8AF1-4C1A5DB965FF}" type="presParOf" srcId="{83A3098C-CCC6-400D-8D29-81D18CDD89E0}" destId="{A068270A-F9B4-4818-A0E8-13DF88B1152D}" srcOrd="4" destOrd="0" presId="urn:microsoft.com/office/officeart/2005/8/layout/list1"/>
    <dgm:cxn modelId="{0A3381F1-7B9B-4EB3-979D-83DE21EDD692}" type="presParOf" srcId="{A068270A-F9B4-4818-A0E8-13DF88B1152D}" destId="{22BC05A3-2BD2-47A3-B4EB-7D30D946B404}" srcOrd="0" destOrd="0" presId="urn:microsoft.com/office/officeart/2005/8/layout/list1"/>
    <dgm:cxn modelId="{FBD6695E-F2EF-4741-8567-0458681C92DF}" type="presParOf" srcId="{A068270A-F9B4-4818-A0E8-13DF88B1152D}" destId="{2827DA99-C66A-43D1-B2E9-85A5DB7DACE3}" srcOrd="1" destOrd="0" presId="urn:microsoft.com/office/officeart/2005/8/layout/list1"/>
    <dgm:cxn modelId="{49D37D26-8BD7-491F-8490-5C89E68937BC}" type="presParOf" srcId="{83A3098C-CCC6-400D-8D29-81D18CDD89E0}" destId="{6730AF25-54F5-44A3-BA12-2F4984B8F809}" srcOrd="5" destOrd="0" presId="urn:microsoft.com/office/officeart/2005/8/layout/list1"/>
    <dgm:cxn modelId="{9E0A80EC-76D0-4B0B-BE6C-861672C88A0A}" type="presParOf" srcId="{83A3098C-CCC6-400D-8D29-81D18CDD89E0}" destId="{E73CD87F-807A-4ADF-88FA-2110D6423306}" srcOrd="6" destOrd="0" presId="urn:microsoft.com/office/officeart/2005/8/layout/list1"/>
    <dgm:cxn modelId="{6F1FB1CF-E6FE-4651-984A-E04FAF3DE97B}" type="presParOf" srcId="{83A3098C-CCC6-400D-8D29-81D18CDD89E0}" destId="{7A8F0466-D2B5-4E59-8273-B75471597232}" srcOrd="7" destOrd="0" presId="urn:microsoft.com/office/officeart/2005/8/layout/list1"/>
    <dgm:cxn modelId="{C50C528B-36E9-44A2-9400-7DE7CDE0571F}" type="presParOf" srcId="{83A3098C-CCC6-400D-8D29-81D18CDD89E0}" destId="{B532A34A-AF43-42F2-862F-F56A9C50F50C}" srcOrd="8" destOrd="0" presId="urn:microsoft.com/office/officeart/2005/8/layout/list1"/>
    <dgm:cxn modelId="{BB917843-12FC-419F-A3AA-484EBBF9275E}" type="presParOf" srcId="{B532A34A-AF43-42F2-862F-F56A9C50F50C}" destId="{1EBAAA53-5877-4DE5-A07E-12BFB6FEC751}" srcOrd="0" destOrd="0" presId="urn:microsoft.com/office/officeart/2005/8/layout/list1"/>
    <dgm:cxn modelId="{A6993B27-1A22-43CD-BFB0-4A797AD64A1E}" type="presParOf" srcId="{B532A34A-AF43-42F2-862F-F56A9C50F50C}" destId="{97B1F964-309D-4B88-B482-8FF9FBE3F8DA}" srcOrd="1" destOrd="0" presId="urn:microsoft.com/office/officeart/2005/8/layout/list1"/>
    <dgm:cxn modelId="{2899FDD7-C684-4FB2-93D9-42554D0DC461}" type="presParOf" srcId="{83A3098C-CCC6-400D-8D29-81D18CDD89E0}" destId="{D83092E7-1B95-4A5B-B0A6-899DF99A899F}" srcOrd="9" destOrd="0" presId="urn:microsoft.com/office/officeart/2005/8/layout/list1"/>
    <dgm:cxn modelId="{D9AEEE4E-7409-45AD-A5A4-318CD2FBB676}" type="presParOf" srcId="{83A3098C-CCC6-400D-8D29-81D18CDD89E0}" destId="{63A3D80D-8ECD-4CED-9753-655F4E171E3D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9.xml><?xml version="1.0" encoding="utf-8"?>
<dgm:dataModel xmlns:dgm="http://schemas.openxmlformats.org/drawingml/2006/diagram" xmlns:a="http://schemas.openxmlformats.org/drawingml/2006/main">
  <dgm:ptLst>
    <dgm:pt modelId="{05C94C7E-6885-4C93-ABC7-A93EFFA3280F}" type="doc">
      <dgm:prSet loTypeId="urn:microsoft.com/office/officeart/2005/8/layout/arrow2" loCatId="process" qsTypeId="urn:microsoft.com/office/officeart/2005/8/quickstyle/simple1" qsCatId="simple" csTypeId="urn:microsoft.com/office/officeart/2005/8/colors/accent1_2" csCatId="accent1" phldr="1"/>
      <dgm:spPr/>
    </dgm:pt>
    <dgm:pt modelId="{39DFB979-7F9E-4BDD-8239-D59ABAEB61C6}">
      <dgm:prSet phldrT="[Text]" custT="1"/>
      <dgm:spPr/>
      <dgm:t>
        <a:bodyPr/>
        <a:lstStyle/>
        <a:p>
          <a:r>
            <a:rPr lang="en-US" sz="2000" dirty="0">
              <a:latin typeface="Arial" panose="020B0604020202020204" pitchFamily="34" charset="0"/>
              <a:cs typeface="Arial" panose="020B0604020202020204" pitchFamily="34" charset="0"/>
            </a:rPr>
            <a:t>Expert Opinion</a:t>
          </a:r>
        </a:p>
      </dgm:t>
    </dgm:pt>
    <dgm:pt modelId="{205F0183-AB6C-4652-8D69-2EBCC2FE4DD7}" type="parTrans" cxnId="{D8A47C8F-499B-4BF4-8B7E-3ECC56F14694}">
      <dgm:prSet/>
      <dgm:spPr/>
      <dgm:t>
        <a:bodyPr/>
        <a:lstStyle/>
        <a:p>
          <a:endParaRPr lang="en-US"/>
        </a:p>
      </dgm:t>
    </dgm:pt>
    <dgm:pt modelId="{85FEFFD0-4A72-45C0-B7F2-68C27CC52A7D}" type="sibTrans" cxnId="{D8A47C8F-499B-4BF4-8B7E-3ECC56F14694}">
      <dgm:prSet/>
      <dgm:spPr/>
      <dgm:t>
        <a:bodyPr/>
        <a:lstStyle/>
        <a:p>
          <a:endParaRPr lang="en-US"/>
        </a:p>
      </dgm:t>
    </dgm:pt>
    <dgm:pt modelId="{DEE95223-4CFA-454B-908E-1AEA08D2B9AB}">
      <dgm:prSet phldrT="[Text]" custT="1"/>
      <dgm:spPr/>
      <dgm:t>
        <a:bodyPr/>
        <a:lstStyle/>
        <a:p>
          <a:r>
            <a:rPr lang="en-US" sz="2000" dirty="0">
              <a:latin typeface="Arial" panose="020B0604020202020204" pitchFamily="34" charset="0"/>
              <a:cs typeface="Arial" panose="020B0604020202020204" pitchFamily="34" charset="0"/>
            </a:rPr>
            <a:t>Static Optimization models</a:t>
          </a:r>
        </a:p>
      </dgm:t>
    </dgm:pt>
    <dgm:pt modelId="{3C35423A-4EA2-4045-AF13-A685D8CEE88A}" type="parTrans" cxnId="{87B3B451-9913-4B4B-B800-1FB59303AA1B}">
      <dgm:prSet/>
      <dgm:spPr/>
      <dgm:t>
        <a:bodyPr/>
        <a:lstStyle/>
        <a:p>
          <a:endParaRPr lang="en-US"/>
        </a:p>
      </dgm:t>
    </dgm:pt>
    <dgm:pt modelId="{7596D535-2EA2-40C0-8C97-D0C423CEE87B}" type="sibTrans" cxnId="{87B3B451-9913-4B4B-B800-1FB59303AA1B}">
      <dgm:prSet/>
      <dgm:spPr/>
      <dgm:t>
        <a:bodyPr/>
        <a:lstStyle/>
        <a:p>
          <a:endParaRPr lang="en-US"/>
        </a:p>
      </dgm:t>
    </dgm:pt>
    <dgm:pt modelId="{05F9B096-3364-4663-9A0D-042DEFD0396B}">
      <dgm:prSet phldrT="[Text]" custT="1"/>
      <dgm:spPr/>
      <dgm:t>
        <a:bodyPr/>
        <a:lstStyle/>
        <a:p>
          <a:r>
            <a:rPr lang="en-US" sz="2000" dirty="0">
              <a:latin typeface="Arial" panose="020B0604020202020204" pitchFamily="34" charset="0"/>
              <a:cs typeface="Arial" panose="020B0604020202020204" pitchFamily="34" charset="0"/>
            </a:rPr>
            <a:t>Dynamic Optimization models</a:t>
          </a:r>
        </a:p>
      </dgm:t>
    </dgm:pt>
    <dgm:pt modelId="{0EA0192D-FA46-4AD0-838D-8E17D12C045C}" type="parTrans" cxnId="{A8CCD054-23AF-439B-8C4C-DA9A5698F5B3}">
      <dgm:prSet/>
      <dgm:spPr/>
      <dgm:t>
        <a:bodyPr/>
        <a:lstStyle/>
        <a:p>
          <a:endParaRPr lang="en-US"/>
        </a:p>
      </dgm:t>
    </dgm:pt>
    <dgm:pt modelId="{AB4D087C-F305-48BF-B3FE-8A5BF5572209}" type="sibTrans" cxnId="{A8CCD054-23AF-439B-8C4C-DA9A5698F5B3}">
      <dgm:prSet/>
      <dgm:spPr/>
      <dgm:t>
        <a:bodyPr/>
        <a:lstStyle/>
        <a:p>
          <a:endParaRPr lang="en-US"/>
        </a:p>
      </dgm:t>
    </dgm:pt>
    <dgm:pt modelId="{9EAFE871-EF80-4276-B4FC-58CB266B606D}">
      <dgm:prSet custT="1"/>
      <dgm:spPr/>
      <dgm:t>
        <a:bodyPr/>
        <a:lstStyle/>
        <a:p>
          <a:r>
            <a:rPr lang="en-US" sz="2000" dirty="0">
              <a:latin typeface="Arial" panose="020B0604020202020204" pitchFamily="34" charset="0"/>
              <a:cs typeface="Arial" panose="020B0604020202020204" pitchFamily="34" charset="0"/>
            </a:rPr>
            <a:t>Digital Optimization models </a:t>
          </a:r>
        </a:p>
      </dgm:t>
    </dgm:pt>
    <dgm:pt modelId="{6ED0E70E-BA72-475E-BA9D-9E52CBE789CE}" type="parTrans" cxnId="{4FDA9EF2-55FB-4B51-BD0B-2BFAA88CD467}">
      <dgm:prSet/>
      <dgm:spPr/>
      <dgm:t>
        <a:bodyPr/>
        <a:lstStyle/>
        <a:p>
          <a:endParaRPr lang="en-US"/>
        </a:p>
      </dgm:t>
    </dgm:pt>
    <dgm:pt modelId="{50B44C47-5035-45C6-AC3C-B3E6BD484D7B}" type="sibTrans" cxnId="{4FDA9EF2-55FB-4B51-BD0B-2BFAA88CD467}">
      <dgm:prSet/>
      <dgm:spPr/>
      <dgm:t>
        <a:bodyPr/>
        <a:lstStyle/>
        <a:p>
          <a:endParaRPr lang="en-US"/>
        </a:p>
      </dgm:t>
    </dgm:pt>
    <dgm:pt modelId="{BCCCD62B-B510-47FF-8A77-FD9995EE9EF9}" type="pres">
      <dgm:prSet presAssocID="{05C94C7E-6885-4C93-ABC7-A93EFFA3280F}" presName="arrowDiagram" presStyleCnt="0">
        <dgm:presLayoutVars>
          <dgm:chMax val="5"/>
          <dgm:dir/>
          <dgm:resizeHandles val="exact"/>
        </dgm:presLayoutVars>
      </dgm:prSet>
      <dgm:spPr/>
    </dgm:pt>
    <dgm:pt modelId="{8F1408FB-B791-4198-BAC7-CC2430933EE0}" type="pres">
      <dgm:prSet presAssocID="{05C94C7E-6885-4C93-ABC7-A93EFFA3280F}" presName="arrow" presStyleLbl="bgShp" presStyleIdx="0" presStyleCnt="1"/>
      <dgm:spPr/>
    </dgm:pt>
    <dgm:pt modelId="{090CDD6A-4164-4E25-A945-B564EA7CA2B2}" type="pres">
      <dgm:prSet presAssocID="{05C94C7E-6885-4C93-ABC7-A93EFFA3280F}" presName="arrowDiagram4" presStyleCnt="0"/>
      <dgm:spPr/>
    </dgm:pt>
    <dgm:pt modelId="{E0C9B382-33F4-4D99-BD7A-15ED9F0824E9}" type="pres">
      <dgm:prSet presAssocID="{39DFB979-7F9E-4BDD-8239-D59ABAEB61C6}" presName="bullet4a" presStyleLbl="node1" presStyleIdx="0" presStyleCnt="4"/>
      <dgm:spPr/>
    </dgm:pt>
    <dgm:pt modelId="{E0477380-239E-417F-9EB5-1828B8D33F16}" type="pres">
      <dgm:prSet presAssocID="{39DFB979-7F9E-4BDD-8239-D59ABAEB61C6}" presName="textBox4a" presStyleLbl="revTx" presStyleIdx="0" presStyleCnt="4">
        <dgm:presLayoutVars>
          <dgm:bulletEnabled val="1"/>
        </dgm:presLayoutVars>
      </dgm:prSet>
      <dgm:spPr/>
    </dgm:pt>
    <dgm:pt modelId="{DAEF31E7-9317-4419-A3FE-148DC426197B}" type="pres">
      <dgm:prSet presAssocID="{DEE95223-4CFA-454B-908E-1AEA08D2B9AB}" presName="bullet4b" presStyleLbl="node1" presStyleIdx="1" presStyleCnt="4"/>
      <dgm:spPr/>
    </dgm:pt>
    <dgm:pt modelId="{7A951F4C-9F1E-4656-847A-2CC4E74BA20D}" type="pres">
      <dgm:prSet presAssocID="{DEE95223-4CFA-454B-908E-1AEA08D2B9AB}" presName="textBox4b" presStyleLbl="revTx" presStyleIdx="1" presStyleCnt="4">
        <dgm:presLayoutVars>
          <dgm:bulletEnabled val="1"/>
        </dgm:presLayoutVars>
      </dgm:prSet>
      <dgm:spPr/>
    </dgm:pt>
    <dgm:pt modelId="{6319CE4E-30A2-40BA-9A30-7303F84F9EE6}" type="pres">
      <dgm:prSet presAssocID="{05F9B096-3364-4663-9A0D-042DEFD0396B}" presName="bullet4c" presStyleLbl="node1" presStyleIdx="2" presStyleCnt="4"/>
      <dgm:spPr/>
    </dgm:pt>
    <dgm:pt modelId="{F7CF93C5-A8C8-4653-A541-72C1ECA2E57A}" type="pres">
      <dgm:prSet presAssocID="{05F9B096-3364-4663-9A0D-042DEFD0396B}" presName="textBox4c" presStyleLbl="revTx" presStyleIdx="2" presStyleCnt="4">
        <dgm:presLayoutVars>
          <dgm:bulletEnabled val="1"/>
        </dgm:presLayoutVars>
      </dgm:prSet>
      <dgm:spPr/>
    </dgm:pt>
    <dgm:pt modelId="{4289515E-0A63-428E-A242-15FD40064FD6}" type="pres">
      <dgm:prSet presAssocID="{9EAFE871-EF80-4276-B4FC-58CB266B606D}" presName="bullet4d" presStyleLbl="node1" presStyleIdx="3" presStyleCnt="4"/>
      <dgm:spPr/>
    </dgm:pt>
    <dgm:pt modelId="{71B7E183-F42B-49E1-A46C-CD70B95A4533}" type="pres">
      <dgm:prSet presAssocID="{9EAFE871-EF80-4276-B4FC-58CB266B606D}" presName="textBox4d" presStyleLbl="revTx" presStyleIdx="3" presStyleCnt="4" custScaleX="116778" custLinFactNeighborX="7654" custLinFactNeighborY="-22">
        <dgm:presLayoutVars>
          <dgm:bulletEnabled val="1"/>
        </dgm:presLayoutVars>
      </dgm:prSet>
      <dgm:spPr/>
    </dgm:pt>
  </dgm:ptLst>
  <dgm:cxnLst>
    <dgm:cxn modelId="{9CF04231-5792-4874-A1F3-843DC7AE7865}" type="presOf" srcId="{DEE95223-4CFA-454B-908E-1AEA08D2B9AB}" destId="{7A951F4C-9F1E-4656-847A-2CC4E74BA20D}" srcOrd="0" destOrd="0" presId="urn:microsoft.com/office/officeart/2005/8/layout/arrow2"/>
    <dgm:cxn modelId="{328AE33A-06C6-4AAF-B076-BC96019008C7}" type="presOf" srcId="{9EAFE871-EF80-4276-B4FC-58CB266B606D}" destId="{71B7E183-F42B-49E1-A46C-CD70B95A4533}" srcOrd="0" destOrd="0" presId="urn:microsoft.com/office/officeart/2005/8/layout/arrow2"/>
    <dgm:cxn modelId="{C5B6886A-DCA0-4A66-AFF4-EFA725A6DF3C}" type="presOf" srcId="{05F9B096-3364-4663-9A0D-042DEFD0396B}" destId="{F7CF93C5-A8C8-4653-A541-72C1ECA2E57A}" srcOrd="0" destOrd="0" presId="urn:microsoft.com/office/officeart/2005/8/layout/arrow2"/>
    <dgm:cxn modelId="{87B3B451-9913-4B4B-B800-1FB59303AA1B}" srcId="{05C94C7E-6885-4C93-ABC7-A93EFFA3280F}" destId="{DEE95223-4CFA-454B-908E-1AEA08D2B9AB}" srcOrd="1" destOrd="0" parTransId="{3C35423A-4EA2-4045-AF13-A685D8CEE88A}" sibTransId="{7596D535-2EA2-40C0-8C97-D0C423CEE87B}"/>
    <dgm:cxn modelId="{A8CCD054-23AF-439B-8C4C-DA9A5698F5B3}" srcId="{05C94C7E-6885-4C93-ABC7-A93EFFA3280F}" destId="{05F9B096-3364-4663-9A0D-042DEFD0396B}" srcOrd="2" destOrd="0" parTransId="{0EA0192D-FA46-4AD0-838D-8E17D12C045C}" sibTransId="{AB4D087C-F305-48BF-B3FE-8A5BF5572209}"/>
    <dgm:cxn modelId="{D8A47C8F-499B-4BF4-8B7E-3ECC56F14694}" srcId="{05C94C7E-6885-4C93-ABC7-A93EFFA3280F}" destId="{39DFB979-7F9E-4BDD-8239-D59ABAEB61C6}" srcOrd="0" destOrd="0" parTransId="{205F0183-AB6C-4652-8D69-2EBCC2FE4DD7}" sibTransId="{85FEFFD0-4A72-45C0-B7F2-68C27CC52A7D}"/>
    <dgm:cxn modelId="{DD760DCF-3E6F-4EF8-B922-73DBD46F77D2}" type="presOf" srcId="{05C94C7E-6885-4C93-ABC7-A93EFFA3280F}" destId="{BCCCD62B-B510-47FF-8A77-FD9995EE9EF9}" srcOrd="0" destOrd="0" presId="urn:microsoft.com/office/officeart/2005/8/layout/arrow2"/>
    <dgm:cxn modelId="{17FCB1DE-8132-496E-9123-6EDA29FFA919}" type="presOf" srcId="{39DFB979-7F9E-4BDD-8239-D59ABAEB61C6}" destId="{E0477380-239E-417F-9EB5-1828B8D33F16}" srcOrd="0" destOrd="0" presId="urn:microsoft.com/office/officeart/2005/8/layout/arrow2"/>
    <dgm:cxn modelId="{4FDA9EF2-55FB-4B51-BD0B-2BFAA88CD467}" srcId="{05C94C7E-6885-4C93-ABC7-A93EFFA3280F}" destId="{9EAFE871-EF80-4276-B4FC-58CB266B606D}" srcOrd="3" destOrd="0" parTransId="{6ED0E70E-BA72-475E-BA9D-9E52CBE789CE}" sibTransId="{50B44C47-5035-45C6-AC3C-B3E6BD484D7B}"/>
    <dgm:cxn modelId="{66284C12-F73A-4B5F-AF0A-7602682F0A2F}" type="presParOf" srcId="{BCCCD62B-B510-47FF-8A77-FD9995EE9EF9}" destId="{8F1408FB-B791-4198-BAC7-CC2430933EE0}" srcOrd="0" destOrd="0" presId="urn:microsoft.com/office/officeart/2005/8/layout/arrow2"/>
    <dgm:cxn modelId="{43937357-A3AF-4B74-BCA6-9414F44DCE83}" type="presParOf" srcId="{BCCCD62B-B510-47FF-8A77-FD9995EE9EF9}" destId="{090CDD6A-4164-4E25-A945-B564EA7CA2B2}" srcOrd="1" destOrd="0" presId="urn:microsoft.com/office/officeart/2005/8/layout/arrow2"/>
    <dgm:cxn modelId="{3E312B0A-07F9-4B22-B83E-F8DBD7CF75D9}" type="presParOf" srcId="{090CDD6A-4164-4E25-A945-B564EA7CA2B2}" destId="{E0C9B382-33F4-4D99-BD7A-15ED9F0824E9}" srcOrd="0" destOrd="0" presId="urn:microsoft.com/office/officeart/2005/8/layout/arrow2"/>
    <dgm:cxn modelId="{40E80B62-0815-4611-8FD2-0E8D1C7EE9D7}" type="presParOf" srcId="{090CDD6A-4164-4E25-A945-B564EA7CA2B2}" destId="{E0477380-239E-417F-9EB5-1828B8D33F16}" srcOrd="1" destOrd="0" presId="urn:microsoft.com/office/officeart/2005/8/layout/arrow2"/>
    <dgm:cxn modelId="{AB3AE730-B64C-47AC-82EC-203AB6024E59}" type="presParOf" srcId="{090CDD6A-4164-4E25-A945-B564EA7CA2B2}" destId="{DAEF31E7-9317-4419-A3FE-148DC426197B}" srcOrd="2" destOrd="0" presId="urn:microsoft.com/office/officeart/2005/8/layout/arrow2"/>
    <dgm:cxn modelId="{1BF247BE-1437-45CD-A8C0-4EA1A43CFB61}" type="presParOf" srcId="{090CDD6A-4164-4E25-A945-B564EA7CA2B2}" destId="{7A951F4C-9F1E-4656-847A-2CC4E74BA20D}" srcOrd="3" destOrd="0" presId="urn:microsoft.com/office/officeart/2005/8/layout/arrow2"/>
    <dgm:cxn modelId="{6CBE78A6-050B-4100-98E0-62D2D6324732}" type="presParOf" srcId="{090CDD6A-4164-4E25-A945-B564EA7CA2B2}" destId="{6319CE4E-30A2-40BA-9A30-7303F84F9EE6}" srcOrd="4" destOrd="0" presId="urn:microsoft.com/office/officeart/2005/8/layout/arrow2"/>
    <dgm:cxn modelId="{16BF36CF-13D0-4079-AD0E-DFF0572CE70B}" type="presParOf" srcId="{090CDD6A-4164-4E25-A945-B564EA7CA2B2}" destId="{F7CF93C5-A8C8-4653-A541-72C1ECA2E57A}" srcOrd="5" destOrd="0" presId="urn:microsoft.com/office/officeart/2005/8/layout/arrow2"/>
    <dgm:cxn modelId="{28F4BA6E-9859-458C-BE7D-7CCE33E4AA74}" type="presParOf" srcId="{090CDD6A-4164-4E25-A945-B564EA7CA2B2}" destId="{4289515E-0A63-428E-A242-15FD40064FD6}" srcOrd="6" destOrd="0" presId="urn:microsoft.com/office/officeart/2005/8/layout/arrow2"/>
    <dgm:cxn modelId="{5C53FE7B-A241-4481-96E5-E88C3DAD3F14}" type="presParOf" srcId="{090CDD6A-4164-4E25-A945-B564EA7CA2B2}" destId="{71B7E183-F42B-49E1-A46C-CD70B95A4533}" srcOrd="7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B5332B0-FB1F-4C8B-A468-09B2F37E6B21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9C2CB41-BE0C-4C59-92D7-AC377839EE37}">
      <dgm:prSet phldrT="[Text]"/>
      <dgm:spPr/>
      <dgm:t>
        <a:bodyPr/>
        <a:lstStyle/>
        <a:p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Improving the Prediction accuracy </a:t>
          </a:r>
        </a:p>
      </dgm:t>
    </dgm:pt>
    <dgm:pt modelId="{74B754A9-CB5C-4279-8F44-162D1FB1AADE}" type="parTrans" cxnId="{0E3BAEF8-A66E-4D58-88AB-394BCB44D86F}">
      <dgm:prSet/>
      <dgm:spPr/>
      <dgm:t>
        <a:bodyPr/>
        <a:lstStyle/>
        <a:p>
          <a:endParaRPr lang="en-US"/>
        </a:p>
      </dgm:t>
    </dgm:pt>
    <dgm:pt modelId="{3F135DD0-FA1F-4414-B167-A05DA5309E84}" type="sibTrans" cxnId="{0E3BAEF8-A66E-4D58-88AB-394BCB44D86F}">
      <dgm:prSet/>
      <dgm:spPr/>
      <dgm:t>
        <a:bodyPr/>
        <a:lstStyle/>
        <a:p>
          <a:endParaRPr lang="en-US"/>
        </a:p>
      </dgm:t>
    </dgm:pt>
    <dgm:pt modelId="{447A96D5-F349-4565-B476-8A57D67957A9}">
      <dgm:prSet phldrT="[Text]"/>
      <dgm:spPr/>
      <dgm:t>
        <a:bodyPr/>
        <a:lstStyle/>
        <a:p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How can digital and unstructured data be leveraged support the traditional approach improve the forecast accuracy? </a:t>
          </a:r>
        </a:p>
      </dgm:t>
    </dgm:pt>
    <dgm:pt modelId="{F83C31A0-B457-4C35-B7B9-D0BE0876F115}" type="parTrans" cxnId="{61947F1F-7271-4BE7-BA36-7726749BCE38}">
      <dgm:prSet/>
      <dgm:spPr/>
      <dgm:t>
        <a:bodyPr/>
        <a:lstStyle/>
        <a:p>
          <a:endParaRPr lang="en-US"/>
        </a:p>
      </dgm:t>
    </dgm:pt>
    <dgm:pt modelId="{B19085A6-BB10-495D-95DA-72A36EE8ED6E}" type="sibTrans" cxnId="{61947F1F-7271-4BE7-BA36-7726749BCE38}">
      <dgm:prSet/>
      <dgm:spPr/>
      <dgm:t>
        <a:bodyPr/>
        <a:lstStyle/>
        <a:p>
          <a:endParaRPr lang="en-US"/>
        </a:p>
      </dgm:t>
    </dgm:pt>
    <dgm:pt modelId="{95A92B51-A305-47F8-805F-1A9249EA32BD}">
      <dgm:prSet phldrT="[Text]"/>
      <dgm:spPr/>
      <dgm:t>
        <a:bodyPr/>
        <a:lstStyle/>
        <a:p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Building a resilient supply chain</a:t>
          </a:r>
        </a:p>
      </dgm:t>
    </dgm:pt>
    <dgm:pt modelId="{3976CEB7-7371-454B-82AC-5A0091BACC96}" type="parTrans" cxnId="{6A9442CD-E594-4539-A18D-A50D8EA03B91}">
      <dgm:prSet/>
      <dgm:spPr/>
      <dgm:t>
        <a:bodyPr/>
        <a:lstStyle/>
        <a:p>
          <a:endParaRPr lang="en-US"/>
        </a:p>
      </dgm:t>
    </dgm:pt>
    <dgm:pt modelId="{C826A1CD-EE76-4C19-9FAC-BB134073FA45}" type="sibTrans" cxnId="{6A9442CD-E594-4539-A18D-A50D8EA03B91}">
      <dgm:prSet/>
      <dgm:spPr/>
      <dgm:t>
        <a:bodyPr/>
        <a:lstStyle/>
        <a:p>
          <a:endParaRPr lang="en-US"/>
        </a:p>
      </dgm:t>
    </dgm:pt>
    <dgm:pt modelId="{775168C5-2141-4D88-BBEE-A4573B12FB28}">
      <dgm:prSet phldrT="[Text]"/>
      <dgm:spPr/>
      <dgm:t>
        <a:bodyPr/>
        <a:lstStyle/>
        <a:p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How do we proactively identify the risks on the supply chain network and asses its impact to enable effective management decision making?</a:t>
          </a:r>
        </a:p>
      </dgm:t>
    </dgm:pt>
    <dgm:pt modelId="{95082214-432A-4D95-821C-E25F6C9EBDBA}" type="parTrans" cxnId="{FDF8A456-E044-4B9E-B376-8776124A6790}">
      <dgm:prSet/>
      <dgm:spPr/>
      <dgm:t>
        <a:bodyPr/>
        <a:lstStyle/>
        <a:p>
          <a:endParaRPr lang="en-US"/>
        </a:p>
      </dgm:t>
    </dgm:pt>
    <dgm:pt modelId="{3207A35E-3A73-464F-8A10-8F5DB0070D46}" type="sibTrans" cxnId="{FDF8A456-E044-4B9E-B376-8776124A6790}">
      <dgm:prSet/>
      <dgm:spPr/>
      <dgm:t>
        <a:bodyPr/>
        <a:lstStyle/>
        <a:p>
          <a:endParaRPr lang="en-US"/>
        </a:p>
      </dgm:t>
    </dgm:pt>
    <dgm:pt modelId="{1BDEC6C7-3286-4827-9A8C-7982DE20E4A0}">
      <dgm:prSet phldrT="[Text]"/>
      <dgm:spPr/>
      <dgm:t>
        <a:bodyPr/>
        <a:lstStyle/>
        <a:p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Improving the velocity or reduce bottlenecks</a:t>
          </a:r>
        </a:p>
      </dgm:t>
    </dgm:pt>
    <dgm:pt modelId="{096AB46D-B8C3-4684-B8CA-377AFA51093C}" type="parTrans" cxnId="{51B60B01-4504-4D25-A3B4-B1F04DAE2F5E}">
      <dgm:prSet/>
      <dgm:spPr/>
      <dgm:t>
        <a:bodyPr/>
        <a:lstStyle/>
        <a:p>
          <a:endParaRPr lang="en-US"/>
        </a:p>
      </dgm:t>
    </dgm:pt>
    <dgm:pt modelId="{FEEA2B34-F6F2-47EC-AE9F-EC140DE76B0F}" type="sibTrans" cxnId="{51B60B01-4504-4D25-A3B4-B1F04DAE2F5E}">
      <dgm:prSet/>
      <dgm:spPr/>
      <dgm:t>
        <a:bodyPr/>
        <a:lstStyle/>
        <a:p>
          <a:endParaRPr lang="en-US"/>
        </a:p>
      </dgm:t>
    </dgm:pt>
    <dgm:pt modelId="{9201D39B-FD17-4DE1-A581-79095D307817}">
      <dgm:prSet phldrT="[Text]"/>
      <dgm:spPr/>
      <dgm:t>
        <a:bodyPr/>
        <a:lstStyle/>
        <a:p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How can we improve the efficiencies in the supply chain using real time data through emerging Internet of Things (IoT)?</a:t>
          </a:r>
        </a:p>
      </dgm:t>
    </dgm:pt>
    <dgm:pt modelId="{2FA0F5E8-C1B9-4E6F-BD9D-1F04FCDD92AB}" type="parTrans" cxnId="{10BFE99B-906D-4705-A87C-DDD9826D233E}">
      <dgm:prSet/>
      <dgm:spPr/>
      <dgm:t>
        <a:bodyPr/>
        <a:lstStyle/>
        <a:p>
          <a:endParaRPr lang="en-US"/>
        </a:p>
      </dgm:t>
    </dgm:pt>
    <dgm:pt modelId="{78A6AA84-A94F-4284-A944-FA1963FF2E6C}" type="sibTrans" cxnId="{10BFE99B-906D-4705-A87C-DDD9826D233E}">
      <dgm:prSet/>
      <dgm:spPr/>
      <dgm:t>
        <a:bodyPr/>
        <a:lstStyle/>
        <a:p>
          <a:endParaRPr lang="en-US"/>
        </a:p>
      </dgm:t>
    </dgm:pt>
    <dgm:pt modelId="{89ADE75D-9919-4204-820E-BD14D96B53EC}" type="pres">
      <dgm:prSet presAssocID="{9B5332B0-FB1F-4C8B-A468-09B2F37E6B21}" presName="linear" presStyleCnt="0">
        <dgm:presLayoutVars>
          <dgm:dir/>
          <dgm:animLvl val="lvl"/>
          <dgm:resizeHandles val="exact"/>
        </dgm:presLayoutVars>
      </dgm:prSet>
      <dgm:spPr/>
    </dgm:pt>
    <dgm:pt modelId="{1A7CE821-1591-434D-9E33-986185066835}" type="pres">
      <dgm:prSet presAssocID="{99C2CB41-BE0C-4C59-92D7-AC377839EE37}" presName="parentLin" presStyleCnt="0"/>
      <dgm:spPr/>
    </dgm:pt>
    <dgm:pt modelId="{467D81BF-569A-4A7C-A5FD-6AD72D01034B}" type="pres">
      <dgm:prSet presAssocID="{99C2CB41-BE0C-4C59-92D7-AC377839EE37}" presName="parentLeftMargin" presStyleLbl="node1" presStyleIdx="0" presStyleCnt="3"/>
      <dgm:spPr/>
    </dgm:pt>
    <dgm:pt modelId="{1E1C6ACE-C499-496E-AAAA-53CF29B40602}" type="pres">
      <dgm:prSet presAssocID="{99C2CB41-BE0C-4C59-92D7-AC377839EE37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F62E1444-4660-4469-B941-531F992F155E}" type="pres">
      <dgm:prSet presAssocID="{99C2CB41-BE0C-4C59-92D7-AC377839EE37}" presName="negativeSpace" presStyleCnt="0"/>
      <dgm:spPr/>
    </dgm:pt>
    <dgm:pt modelId="{3EB09B4D-1604-4854-95AD-3F34691C741E}" type="pres">
      <dgm:prSet presAssocID="{99C2CB41-BE0C-4C59-92D7-AC377839EE37}" presName="childText" presStyleLbl="conFgAcc1" presStyleIdx="0" presStyleCnt="3">
        <dgm:presLayoutVars>
          <dgm:bulletEnabled val="1"/>
        </dgm:presLayoutVars>
      </dgm:prSet>
      <dgm:spPr/>
    </dgm:pt>
    <dgm:pt modelId="{9368035F-2C0A-4FE2-985F-38C982921CE3}" type="pres">
      <dgm:prSet presAssocID="{3F135DD0-FA1F-4414-B167-A05DA5309E84}" presName="spaceBetweenRectangles" presStyleCnt="0"/>
      <dgm:spPr/>
    </dgm:pt>
    <dgm:pt modelId="{252523D7-79DA-4B1D-9C29-6E3F78FE0538}" type="pres">
      <dgm:prSet presAssocID="{95A92B51-A305-47F8-805F-1A9249EA32BD}" presName="parentLin" presStyleCnt="0"/>
      <dgm:spPr/>
    </dgm:pt>
    <dgm:pt modelId="{1C996A3C-595C-4689-93C8-D37098F84A23}" type="pres">
      <dgm:prSet presAssocID="{95A92B51-A305-47F8-805F-1A9249EA32BD}" presName="parentLeftMargin" presStyleLbl="node1" presStyleIdx="0" presStyleCnt="3"/>
      <dgm:spPr/>
    </dgm:pt>
    <dgm:pt modelId="{D2B992DC-508E-43A5-849A-D724EA26209F}" type="pres">
      <dgm:prSet presAssocID="{95A92B51-A305-47F8-805F-1A9249EA32BD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8966B2DB-F15A-4680-8414-522869FBFEC2}" type="pres">
      <dgm:prSet presAssocID="{95A92B51-A305-47F8-805F-1A9249EA32BD}" presName="negativeSpace" presStyleCnt="0"/>
      <dgm:spPr/>
    </dgm:pt>
    <dgm:pt modelId="{2EEB33F3-FB81-4A0B-B19C-9BFAF92ACD9D}" type="pres">
      <dgm:prSet presAssocID="{95A92B51-A305-47F8-805F-1A9249EA32BD}" presName="childText" presStyleLbl="conFgAcc1" presStyleIdx="1" presStyleCnt="3">
        <dgm:presLayoutVars>
          <dgm:bulletEnabled val="1"/>
        </dgm:presLayoutVars>
      </dgm:prSet>
      <dgm:spPr/>
    </dgm:pt>
    <dgm:pt modelId="{F441D437-D931-4D30-86DF-05B7C87BE2E8}" type="pres">
      <dgm:prSet presAssocID="{C826A1CD-EE76-4C19-9FAC-BB134073FA45}" presName="spaceBetweenRectangles" presStyleCnt="0"/>
      <dgm:spPr/>
    </dgm:pt>
    <dgm:pt modelId="{5B1C5972-113C-4E51-B95E-F0DCF1958F10}" type="pres">
      <dgm:prSet presAssocID="{1BDEC6C7-3286-4827-9A8C-7982DE20E4A0}" presName="parentLin" presStyleCnt="0"/>
      <dgm:spPr/>
    </dgm:pt>
    <dgm:pt modelId="{D4D48136-C77D-44DD-89BC-07B88E85B02D}" type="pres">
      <dgm:prSet presAssocID="{1BDEC6C7-3286-4827-9A8C-7982DE20E4A0}" presName="parentLeftMargin" presStyleLbl="node1" presStyleIdx="1" presStyleCnt="3"/>
      <dgm:spPr/>
    </dgm:pt>
    <dgm:pt modelId="{8D24E414-065A-4E62-B1DD-F14E50F7F1BE}" type="pres">
      <dgm:prSet presAssocID="{1BDEC6C7-3286-4827-9A8C-7982DE20E4A0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66DDDA95-B3A4-4E63-AD49-7E24D576D51C}" type="pres">
      <dgm:prSet presAssocID="{1BDEC6C7-3286-4827-9A8C-7982DE20E4A0}" presName="negativeSpace" presStyleCnt="0"/>
      <dgm:spPr/>
    </dgm:pt>
    <dgm:pt modelId="{11DC9EB7-0B94-4FBC-87FE-72F0FB28FF7B}" type="pres">
      <dgm:prSet presAssocID="{1BDEC6C7-3286-4827-9A8C-7982DE20E4A0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51B60B01-4504-4D25-A3B4-B1F04DAE2F5E}" srcId="{9B5332B0-FB1F-4C8B-A468-09B2F37E6B21}" destId="{1BDEC6C7-3286-4827-9A8C-7982DE20E4A0}" srcOrd="2" destOrd="0" parTransId="{096AB46D-B8C3-4684-B8CA-377AFA51093C}" sibTransId="{FEEA2B34-F6F2-47EC-AE9F-EC140DE76B0F}"/>
    <dgm:cxn modelId="{85129B05-2DD8-4D3A-BCAA-E62376900936}" type="presOf" srcId="{1BDEC6C7-3286-4827-9A8C-7982DE20E4A0}" destId="{D4D48136-C77D-44DD-89BC-07B88E85B02D}" srcOrd="0" destOrd="0" presId="urn:microsoft.com/office/officeart/2005/8/layout/list1"/>
    <dgm:cxn modelId="{F32CFA13-EC75-4404-B20F-A3E47870CDCA}" type="presOf" srcId="{9201D39B-FD17-4DE1-A581-79095D307817}" destId="{11DC9EB7-0B94-4FBC-87FE-72F0FB28FF7B}" srcOrd="0" destOrd="0" presId="urn:microsoft.com/office/officeart/2005/8/layout/list1"/>
    <dgm:cxn modelId="{61947F1F-7271-4BE7-BA36-7726749BCE38}" srcId="{99C2CB41-BE0C-4C59-92D7-AC377839EE37}" destId="{447A96D5-F349-4565-B476-8A57D67957A9}" srcOrd="0" destOrd="0" parTransId="{F83C31A0-B457-4C35-B7B9-D0BE0876F115}" sibTransId="{B19085A6-BB10-495D-95DA-72A36EE8ED6E}"/>
    <dgm:cxn modelId="{9C665A5B-0A39-4DE6-8062-AAB7F6B67B77}" type="presOf" srcId="{775168C5-2141-4D88-BBEE-A4573B12FB28}" destId="{2EEB33F3-FB81-4A0B-B19C-9BFAF92ACD9D}" srcOrd="0" destOrd="0" presId="urn:microsoft.com/office/officeart/2005/8/layout/list1"/>
    <dgm:cxn modelId="{2647585F-A099-46EA-9701-C1A46B0C0927}" type="presOf" srcId="{99C2CB41-BE0C-4C59-92D7-AC377839EE37}" destId="{467D81BF-569A-4A7C-A5FD-6AD72D01034B}" srcOrd="0" destOrd="0" presId="urn:microsoft.com/office/officeart/2005/8/layout/list1"/>
    <dgm:cxn modelId="{876CB041-2B66-4DB5-BB0F-8EF98978E396}" type="presOf" srcId="{99C2CB41-BE0C-4C59-92D7-AC377839EE37}" destId="{1E1C6ACE-C499-496E-AAAA-53CF29B40602}" srcOrd="1" destOrd="0" presId="urn:microsoft.com/office/officeart/2005/8/layout/list1"/>
    <dgm:cxn modelId="{F4276763-0905-4DA6-856E-1BFDD99C42C0}" type="presOf" srcId="{95A92B51-A305-47F8-805F-1A9249EA32BD}" destId="{1C996A3C-595C-4689-93C8-D37098F84A23}" srcOrd="0" destOrd="0" presId="urn:microsoft.com/office/officeart/2005/8/layout/list1"/>
    <dgm:cxn modelId="{FDF8A456-E044-4B9E-B376-8776124A6790}" srcId="{95A92B51-A305-47F8-805F-1A9249EA32BD}" destId="{775168C5-2141-4D88-BBEE-A4573B12FB28}" srcOrd="0" destOrd="0" parTransId="{95082214-432A-4D95-821C-E25F6C9EBDBA}" sibTransId="{3207A35E-3A73-464F-8A10-8F5DB0070D46}"/>
    <dgm:cxn modelId="{7B27998D-593C-49F9-8EEA-3D84EEB32339}" type="presOf" srcId="{9B5332B0-FB1F-4C8B-A468-09B2F37E6B21}" destId="{89ADE75D-9919-4204-820E-BD14D96B53EC}" srcOrd="0" destOrd="0" presId="urn:microsoft.com/office/officeart/2005/8/layout/list1"/>
    <dgm:cxn modelId="{10BFE99B-906D-4705-A87C-DDD9826D233E}" srcId="{1BDEC6C7-3286-4827-9A8C-7982DE20E4A0}" destId="{9201D39B-FD17-4DE1-A581-79095D307817}" srcOrd="0" destOrd="0" parTransId="{2FA0F5E8-C1B9-4E6F-BD9D-1F04FCDD92AB}" sibTransId="{78A6AA84-A94F-4284-A944-FA1963FF2E6C}"/>
    <dgm:cxn modelId="{5FEFDDB7-19E0-4884-96C2-DC8C447C5713}" type="presOf" srcId="{447A96D5-F349-4565-B476-8A57D67957A9}" destId="{3EB09B4D-1604-4854-95AD-3F34691C741E}" srcOrd="0" destOrd="0" presId="urn:microsoft.com/office/officeart/2005/8/layout/list1"/>
    <dgm:cxn modelId="{ED8948B8-694E-439B-9579-12ECBC18E18F}" type="presOf" srcId="{95A92B51-A305-47F8-805F-1A9249EA32BD}" destId="{D2B992DC-508E-43A5-849A-D724EA26209F}" srcOrd="1" destOrd="0" presId="urn:microsoft.com/office/officeart/2005/8/layout/list1"/>
    <dgm:cxn modelId="{6A9442CD-E594-4539-A18D-A50D8EA03B91}" srcId="{9B5332B0-FB1F-4C8B-A468-09B2F37E6B21}" destId="{95A92B51-A305-47F8-805F-1A9249EA32BD}" srcOrd="1" destOrd="0" parTransId="{3976CEB7-7371-454B-82AC-5A0091BACC96}" sibTransId="{C826A1CD-EE76-4C19-9FAC-BB134073FA45}"/>
    <dgm:cxn modelId="{6C7333DD-E52A-4599-BAE4-4D829B6900FD}" type="presOf" srcId="{1BDEC6C7-3286-4827-9A8C-7982DE20E4A0}" destId="{8D24E414-065A-4E62-B1DD-F14E50F7F1BE}" srcOrd="1" destOrd="0" presId="urn:microsoft.com/office/officeart/2005/8/layout/list1"/>
    <dgm:cxn modelId="{0E3BAEF8-A66E-4D58-88AB-394BCB44D86F}" srcId="{9B5332B0-FB1F-4C8B-A468-09B2F37E6B21}" destId="{99C2CB41-BE0C-4C59-92D7-AC377839EE37}" srcOrd="0" destOrd="0" parTransId="{74B754A9-CB5C-4279-8F44-162D1FB1AADE}" sibTransId="{3F135DD0-FA1F-4414-B167-A05DA5309E84}"/>
    <dgm:cxn modelId="{A9896DDD-F557-4C7C-941C-30D592BC312A}" type="presParOf" srcId="{89ADE75D-9919-4204-820E-BD14D96B53EC}" destId="{1A7CE821-1591-434D-9E33-986185066835}" srcOrd="0" destOrd="0" presId="urn:microsoft.com/office/officeart/2005/8/layout/list1"/>
    <dgm:cxn modelId="{0D07510A-06A6-4425-BB15-F693AEF7E61B}" type="presParOf" srcId="{1A7CE821-1591-434D-9E33-986185066835}" destId="{467D81BF-569A-4A7C-A5FD-6AD72D01034B}" srcOrd="0" destOrd="0" presId="urn:microsoft.com/office/officeart/2005/8/layout/list1"/>
    <dgm:cxn modelId="{4A65E4F6-9F6D-4BCC-8AA6-BFEE8A914483}" type="presParOf" srcId="{1A7CE821-1591-434D-9E33-986185066835}" destId="{1E1C6ACE-C499-496E-AAAA-53CF29B40602}" srcOrd="1" destOrd="0" presId="urn:microsoft.com/office/officeart/2005/8/layout/list1"/>
    <dgm:cxn modelId="{B730064B-F499-40D3-956D-CC74A01D543E}" type="presParOf" srcId="{89ADE75D-9919-4204-820E-BD14D96B53EC}" destId="{F62E1444-4660-4469-B941-531F992F155E}" srcOrd="1" destOrd="0" presId="urn:microsoft.com/office/officeart/2005/8/layout/list1"/>
    <dgm:cxn modelId="{A9595577-4C0B-44C1-AABF-4111BBB1D7D7}" type="presParOf" srcId="{89ADE75D-9919-4204-820E-BD14D96B53EC}" destId="{3EB09B4D-1604-4854-95AD-3F34691C741E}" srcOrd="2" destOrd="0" presId="urn:microsoft.com/office/officeart/2005/8/layout/list1"/>
    <dgm:cxn modelId="{E65A89B7-8CF6-493E-8493-A9200E7C5A42}" type="presParOf" srcId="{89ADE75D-9919-4204-820E-BD14D96B53EC}" destId="{9368035F-2C0A-4FE2-985F-38C982921CE3}" srcOrd="3" destOrd="0" presId="urn:microsoft.com/office/officeart/2005/8/layout/list1"/>
    <dgm:cxn modelId="{34FC2D54-734C-4335-A690-62AD381814E0}" type="presParOf" srcId="{89ADE75D-9919-4204-820E-BD14D96B53EC}" destId="{252523D7-79DA-4B1D-9C29-6E3F78FE0538}" srcOrd="4" destOrd="0" presId="urn:microsoft.com/office/officeart/2005/8/layout/list1"/>
    <dgm:cxn modelId="{5A01A353-71DB-4DB0-B452-4FE8EAAAB705}" type="presParOf" srcId="{252523D7-79DA-4B1D-9C29-6E3F78FE0538}" destId="{1C996A3C-595C-4689-93C8-D37098F84A23}" srcOrd="0" destOrd="0" presId="urn:microsoft.com/office/officeart/2005/8/layout/list1"/>
    <dgm:cxn modelId="{6BD22F1E-E8C9-4DD4-AC88-6A5E1E349B3C}" type="presParOf" srcId="{252523D7-79DA-4B1D-9C29-6E3F78FE0538}" destId="{D2B992DC-508E-43A5-849A-D724EA26209F}" srcOrd="1" destOrd="0" presId="urn:microsoft.com/office/officeart/2005/8/layout/list1"/>
    <dgm:cxn modelId="{723E0109-7DF0-4094-91CA-6212FB585D65}" type="presParOf" srcId="{89ADE75D-9919-4204-820E-BD14D96B53EC}" destId="{8966B2DB-F15A-4680-8414-522869FBFEC2}" srcOrd="5" destOrd="0" presId="urn:microsoft.com/office/officeart/2005/8/layout/list1"/>
    <dgm:cxn modelId="{FFDA8BB5-DE03-4416-9211-35E128AF417F}" type="presParOf" srcId="{89ADE75D-9919-4204-820E-BD14D96B53EC}" destId="{2EEB33F3-FB81-4A0B-B19C-9BFAF92ACD9D}" srcOrd="6" destOrd="0" presId="urn:microsoft.com/office/officeart/2005/8/layout/list1"/>
    <dgm:cxn modelId="{0A631418-DA44-4F25-8559-0720D6A2DCDD}" type="presParOf" srcId="{89ADE75D-9919-4204-820E-BD14D96B53EC}" destId="{F441D437-D931-4D30-86DF-05B7C87BE2E8}" srcOrd="7" destOrd="0" presId="urn:microsoft.com/office/officeart/2005/8/layout/list1"/>
    <dgm:cxn modelId="{96E88F0F-A497-421D-97BA-332EFABCF0F4}" type="presParOf" srcId="{89ADE75D-9919-4204-820E-BD14D96B53EC}" destId="{5B1C5972-113C-4E51-B95E-F0DCF1958F10}" srcOrd="8" destOrd="0" presId="urn:microsoft.com/office/officeart/2005/8/layout/list1"/>
    <dgm:cxn modelId="{12A8232D-1A67-4049-980C-12DD30C22E3F}" type="presParOf" srcId="{5B1C5972-113C-4E51-B95E-F0DCF1958F10}" destId="{D4D48136-C77D-44DD-89BC-07B88E85B02D}" srcOrd="0" destOrd="0" presId="urn:microsoft.com/office/officeart/2005/8/layout/list1"/>
    <dgm:cxn modelId="{09A94C68-E336-4CC2-B039-61F20C9FB12B}" type="presParOf" srcId="{5B1C5972-113C-4E51-B95E-F0DCF1958F10}" destId="{8D24E414-065A-4E62-B1DD-F14E50F7F1BE}" srcOrd="1" destOrd="0" presId="urn:microsoft.com/office/officeart/2005/8/layout/list1"/>
    <dgm:cxn modelId="{71976F60-D206-4B4F-8B1C-9B81D0C4F4C4}" type="presParOf" srcId="{89ADE75D-9919-4204-820E-BD14D96B53EC}" destId="{66DDDA95-B3A4-4E63-AD49-7E24D576D51C}" srcOrd="9" destOrd="0" presId="urn:microsoft.com/office/officeart/2005/8/layout/list1"/>
    <dgm:cxn modelId="{2E7F8BE3-5FCB-410D-AEAD-E0B2EB22C0B9}" type="presParOf" srcId="{89ADE75D-9919-4204-820E-BD14D96B53EC}" destId="{11DC9EB7-0B94-4FBC-87FE-72F0FB28FF7B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0.xml><?xml version="1.0" encoding="utf-8"?>
<dgm:dataModel xmlns:dgm="http://schemas.openxmlformats.org/drawingml/2006/diagram" xmlns:a="http://schemas.openxmlformats.org/drawingml/2006/main">
  <dgm:ptLst>
    <dgm:pt modelId="{05AD11B7-B840-4172-B9F8-30FD1099DAE3}" type="doc">
      <dgm:prSet loTypeId="urn:microsoft.com/office/officeart/2005/8/layout/hChevron3" loCatId="process" qsTypeId="urn:microsoft.com/office/officeart/2005/8/quickstyle/simple3" qsCatId="simple" csTypeId="urn:microsoft.com/office/officeart/2005/8/colors/accent1_2" csCatId="accent1" phldr="1"/>
      <dgm:spPr/>
    </dgm:pt>
    <dgm:pt modelId="{EB74731D-F9B6-4A67-A336-D39CE29678A8}">
      <dgm:prSet phldrT="[Text]" custT="1"/>
      <dgm:spPr>
        <a:solidFill>
          <a:schemeClr val="accent1"/>
        </a:solidFill>
        <a:ln>
          <a:solidFill>
            <a:schemeClr val="bg1"/>
          </a:solidFill>
        </a:ln>
      </dgm:spPr>
      <dgm:t>
        <a:bodyPr/>
        <a:lstStyle/>
        <a:p>
          <a:r>
            <a:rPr lang="en-US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Understand &amp; Asses the Current Strategy </a:t>
          </a:r>
        </a:p>
      </dgm:t>
    </dgm:pt>
    <dgm:pt modelId="{CF91C156-17D3-43BA-8565-48F8B09DFF84}" type="parTrans" cxnId="{548F1D96-B162-44B1-98B7-905067B5B5A8}">
      <dgm:prSet/>
      <dgm:spPr/>
      <dgm:t>
        <a:bodyPr/>
        <a:lstStyle/>
        <a:p>
          <a:endParaRPr lang="en-US"/>
        </a:p>
      </dgm:t>
    </dgm:pt>
    <dgm:pt modelId="{8D0E6EC8-49DB-487B-BCEE-E571654BC6EB}" type="sibTrans" cxnId="{548F1D96-B162-44B1-98B7-905067B5B5A8}">
      <dgm:prSet/>
      <dgm:spPr/>
      <dgm:t>
        <a:bodyPr/>
        <a:lstStyle/>
        <a:p>
          <a:endParaRPr lang="en-US"/>
        </a:p>
      </dgm:t>
    </dgm:pt>
    <dgm:pt modelId="{B42839CC-3F1C-4F4F-8963-31E7A37C9B0B}">
      <dgm:prSet phldrT="[Text]" custT="1"/>
      <dgm:spPr>
        <a:solidFill>
          <a:schemeClr val="accent1"/>
        </a:solidFill>
        <a:ln>
          <a:solidFill>
            <a:schemeClr val="bg1"/>
          </a:solidFill>
        </a:ln>
      </dgm:spPr>
      <dgm:t>
        <a:bodyPr/>
        <a:lstStyle/>
        <a:p>
          <a:r>
            <a:rPr lang="en-US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Prepare the Analytics map</a:t>
          </a:r>
        </a:p>
      </dgm:t>
    </dgm:pt>
    <dgm:pt modelId="{D8C4C348-EDA3-47DE-B905-B5E04703A786}" type="parTrans" cxnId="{3BC71F8A-7443-4708-A36D-F10E7C53828E}">
      <dgm:prSet/>
      <dgm:spPr/>
      <dgm:t>
        <a:bodyPr/>
        <a:lstStyle/>
        <a:p>
          <a:endParaRPr lang="en-US"/>
        </a:p>
      </dgm:t>
    </dgm:pt>
    <dgm:pt modelId="{D71D100D-EEE8-4CAA-8570-CB6873B357C5}" type="sibTrans" cxnId="{3BC71F8A-7443-4708-A36D-F10E7C53828E}">
      <dgm:prSet/>
      <dgm:spPr/>
      <dgm:t>
        <a:bodyPr/>
        <a:lstStyle/>
        <a:p>
          <a:endParaRPr lang="en-US"/>
        </a:p>
      </dgm:t>
    </dgm:pt>
    <dgm:pt modelId="{D0F5739E-7EB5-4420-8168-8B3D4BFFDDB1}">
      <dgm:prSet custT="1"/>
      <dgm:spPr>
        <a:solidFill>
          <a:schemeClr val="accent1"/>
        </a:solidFill>
        <a:ln>
          <a:solidFill>
            <a:schemeClr val="bg1"/>
          </a:solidFill>
        </a:ln>
      </dgm:spPr>
      <dgm:t>
        <a:bodyPr/>
        <a:lstStyle/>
        <a:p>
          <a:r>
            <a:rPr lang="en-US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Measure the improvement</a:t>
          </a:r>
        </a:p>
      </dgm:t>
    </dgm:pt>
    <dgm:pt modelId="{C69B3B53-3BD9-408B-902B-DCFD6533F3DA}" type="parTrans" cxnId="{7EA0B1EC-2100-44D7-87B9-16D718444D76}">
      <dgm:prSet/>
      <dgm:spPr/>
      <dgm:t>
        <a:bodyPr/>
        <a:lstStyle/>
        <a:p>
          <a:endParaRPr lang="en-US"/>
        </a:p>
      </dgm:t>
    </dgm:pt>
    <dgm:pt modelId="{679223C2-0886-4576-8A27-1ACAEF552052}" type="sibTrans" cxnId="{7EA0B1EC-2100-44D7-87B9-16D718444D76}">
      <dgm:prSet/>
      <dgm:spPr/>
      <dgm:t>
        <a:bodyPr/>
        <a:lstStyle/>
        <a:p>
          <a:endParaRPr lang="en-US"/>
        </a:p>
      </dgm:t>
    </dgm:pt>
    <dgm:pt modelId="{EF30E858-9206-421E-82E7-B1D590D56C7F}">
      <dgm:prSet phldrT="[Text]" custT="1"/>
      <dgm:spPr>
        <a:solidFill>
          <a:schemeClr val="accent1"/>
        </a:solidFill>
        <a:ln>
          <a:solidFill>
            <a:schemeClr val="bg1"/>
          </a:solidFill>
        </a:ln>
      </dgm:spPr>
      <dgm:t>
        <a:bodyPr/>
        <a:lstStyle/>
        <a:p>
          <a:r>
            <a:rPr lang="en-US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Visualize and Model the network optimization/simulation</a:t>
          </a:r>
        </a:p>
      </dgm:t>
    </dgm:pt>
    <dgm:pt modelId="{0E7D405D-4D90-4374-B17E-DA58BC4AE642}" type="sibTrans" cxnId="{7E2BEE5D-490A-4D5C-AF1D-604F004800FB}">
      <dgm:prSet/>
      <dgm:spPr/>
      <dgm:t>
        <a:bodyPr/>
        <a:lstStyle/>
        <a:p>
          <a:endParaRPr lang="en-US"/>
        </a:p>
      </dgm:t>
    </dgm:pt>
    <dgm:pt modelId="{7D791C9E-42F0-42DD-B1A2-3374264E8A04}" type="parTrans" cxnId="{7E2BEE5D-490A-4D5C-AF1D-604F004800FB}">
      <dgm:prSet/>
      <dgm:spPr/>
      <dgm:t>
        <a:bodyPr/>
        <a:lstStyle/>
        <a:p>
          <a:endParaRPr lang="en-US"/>
        </a:p>
      </dgm:t>
    </dgm:pt>
    <dgm:pt modelId="{AB6226CC-BC60-40E9-8B7B-91DC777A1EE8}" type="pres">
      <dgm:prSet presAssocID="{05AD11B7-B840-4172-B9F8-30FD1099DAE3}" presName="Name0" presStyleCnt="0">
        <dgm:presLayoutVars>
          <dgm:dir/>
          <dgm:resizeHandles val="exact"/>
        </dgm:presLayoutVars>
      </dgm:prSet>
      <dgm:spPr/>
    </dgm:pt>
    <dgm:pt modelId="{EC5CE817-09CE-4358-AF22-F2B85C61A69B}" type="pres">
      <dgm:prSet presAssocID="{EB74731D-F9B6-4A67-A336-D39CE29678A8}" presName="parTxOnly" presStyleLbl="node1" presStyleIdx="0" presStyleCnt="4">
        <dgm:presLayoutVars>
          <dgm:bulletEnabled val="1"/>
        </dgm:presLayoutVars>
      </dgm:prSet>
      <dgm:spPr/>
    </dgm:pt>
    <dgm:pt modelId="{EC868086-B678-41C7-AED7-544AC257174D}" type="pres">
      <dgm:prSet presAssocID="{8D0E6EC8-49DB-487B-BCEE-E571654BC6EB}" presName="parSpace" presStyleCnt="0"/>
      <dgm:spPr/>
    </dgm:pt>
    <dgm:pt modelId="{0ECEA7BF-40A7-4876-AFD4-7EF1791C5647}" type="pres">
      <dgm:prSet presAssocID="{B42839CC-3F1C-4F4F-8963-31E7A37C9B0B}" presName="parTxOnly" presStyleLbl="node1" presStyleIdx="1" presStyleCnt="4" custScaleX="113001">
        <dgm:presLayoutVars>
          <dgm:bulletEnabled val="1"/>
        </dgm:presLayoutVars>
      </dgm:prSet>
      <dgm:spPr/>
    </dgm:pt>
    <dgm:pt modelId="{B72E9C3B-3D8C-4E90-8B05-69A47B6AA2C7}" type="pres">
      <dgm:prSet presAssocID="{D71D100D-EEE8-4CAA-8570-CB6873B357C5}" presName="parSpace" presStyleCnt="0"/>
      <dgm:spPr/>
    </dgm:pt>
    <dgm:pt modelId="{A8443C06-A881-4440-AD66-5CAF9D5C1784}" type="pres">
      <dgm:prSet presAssocID="{EF30E858-9206-421E-82E7-B1D590D56C7F}" presName="parTxOnly" presStyleLbl="node1" presStyleIdx="2" presStyleCnt="4" custScaleX="141931">
        <dgm:presLayoutVars>
          <dgm:bulletEnabled val="1"/>
        </dgm:presLayoutVars>
      </dgm:prSet>
      <dgm:spPr/>
    </dgm:pt>
    <dgm:pt modelId="{06FFE89F-56DF-4FAD-8176-A847D559F358}" type="pres">
      <dgm:prSet presAssocID="{0E7D405D-4D90-4374-B17E-DA58BC4AE642}" presName="parSpace" presStyleCnt="0"/>
      <dgm:spPr/>
    </dgm:pt>
    <dgm:pt modelId="{7748A571-AAF6-43C8-895F-CD0926B85D3A}" type="pres">
      <dgm:prSet presAssocID="{D0F5739E-7EB5-4420-8168-8B3D4BFFDDB1}" presName="parTxOnly" presStyleLbl="node1" presStyleIdx="3" presStyleCnt="4">
        <dgm:presLayoutVars>
          <dgm:bulletEnabled val="1"/>
        </dgm:presLayoutVars>
      </dgm:prSet>
      <dgm:spPr/>
    </dgm:pt>
  </dgm:ptLst>
  <dgm:cxnLst>
    <dgm:cxn modelId="{A5C31110-5180-4C48-AA84-203C11599484}" type="presOf" srcId="{D0F5739E-7EB5-4420-8168-8B3D4BFFDDB1}" destId="{7748A571-AAF6-43C8-895F-CD0926B85D3A}" srcOrd="0" destOrd="0" presId="urn:microsoft.com/office/officeart/2005/8/layout/hChevron3"/>
    <dgm:cxn modelId="{7E2BEE5D-490A-4D5C-AF1D-604F004800FB}" srcId="{05AD11B7-B840-4172-B9F8-30FD1099DAE3}" destId="{EF30E858-9206-421E-82E7-B1D590D56C7F}" srcOrd="2" destOrd="0" parTransId="{7D791C9E-42F0-42DD-B1A2-3374264E8A04}" sibTransId="{0E7D405D-4D90-4374-B17E-DA58BC4AE642}"/>
    <dgm:cxn modelId="{3BC71F8A-7443-4708-A36D-F10E7C53828E}" srcId="{05AD11B7-B840-4172-B9F8-30FD1099DAE3}" destId="{B42839CC-3F1C-4F4F-8963-31E7A37C9B0B}" srcOrd="1" destOrd="0" parTransId="{D8C4C348-EDA3-47DE-B905-B5E04703A786}" sibTransId="{D71D100D-EEE8-4CAA-8570-CB6873B357C5}"/>
    <dgm:cxn modelId="{548F1D96-B162-44B1-98B7-905067B5B5A8}" srcId="{05AD11B7-B840-4172-B9F8-30FD1099DAE3}" destId="{EB74731D-F9B6-4A67-A336-D39CE29678A8}" srcOrd="0" destOrd="0" parTransId="{CF91C156-17D3-43BA-8565-48F8B09DFF84}" sibTransId="{8D0E6EC8-49DB-487B-BCEE-E571654BC6EB}"/>
    <dgm:cxn modelId="{646C7699-A1D1-4353-A6E4-3D6C2D0C5CDB}" type="presOf" srcId="{EF30E858-9206-421E-82E7-B1D590D56C7F}" destId="{A8443C06-A881-4440-AD66-5CAF9D5C1784}" srcOrd="0" destOrd="0" presId="urn:microsoft.com/office/officeart/2005/8/layout/hChevron3"/>
    <dgm:cxn modelId="{77F080B2-BC55-4EEB-89E3-D74C9EADE94C}" type="presOf" srcId="{05AD11B7-B840-4172-B9F8-30FD1099DAE3}" destId="{AB6226CC-BC60-40E9-8B7B-91DC777A1EE8}" srcOrd="0" destOrd="0" presId="urn:microsoft.com/office/officeart/2005/8/layout/hChevron3"/>
    <dgm:cxn modelId="{30E899D8-64F8-4E6F-864B-A83C6477ED46}" type="presOf" srcId="{B42839CC-3F1C-4F4F-8963-31E7A37C9B0B}" destId="{0ECEA7BF-40A7-4876-AFD4-7EF1791C5647}" srcOrd="0" destOrd="0" presId="urn:microsoft.com/office/officeart/2005/8/layout/hChevron3"/>
    <dgm:cxn modelId="{7EA0B1EC-2100-44D7-87B9-16D718444D76}" srcId="{05AD11B7-B840-4172-B9F8-30FD1099DAE3}" destId="{D0F5739E-7EB5-4420-8168-8B3D4BFFDDB1}" srcOrd="3" destOrd="0" parTransId="{C69B3B53-3BD9-408B-902B-DCFD6533F3DA}" sibTransId="{679223C2-0886-4576-8A27-1ACAEF552052}"/>
    <dgm:cxn modelId="{9C0090F0-55D5-468C-B46B-0C576E95CE97}" type="presOf" srcId="{EB74731D-F9B6-4A67-A336-D39CE29678A8}" destId="{EC5CE817-09CE-4358-AF22-F2B85C61A69B}" srcOrd="0" destOrd="0" presId="urn:microsoft.com/office/officeart/2005/8/layout/hChevron3"/>
    <dgm:cxn modelId="{250CAB1C-D558-4BCF-8DFA-3DA784184E38}" type="presParOf" srcId="{AB6226CC-BC60-40E9-8B7B-91DC777A1EE8}" destId="{EC5CE817-09CE-4358-AF22-F2B85C61A69B}" srcOrd="0" destOrd="0" presId="urn:microsoft.com/office/officeart/2005/8/layout/hChevron3"/>
    <dgm:cxn modelId="{412E61A8-0AB2-42BF-9455-A9F4D1E4F83A}" type="presParOf" srcId="{AB6226CC-BC60-40E9-8B7B-91DC777A1EE8}" destId="{EC868086-B678-41C7-AED7-544AC257174D}" srcOrd="1" destOrd="0" presId="urn:microsoft.com/office/officeart/2005/8/layout/hChevron3"/>
    <dgm:cxn modelId="{02217155-AB80-4173-BF87-3B993CBE88CF}" type="presParOf" srcId="{AB6226CC-BC60-40E9-8B7B-91DC777A1EE8}" destId="{0ECEA7BF-40A7-4876-AFD4-7EF1791C5647}" srcOrd="2" destOrd="0" presId="urn:microsoft.com/office/officeart/2005/8/layout/hChevron3"/>
    <dgm:cxn modelId="{FA66A847-4F8B-4771-BE48-4B4E83A91968}" type="presParOf" srcId="{AB6226CC-BC60-40E9-8B7B-91DC777A1EE8}" destId="{B72E9C3B-3D8C-4E90-8B05-69A47B6AA2C7}" srcOrd="3" destOrd="0" presId="urn:microsoft.com/office/officeart/2005/8/layout/hChevron3"/>
    <dgm:cxn modelId="{B85B91AA-1FA9-469A-A6D7-D2F7B6CE6888}" type="presParOf" srcId="{AB6226CC-BC60-40E9-8B7B-91DC777A1EE8}" destId="{A8443C06-A881-4440-AD66-5CAF9D5C1784}" srcOrd="4" destOrd="0" presId="urn:microsoft.com/office/officeart/2005/8/layout/hChevron3"/>
    <dgm:cxn modelId="{97F8FA8E-475F-4001-8A31-97446284DCAA}" type="presParOf" srcId="{AB6226CC-BC60-40E9-8B7B-91DC777A1EE8}" destId="{06FFE89F-56DF-4FAD-8176-A847D559F358}" srcOrd="5" destOrd="0" presId="urn:microsoft.com/office/officeart/2005/8/layout/hChevron3"/>
    <dgm:cxn modelId="{B5295B2D-58DB-4B32-9C60-994F8B9EF98C}" type="presParOf" srcId="{AB6226CC-BC60-40E9-8B7B-91DC777A1EE8}" destId="{7748A571-AAF6-43C8-895F-CD0926B85D3A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1.xml><?xml version="1.0" encoding="utf-8"?>
<dgm:dataModel xmlns:dgm="http://schemas.openxmlformats.org/drawingml/2006/diagram" xmlns:a="http://schemas.openxmlformats.org/drawingml/2006/main">
  <dgm:ptLst>
    <dgm:pt modelId="{B624F087-8EC9-49A5-AB4A-854886FEA5A5}" type="doc">
      <dgm:prSet loTypeId="urn:microsoft.com/office/officeart/2005/8/layout/hierarchy2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7DAB43B-1160-4DAE-A052-053485AB0F00}">
      <dgm:prSet phldrT="[Text]" custT="1"/>
      <dgm:spPr/>
      <dgm:t>
        <a:bodyPr/>
        <a:lstStyle/>
        <a:p>
          <a:r>
            <a:rPr lang="en-US" sz="2700" dirty="0">
              <a:latin typeface="Arial" panose="020B0604020202020204" pitchFamily="34" charset="0"/>
              <a:cs typeface="Arial" panose="020B0604020202020204" pitchFamily="34" charset="0"/>
            </a:rPr>
            <a:t>Node 1</a:t>
          </a:r>
        </a:p>
      </dgm:t>
    </dgm:pt>
    <dgm:pt modelId="{7CCF6B59-C55F-4230-A91D-4426C5A5A8C7}" type="parTrans" cxnId="{DA3AA087-B154-47BF-A045-C5D9C8941B06}">
      <dgm:prSet/>
      <dgm:spPr/>
      <dgm:t>
        <a:bodyPr/>
        <a:lstStyle/>
        <a:p>
          <a:endParaRPr lang="en-US"/>
        </a:p>
      </dgm:t>
    </dgm:pt>
    <dgm:pt modelId="{57B8B501-282B-45AF-BD39-CAC10F07B06D}" type="sibTrans" cxnId="{DA3AA087-B154-47BF-A045-C5D9C8941B06}">
      <dgm:prSet/>
      <dgm:spPr/>
      <dgm:t>
        <a:bodyPr/>
        <a:lstStyle/>
        <a:p>
          <a:endParaRPr lang="en-US"/>
        </a:p>
      </dgm:t>
    </dgm:pt>
    <dgm:pt modelId="{1E101426-5B4F-4CD4-A2E9-40A8AFFB423E}">
      <dgm:prSet phldrT="[Text]" custT="1"/>
      <dgm:spPr/>
      <dgm:t>
        <a:bodyPr/>
        <a:lstStyle/>
        <a:p>
          <a:r>
            <a:rPr lang="en-US" sz="2700" dirty="0">
              <a:latin typeface="Arial" panose="020B0604020202020204" pitchFamily="34" charset="0"/>
              <a:cs typeface="Arial" panose="020B0604020202020204" pitchFamily="34" charset="0"/>
            </a:rPr>
            <a:t>Node 2</a:t>
          </a:r>
        </a:p>
      </dgm:t>
    </dgm:pt>
    <dgm:pt modelId="{58D89C92-96DF-488C-800B-FE4EC36C4255}" type="parTrans" cxnId="{7C51353D-7F7B-4B0F-9E81-D0BA1D59CDB5}">
      <dgm:prSet/>
      <dgm:spPr/>
      <dgm:t>
        <a:bodyPr/>
        <a:lstStyle/>
        <a:p>
          <a:endParaRPr lang="en-US"/>
        </a:p>
      </dgm:t>
    </dgm:pt>
    <dgm:pt modelId="{1C9C0C2B-04C3-4EEC-9C95-5234A6A71338}" type="sibTrans" cxnId="{7C51353D-7F7B-4B0F-9E81-D0BA1D59CDB5}">
      <dgm:prSet/>
      <dgm:spPr/>
      <dgm:t>
        <a:bodyPr/>
        <a:lstStyle/>
        <a:p>
          <a:endParaRPr lang="en-US"/>
        </a:p>
      </dgm:t>
    </dgm:pt>
    <dgm:pt modelId="{5905BD61-F89C-4104-9B1A-B81A28432ABB}">
      <dgm:prSet phldrT="[Text]" custT="1"/>
      <dgm:spPr/>
      <dgm:t>
        <a:bodyPr/>
        <a:lstStyle/>
        <a:p>
          <a:r>
            <a:rPr lang="en-US" sz="2700" dirty="0">
              <a:latin typeface="Arial" panose="020B0604020202020204" pitchFamily="34" charset="0"/>
              <a:cs typeface="Arial" panose="020B0604020202020204" pitchFamily="34" charset="0"/>
            </a:rPr>
            <a:t>Node 3</a:t>
          </a:r>
        </a:p>
      </dgm:t>
    </dgm:pt>
    <dgm:pt modelId="{3C757638-C4FF-4225-B0BC-EECBEF37415E}" type="parTrans" cxnId="{AC4C801F-1DAD-4580-A118-097963384947}">
      <dgm:prSet/>
      <dgm:spPr/>
      <dgm:t>
        <a:bodyPr/>
        <a:lstStyle/>
        <a:p>
          <a:endParaRPr lang="en-US"/>
        </a:p>
      </dgm:t>
    </dgm:pt>
    <dgm:pt modelId="{467FC89B-182D-418F-8CAF-971471508C06}" type="sibTrans" cxnId="{AC4C801F-1DAD-4580-A118-097963384947}">
      <dgm:prSet/>
      <dgm:spPr/>
      <dgm:t>
        <a:bodyPr/>
        <a:lstStyle/>
        <a:p>
          <a:endParaRPr lang="en-US"/>
        </a:p>
      </dgm:t>
    </dgm:pt>
    <dgm:pt modelId="{D93D560D-7BBD-4615-9127-24E307202764}">
      <dgm:prSet phldrT="[Text]" custT="1"/>
      <dgm:spPr/>
      <dgm:t>
        <a:bodyPr/>
        <a:lstStyle/>
        <a:p>
          <a:r>
            <a:rPr lang="en-US" sz="2700" dirty="0">
              <a:latin typeface="Arial" panose="020B0604020202020204" pitchFamily="34" charset="0"/>
              <a:cs typeface="Arial" panose="020B0604020202020204" pitchFamily="34" charset="0"/>
            </a:rPr>
            <a:t>Node 6</a:t>
          </a:r>
        </a:p>
      </dgm:t>
    </dgm:pt>
    <dgm:pt modelId="{F05A28CB-A6F5-4EF2-BB04-B314E0929070}" type="parTrans" cxnId="{95DA96B3-45C3-4F4A-86A6-20C288BF3DCB}">
      <dgm:prSet/>
      <dgm:spPr/>
      <dgm:t>
        <a:bodyPr/>
        <a:lstStyle/>
        <a:p>
          <a:endParaRPr lang="en-US"/>
        </a:p>
      </dgm:t>
    </dgm:pt>
    <dgm:pt modelId="{BA8D2436-907F-4514-ADC6-CF8E75E8A62F}" type="sibTrans" cxnId="{95DA96B3-45C3-4F4A-86A6-20C288BF3DCB}">
      <dgm:prSet/>
      <dgm:spPr/>
      <dgm:t>
        <a:bodyPr/>
        <a:lstStyle/>
        <a:p>
          <a:endParaRPr lang="en-US"/>
        </a:p>
      </dgm:t>
    </dgm:pt>
    <dgm:pt modelId="{466D0AC6-075A-4227-BDB2-4C000699CC7F}">
      <dgm:prSet phldrT="[Text]" custT="1"/>
      <dgm:spPr/>
      <dgm:t>
        <a:bodyPr/>
        <a:lstStyle/>
        <a:p>
          <a:r>
            <a:rPr lang="en-US" sz="2700" dirty="0">
              <a:latin typeface="Arial" panose="020B0604020202020204" pitchFamily="34" charset="0"/>
              <a:cs typeface="Arial" panose="020B0604020202020204" pitchFamily="34" charset="0"/>
            </a:rPr>
            <a:t>Node 5</a:t>
          </a:r>
        </a:p>
      </dgm:t>
    </dgm:pt>
    <dgm:pt modelId="{AAA2BAA1-5F66-4636-B309-A4F1C820292D}" type="sibTrans" cxnId="{C14F2D25-4E88-4B53-9AAC-234533C551A4}">
      <dgm:prSet/>
      <dgm:spPr/>
      <dgm:t>
        <a:bodyPr/>
        <a:lstStyle/>
        <a:p>
          <a:endParaRPr lang="en-US"/>
        </a:p>
      </dgm:t>
    </dgm:pt>
    <dgm:pt modelId="{CA1FC6D1-3BBC-444B-9DD6-3BDCED77C53A}" type="parTrans" cxnId="{C14F2D25-4E88-4B53-9AAC-234533C551A4}">
      <dgm:prSet/>
      <dgm:spPr/>
      <dgm:t>
        <a:bodyPr/>
        <a:lstStyle/>
        <a:p>
          <a:endParaRPr lang="en-US"/>
        </a:p>
      </dgm:t>
    </dgm:pt>
    <dgm:pt modelId="{D2905FC1-4F12-4C40-9AFD-1E9CA3F85103}">
      <dgm:prSet phldrT="[Text]" custT="1"/>
      <dgm:spPr/>
      <dgm:t>
        <a:bodyPr/>
        <a:lstStyle/>
        <a:p>
          <a:r>
            <a:rPr lang="en-US" sz="2700" dirty="0">
              <a:latin typeface="Arial" panose="020B0604020202020204" pitchFamily="34" charset="0"/>
              <a:cs typeface="Arial" panose="020B0604020202020204" pitchFamily="34" charset="0"/>
            </a:rPr>
            <a:t>Node 4</a:t>
          </a:r>
        </a:p>
      </dgm:t>
    </dgm:pt>
    <dgm:pt modelId="{7EB1CBB7-B162-4CCA-A98F-ACDBB818A8A6}" type="sibTrans" cxnId="{1CB400E4-B73B-4CC8-A3A0-06DB523AFADA}">
      <dgm:prSet/>
      <dgm:spPr/>
      <dgm:t>
        <a:bodyPr/>
        <a:lstStyle/>
        <a:p>
          <a:endParaRPr lang="en-US"/>
        </a:p>
      </dgm:t>
    </dgm:pt>
    <dgm:pt modelId="{5DAFD621-AFB9-4868-955F-CCBBDA930FEB}" type="parTrans" cxnId="{1CB400E4-B73B-4CC8-A3A0-06DB523AFADA}">
      <dgm:prSet/>
      <dgm:spPr/>
      <dgm:t>
        <a:bodyPr/>
        <a:lstStyle/>
        <a:p>
          <a:endParaRPr lang="en-US"/>
        </a:p>
      </dgm:t>
    </dgm:pt>
    <dgm:pt modelId="{83CB5FA7-A1E6-459B-87CA-678389579A19}" type="pres">
      <dgm:prSet presAssocID="{B624F087-8EC9-49A5-AB4A-854886FEA5A5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534C081E-F082-47C9-9D78-2A876D399C13}" type="pres">
      <dgm:prSet presAssocID="{E7DAB43B-1160-4DAE-A052-053485AB0F00}" presName="root1" presStyleCnt="0"/>
      <dgm:spPr/>
    </dgm:pt>
    <dgm:pt modelId="{54E11E0E-971D-4278-A990-2392752A9DDA}" type="pres">
      <dgm:prSet presAssocID="{E7DAB43B-1160-4DAE-A052-053485AB0F00}" presName="LevelOneTextNode" presStyleLbl="node0" presStyleIdx="0" presStyleCnt="1">
        <dgm:presLayoutVars>
          <dgm:chPref val="3"/>
        </dgm:presLayoutVars>
      </dgm:prSet>
      <dgm:spPr/>
    </dgm:pt>
    <dgm:pt modelId="{84C03E83-FB1E-4254-8419-0AEA26669CCF}" type="pres">
      <dgm:prSet presAssocID="{E7DAB43B-1160-4DAE-A052-053485AB0F00}" presName="level2hierChild" presStyleCnt="0"/>
      <dgm:spPr/>
    </dgm:pt>
    <dgm:pt modelId="{81BD17A8-3CB8-412E-9303-D247AB994EA0}" type="pres">
      <dgm:prSet presAssocID="{58D89C92-96DF-488C-800B-FE4EC36C4255}" presName="conn2-1" presStyleLbl="parChTrans1D2" presStyleIdx="0" presStyleCnt="2"/>
      <dgm:spPr/>
    </dgm:pt>
    <dgm:pt modelId="{CF54429D-0EB5-4D06-A4C8-08CB25D0A9A5}" type="pres">
      <dgm:prSet presAssocID="{58D89C92-96DF-488C-800B-FE4EC36C4255}" presName="connTx" presStyleLbl="parChTrans1D2" presStyleIdx="0" presStyleCnt="2"/>
      <dgm:spPr/>
    </dgm:pt>
    <dgm:pt modelId="{F2E9AA77-EE38-487C-AEAC-07992A2CE8F0}" type="pres">
      <dgm:prSet presAssocID="{1E101426-5B4F-4CD4-A2E9-40A8AFFB423E}" presName="root2" presStyleCnt="0"/>
      <dgm:spPr/>
    </dgm:pt>
    <dgm:pt modelId="{943B9460-28FA-481A-A48E-2AE0F70C1462}" type="pres">
      <dgm:prSet presAssocID="{1E101426-5B4F-4CD4-A2E9-40A8AFFB423E}" presName="LevelTwoTextNode" presStyleLbl="node2" presStyleIdx="0" presStyleCnt="2">
        <dgm:presLayoutVars>
          <dgm:chPref val="3"/>
        </dgm:presLayoutVars>
      </dgm:prSet>
      <dgm:spPr/>
    </dgm:pt>
    <dgm:pt modelId="{B0F2E4F5-49A8-4CFE-B399-C9AF8C4E6158}" type="pres">
      <dgm:prSet presAssocID="{1E101426-5B4F-4CD4-A2E9-40A8AFFB423E}" presName="level3hierChild" presStyleCnt="0"/>
      <dgm:spPr/>
    </dgm:pt>
    <dgm:pt modelId="{55D9E596-0F86-430D-A730-C1866898A3B3}" type="pres">
      <dgm:prSet presAssocID="{5DAFD621-AFB9-4868-955F-CCBBDA930FEB}" presName="conn2-1" presStyleLbl="parChTrans1D3" presStyleIdx="0" presStyleCnt="3"/>
      <dgm:spPr/>
    </dgm:pt>
    <dgm:pt modelId="{6DF5A629-B0DB-4645-AE51-8209F125C019}" type="pres">
      <dgm:prSet presAssocID="{5DAFD621-AFB9-4868-955F-CCBBDA930FEB}" presName="connTx" presStyleLbl="parChTrans1D3" presStyleIdx="0" presStyleCnt="3"/>
      <dgm:spPr/>
    </dgm:pt>
    <dgm:pt modelId="{5E2EF9D3-7CBA-4F99-BD0D-8E3D3A5A3806}" type="pres">
      <dgm:prSet presAssocID="{D2905FC1-4F12-4C40-9AFD-1E9CA3F85103}" presName="root2" presStyleCnt="0"/>
      <dgm:spPr/>
    </dgm:pt>
    <dgm:pt modelId="{4BCF30F5-A2DD-447D-92CC-B50E3CA8AFAF}" type="pres">
      <dgm:prSet presAssocID="{D2905FC1-4F12-4C40-9AFD-1E9CA3F85103}" presName="LevelTwoTextNode" presStyleLbl="node3" presStyleIdx="0" presStyleCnt="3">
        <dgm:presLayoutVars>
          <dgm:chPref val="3"/>
        </dgm:presLayoutVars>
      </dgm:prSet>
      <dgm:spPr/>
    </dgm:pt>
    <dgm:pt modelId="{973C38A0-35AF-42E6-BDFE-72665052CF1D}" type="pres">
      <dgm:prSet presAssocID="{D2905FC1-4F12-4C40-9AFD-1E9CA3F85103}" presName="level3hierChild" presStyleCnt="0"/>
      <dgm:spPr/>
    </dgm:pt>
    <dgm:pt modelId="{381D026A-277D-4EEB-8F3C-A271B6FB78DE}" type="pres">
      <dgm:prSet presAssocID="{CA1FC6D1-3BBC-444B-9DD6-3BDCED77C53A}" presName="conn2-1" presStyleLbl="parChTrans1D3" presStyleIdx="1" presStyleCnt="3"/>
      <dgm:spPr/>
    </dgm:pt>
    <dgm:pt modelId="{AE80C6CB-8948-450B-81FD-48364716DA36}" type="pres">
      <dgm:prSet presAssocID="{CA1FC6D1-3BBC-444B-9DD6-3BDCED77C53A}" presName="connTx" presStyleLbl="parChTrans1D3" presStyleIdx="1" presStyleCnt="3"/>
      <dgm:spPr/>
    </dgm:pt>
    <dgm:pt modelId="{A6FB1038-2107-4F8B-832C-9ED4A2185024}" type="pres">
      <dgm:prSet presAssocID="{466D0AC6-075A-4227-BDB2-4C000699CC7F}" presName="root2" presStyleCnt="0"/>
      <dgm:spPr/>
    </dgm:pt>
    <dgm:pt modelId="{3856731D-B7C2-4BE6-A9F3-F08016E9474D}" type="pres">
      <dgm:prSet presAssocID="{466D0AC6-075A-4227-BDB2-4C000699CC7F}" presName="LevelTwoTextNode" presStyleLbl="node3" presStyleIdx="1" presStyleCnt="3">
        <dgm:presLayoutVars>
          <dgm:chPref val="3"/>
        </dgm:presLayoutVars>
      </dgm:prSet>
      <dgm:spPr/>
    </dgm:pt>
    <dgm:pt modelId="{801401AF-9FA6-4BD4-B8AA-A180BD49C470}" type="pres">
      <dgm:prSet presAssocID="{466D0AC6-075A-4227-BDB2-4C000699CC7F}" presName="level3hierChild" presStyleCnt="0"/>
      <dgm:spPr/>
    </dgm:pt>
    <dgm:pt modelId="{8BEC6122-2759-4E32-8E44-2A09C9D8C8D0}" type="pres">
      <dgm:prSet presAssocID="{3C757638-C4FF-4225-B0BC-EECBEF37415E}" presName="conn2-1" presStyleLbl="parChTrans1D2" presStyleIdx="1" presStyleCnt="2"/>
      <dgm:spPr/>
    </dgm:pt>
    <dgm:pt modelId="{B7BD66F5-7DB7-41DB-A5D3-6048C6F649A9}" type="pres">
      <dgm:prSet presAssocID="{3C757638-C4FF-4225-B0BC-EECBEF37415E}" presName="connTx" presStyleLbl="parChTrans1D2" presStyleIdx="1" presStyleCnt="2"/>
      <dgm:spPr/>
    </dgm:pt>
    <dgm:pt modelId="{9A6E6F2C-A550-483F-BF07-06BE97E08BAF}" type="pres">
      <dgm:prSet presAssocID="{5905BD61-F89C-4104-9B1A-B81A28432ABB}" presName="root2" presStyleCnt="0"/>
      <dgm:spPr/>
    </dgm:pt>
    <dgm:pt modelId="{C5AA4B3A-CCDF-4712-B894-0FBB4727547D}" type="pres">
      <dgm:prSet presAssocID="{5905BD61-F89C-4104-9B1A-B81A28432ABB}" presName="LevelTwoTextNode" presStyleLbl="node2" presStyleIdx="1" presStyleCnt="2">
        <dgm:presLayoutVars>
          <dgm:chPref val="3"/>
        </dgm:presLayoutVars>
      </dgm:prSet>
      <dgm:spPr/>
    </dgm:pt>
    <dgm:pt modelId="{480145AE-DD01-4D5D-8210-56992D0399A4}" type="pres">
      <dgm:prSet presAssocID="{5905BD61-F89C-4104-9B1A-B81A28432ABB}" presName="level3hierChild" presStyleCnt="0"/>
      <dgm:spPr/>
    </dgm:pt>
    <dgm:pt modelId="{5E1BE596-977E-4F91-BA89-0FEB35890886}" type="pres">
      <dgm:prSet presAssocID="{F05A28CB-A6F5-4EF2-BB04-B314E0929070}" presName="conn2-1" presStyleLbl="parChTrans1D3" presStyleIdx="2" presStyleCnt="3"/>
      <dgm:spPr/>
    </dgm:pt>
    <dgm:pt modelId="{6EA3FC6C-FC5C-415B-AC96-B713D78A97C4}" type="pres">
      <dgm:prSet presAssocID="{F05A28CB-A6F5-4EF2-BB04-B314E0929070}" presName="connTx" presStyleLbl="parChTrans1D3" presStyleIdx="2" presStyleCnt="3"/>
      <dgm:spPr/>
    </dgm:pt>
    <dgm:pt modelId="{A5F63E2A-A8D0-4B18-AD01-869FE3E87198}" type="pres">
      <dgm:prSet presAssocID="{D93D560D-7BBD-4615-9127-24E307202764}" presName="root2" presStyleCnt="0"/>
      <dgm:spPr/>
    </dgm:pt>
    <dgm:pt modelId="{B5B34657-866B-40DB-8412-899B609ABEF4}" type="pres">
      <dgm:prSet presAssocID="{D93D560D-7BBD-4615-9127-24E307202764}" presName="LevelTwoTextNode" presStyleLbl="node3" presStyleIdx="2" presStyleCnt="3">
        <dgm:presLayoutVars>
          <dgm:chPref val="3"/>
        </dgm:presLayoutVars>
      </dgm:prSet>
      <dgm:spPr/>
    </dgm:pt>
    <dgm:pt modelId="{8EEBA914-A9CA-490D-87A2-5FD6AB1F26A6}" type="pres">
      <dgm:prSet presAssocID="{D93D560D-7BBD-4615-9127-24E307202764}" presName="level3hierChild" presStyleCnt="0"/>
      <dgm:spPr/>
    </dgm:pt>
  </dgm:ptLst>
  <dgm:cxnLst>
    <dgm:cxn modelId="{0ABDCA11-E2C4-44DF-AD32-F18C025A9ED3}" type="presOf" srcId="{466D0AC6-075A-4227-BDB2-4C000699CC7F}" destId="{3856731D-B7C2-4BE6-A9F3-F08016E9474D}" srcOrd="0" destOrd="0" presId="urn:microsoft.com/office/officeart/2005/8/layout/hierarchy2"/>
    <dgm:cxn modelId="{5F36841C-F1AC-4BF4-BA3A-025A619598D5}" type="presOf" srcId="{5905BD61-F89C-4104-9B1A-B81A28432ABB}" destId="{C5AA4B3A-CCDF-4712-B894-0FBB4727547D}" srcOrd="0" destOrd="0" presId="urn:microsoft.com/office/officeart/2005/8/layout/hierarchy2"/>
    <dgm:cxn modelId="{AC4C801F-1DAD-4580-A118-097963384947}" srcId="{E7DAB43B-1160-4DAE-A052-053485AB0F00}" destId="{5905BD61-F89C-4104-9B1A-B81A28432ABB}" srcOrd="1" destOrd="0" parTransId="{3C757638-C4FF-4225-B0BC-EECBEF37415E}" sibTransId="{467FC89B-182D-418F-8CAF-971471508C06}"/>
    <dgm:cxn modelId="{C14F2D25-4E88-4B53-9AAC-234533C551A4}" srcId="{1E101426-5B4F-4CD4-A2E9-40A8AFFB423E}" destId="{466D0AC6-075A-4227-BDB2-4C000699CC7F}" srcOrd="1" destOrd="0" parTransId="{CA1FC6D1-3BBC-444B-9DD6-3BDCED77C53A}" sibTransId="{AAA2BAA1-5F66-4636-B309-A4F1C820292D}"/>
    <dgm:cxn modelId="{E6F21F2E-CF7A-4E39-ADAF-837C67BA3852}" type="presOf" srcId="{58D89C92-96DF-488C-800B-FE4EC36C4255}" destId="{CF54429D-0EB5-4D06-A4C8-08CB25D0A9A5}" srcOrd="1" destOrd="0" presId="urn:microsoft.com/office/officeart/2005/8/layout/hierarchy2"/>
    <dgm:cxn modelId="{00C21931-E212-4C01-A22C-C017446AF9FC}" type="presOf" srcId="{3C757638-C4FF-4225-B0BC-EECBEF37415E}" destId="{B7BD66F5-7DB7-41DB-A5D3-6048C6F649A9}" srcOrd="1" destOrd="0" presId="urn:microsoft.com/office/officeart/2005/8/layout/hierarchy2"/>
    <dgm:cxn modelId="{7C51353D-7F7B-4B0F-9E81-D0BA1D59CDB5}" srcId="{E7DAB43B-1160-4DAE-A052-053485AB0F00}" destId="{1E101426-5B4F-4CD4-A2E9-40A8AFFB423E}" srcOrd="0" destOrd="0" parTransId="{58D89C92-96DF-488C-800B-FE4EC36C4255}" sibTransId="{1C9C0C2B-04C3-4EEC-9C95-5234A6A71338}"/>
    <dgm:cxn modelId="{4D19083E-2D53-4729-98AC-8E62C2137419}" type="presOf" srcId="{B624F087-8EC9-49A5-AB4A-854886FEA5A5}" destId="{83CB5FA7-A1E6-459B-87CA-678389579A19}" srcOrd="0" destOrd="0" presId="urn:microsoft.com/office/officeart/2005/8/layout/hierarchy2"/>
    <dgm:cxn modelId="{B8968E40-833B-42B8-A2B3-B146657AD10F}" type="presOf" srcId="{5DAFD621-AFB9-4868-955F-CCBBDA930FEB}" destId="{6DF5A629-B0DB-4645-AE51-8209F125C019}" srcOrd="1" destOrd="0" presId="urn:microsoft.com/office/officeart/2005/8/layout/hierarchy2"/>
    <dgm:cxn modelId="{640C0B5E-3800-4131-9243-2841B92C2C2F}" type="presOf" srcId="{D2905FC1-4F12-4C40-9AFD-1E9CA3F85103}" destId="{4BCF30F5-A2DD-447D-92CC-B50E3CA8AFAF}" srcOrd="0" destOrd="0" presId="urn:microsoft.com/office/officeart/2005/8/layout/hierarchy2"/>
    <dgm:cxn modelId="{2069AA45-640C-47EB-B17F-7B3D6B35F7CE}" type="presOf" srcId="{CA1FC6D1-3BBC-444B-9DD6-3BDCED77C53A}" destId="{AE80C6CB-8948-450B-81FD-48364716DA36}" srcOrd="1" destOrd="0" presId="urn:microsoft.com/office/officeart/2005/8/layout/hierarchy2"/>
    <dgm:cxn modelId="{051BEB46-D97D-46DC-AD11-BA67C2304E3F}" type="presOf" srcId="{3C757638-C4FF-4225-B0BC-EECBEF37415E}" destId="{8BEC6122-2759-4E32-8E44-2A09C9D8C8D0}" srcOrd="0" destOrd="0" presId="urn:microsoft.com/office/officeart/2005/8/layout/hierarchy2"/>
    <dgm:cxn modelId="{9F39596C-5109-4D6A-8514-1F300C7DA221}" type="presOf" srcId="{F05A28CB-A6F5-4EF2-BB04-B314E0929070}" destId="{5E1BE596-977E-4F91-BA89-0FEB35890886}" srcOrd="0" destOrd="0" presId="urn:microsoft.com/office/officeart/2005/8/layout/hierarchy2"/>
    <dgm:cxn modelId="{87D51A5A-306A-4639-877D-68286C09E078}" type="presOf" srcId="{CA1FC6D1-3BBC-444B-9DD6-3BDCED77C53A}" destId="{381D026A-277D-4EEB-8F3C-A271B6FB78DE}" srcOrd="0" destOrd="0" presId="urn:microsoft.com/office/officeart/2005/8/layout/hierarchy2"/>
    <dgm:cxn modelId="{DA3AA087-B154-47BF-A045-C5D9C8941B06}" srcId="{B624F087-8EC9-49A5-AB4A-854886FEA5A5}" destId="{E7DAB43B-1160-4DAE-A052-053485AB0F00}" srcOrd="0" destOrd="0" parTransId="{7CCF6B59-C55F-4230-A91D-4426C5A5A8C7}" sibTransId="{57B8B501-282B-45AF-BD39-CAC10F07B06D}"/>
    <dgm:cxn modelId="{C2AEA98D-810D-4F76-BAC9-049D7315B97F}" type="presOf" srcId="{E7DAB43B-1160-4DAE-A052-053485AB0F00}" destId="{54E11E0E-971D-4278-A990-2392752A9DDA}" srcOrd="0" destOrd="0" presId="urn:microsoft.com/office/officeart/2005/8/layout/hierarchy2"/>
    <dgm:cxn modelId="{C7187EAE-0090-40C7-B9B9-6CB9B4748136}" type="presOf" srcId="{58D89C92-96DF-488C-800B-FE4EC36C4255}" destId="{81BD17A8-3CB8-412E-9303-D247AB994EA0}" srcOrd="0" destOrd="0" presId="urn:microsoft.com/office/officeart/2005/8/layout/hierarchy2"/>
    <dgm:cxn modelId="{95DA96B3-45C3-4F4A-86A6-20C288BF3DCB}" srcId="{5905BD61-F89C-4104-9B1A-B81A28432ABB}" destId="{D93D560D-7BBD-4615-9127-24E307202764}" srcOrd="0" destOrd="0" parTransId="{F05A28CB-A6F5-4EF2-BB04-B314E0929070}" sibTransId="{BA8D2436-907F-4514-ADC6-CF8E75E8A62F}"/>
    <dgm:cxn modelId="{C3C911B5-66AB-4CA5-ACCD-8FD4A0B6D2E5}" type="presOf" srcId="{F05A28CB-A6F5-4EF2-BB04-B314E0929070}" destId="{6EA3FC6C-FC5C-415B-AC96-B713D78A97C4}" srcOrd="1" destOrd="0" presId="urn:microsoft.com/office/officeart/2005/8/layout/hierarchy2"/>
    <dgm:cxn modelId="{4E244EC7-43E5-44A8-B4E0-A74F62B58E1B}" type="presOf" srcId="{5DAFD621-AFB9-4868-955F-CCBBDA930FEB}" destId="{55D9E596-0F86-430D-A730-C1866898A3B3}" srcOrd="0" destOrd="0" presId="urn:microsoft.com/office/officeart/2005/8/layout/hierarchy2"/>
    <dgm:cxn modelId="{4CBEC4D2-7528-4C2F-B5DC-BB8F8FCB7379}" type="presOf" srcId="{D93D560D-7BBD-4615-9127-24E307202764}" destId="{B5B34657-866B-40DB-8412-899B609ABEF4}" srcOrd="0" destOrd="0" presId="urn:microsoft.com/office/officeart/2005/8/layout/hierarchy2"/>
    <dgm:cxn modelId="{1CB400E4-B73B-4CC8-A3A0-06DB523AFADA}" srcId="{1E101426-5B4F-4CD4-A2E9-40A8AFFB423E}" destId="{D2905FC1-4F12-4C40-9AFD-1E9CA3F85103}" srcOrd="0" destOrd="0" parTransId="{5DAFD621-AFB9-4868-955F-CCBBDA930FEB}" sibTransId="{7EB1CBB7-B162-4CCA-A98F-ACDBB818A8A6}"/>
    <dgm:cxn modelId="{A60DB5E7-E841-47DD-B7C5-DDAD3D7D7F3F}" type="presOf" srcId="{1E101426-5B4F-4CD4-A2E9-40A8AFFB423E}" destId="{943B9460-28FA-481A-A48E-2AE0F70C1462}" srcOrd="0" destOrd="0" presId="urn:microsoft.com/office/officeart/2005/8/layout/hierarchy2"/>
    <dgm:cxn modelId="{ACDC1371-2AF6-40E4-B33F-A4847773D082}" type="presParOf" srcId="{83CB5FA7-A1E6-459B-87CA-678389579A19}" destId="{534C081E-F082-47C9-9D78-2A876D399C13}" srcOrd="0" destOrd="0" presId="urn:microsoft.com/office/officeart/2005/8/layout/hierarchy2"/>
    <dgm:cxn modelId="{E50A30C3-63DE-4689-AC2F-348026E442C1}" type="presParOf" srcId="{534C081E-F082-47C9-9D78-2A876D399C13}" destId="{54E11E0E-971D-4278-A990-2392752A9DDA}" srcOrd="0" destOrd="0" presId="urn:microsoft.com/office/officeart/2005/8/layout/hierarchy2"/>
    <dgm:cxn modelId="{803B0BDD-4269-4CFB-AFFE-734BC017D304}" type="presParOf" srcId="{534C081E-F082-47C9-9D78-2A876D399C13}" destId="{84C03E83-FB1E-4254-8419-0AEA26669CCF}" srcOrd="1" destOrd="0" presId="urn:microsoft.com/office/officeart/2005/8/layout/hierarchy2"/>
    <dgm:cxn modelId="{983E66C4-8E8E-4B96-B8F2-B644F8C32184}" type="presParOf" srcId="{84C03E83-FB1E-4254-8419-0AEA26669CCF}" destId="{81BD17A8-3CB8-412E-9303-D247AB994EA0}" srcOrd="0" destOrd="0" presId="urn:microsoft.com/office/officeart/2005/8/layout/hierarchy2"/>
    <dgm:cxn modelId="{029DAE3E-876F-4907-9CA5-502F8315BD78}" type="presParOf" srcId="{81BD17A8-3CB8-412E-9303-D247AB994EA0}" destId="{CF54429D-0EB5-4D06-A4C8-08CB25D0A9A5}" srcOrd="0" destOrd="0" presId="urn:microsoft.com/office/officeart/2005/8/layout/hierarchy2"/>
    <dgm:cxn modelId="{73AD083D-6BCD-4D6D-9C76-564978CAF061}" type="presParOf" srcId="{84C03E83-FB1E-4254-8419-0AEA26669CCF}" destId="{F2E9AA77-EE38-487C-AEAC-07992A2CE8F0}" srcOrd="1" destOrd="0" presId="urn:microsoft.com/office/officeart/2005/8/layout/hierarchy2"/>
    <dgm:cxn modelId="{F31CF2E1-BA14-458A-945F-F6E80B993954}" type="presParOf" srcId="{F2E9AA77-EE38-487C-AEAC-07992A2CE8F0}" destId="{943B9460-28FA-481A-A48E-2AE0F70C1462}" srcOrd="0" destOrd="0" presId="urn:microsoft.com/office/officeart/2005/8/layout/hierarchy2"/>
    <dgm:cxn modelId="{4002D840-FC85-4DAA-AE5B-4A4102CADB3D}" type="presParOf" srcId="{F2E9AA77-EE38-487C-AEAC-07992A2CE8F0}" destId="{B0F2E4F5-49A8-4CFE-B399-C9AF8C4E6158}" srcOrd="1" destOrd="0" presId="urn:microsoft.com/office/officeart/2005/8/layout/hierarchy2"/>
    <dgm:cxn modelId="{307FCDB9-C541-44B2-9A6E-2EC261B7E800}" type="presParOf" srcId="{B0F2E4F5-49A8-4CFE-B399-C9AF8C4E6158}" destId="{55D9E596-0F86-430D-A730-C1866898A3B3}" srcOrd="0" destOrd="0" presId="urn:microsoft.com/office/officeart/2005/8/layout/hierarchy2"/>
    <dgm:cxn modelId="{50B53B04-DDC0-4838-BEEF-111F3D435D92}" type="presParOf" srcId="{55D9E596-0F86-430D-A730-C1866898A3B3}" destId="{6DF5A629-B0DB-4645-AE51-8209F125C019}" srcOrd="0" destOrd="0" presId="urn:microsoft.com/office/officeart/2005/8/layout/hierarchy2"/>
    <dgm:cxn modelId="{B4A6B95D-63F4-4F61-864B-F63B41CD7413}" type="presParOf" srcId="{B0F2E4F5-49A8-4CFE-B399-C9AF8C4E6158}" destId="{5E2EF9D3-7CBA-4F99-BD0D-8E3D3A5A3806}" srcOrd="1" destOrd="0" presId="urn:microsoft.com/office/officeart/2005/8/layout/hierarchy2"/>
    <dgm:cxn modelId="{CA2232AD-BA3F-4350-B11E-33E26FBEEE01}" type="presParOf" srcId="{5E2EF9D3-7CBA-4F99-BD0D-8E3D3A5A3806}" destId="{4BCF30F5-A2DD-447D-92CC-B50E3CA8AFAF}" srcOrd="0" destOrd="0" presId="urn:microsoft.com/office/officeart/2005/8/layout/hierarchy2"/>
    <dgm:cxn modelId="{86687EFE-914B-47F4-8ACF-B066C9D8CC65}" type="presParOf" srcId="{5E2EF9D3-7CBA-4F99-BD0D-8E3D3A5A3806}" destId="{973C38A0-35AF-42E6-BDFE-72665052CF1D}" srcOrd="1" destOrd="0" presId="urn:microsoft.com/office/officeart/2005/8/layout/hierarchy2"/>
    <dgm:cxn modelId="{291E68DB-0E7E-4BAD-BABA-C6784215E414}" type="presParOf" srcId="{B0F2E4F5-49A8-4CFE-B399-C9AF8C4E6158}" destId="{381D026A-277D-4EEB-8F3C-A271B6FB78DE}" srcOrd="2" destOrd="0" presId="urn:microsoft.com/office/officeart/2005/8/layout/hierarchy2"/>
    <dgm:cxn modelId="{BCDBCF46-128B-4B8B-B6C2-A64E353D2C59}" type="presParOf" srcId="{381D026A-277D-4EEB-8F3C-A271B6FB78DE}" destId="{AE80C6CB-8948-450B-81FD-48364716DA36}" srcOrd="0" destOrd="0" presId="urn:microsoft.com/office/officeart/2005/8/layout/hierarchy2"/>
    <dgm:cxn modelId="{8BF3456E-6DC6-4D7F-832A-54D095051294}" type="presParOf" srcId="{B0F2E4F5-49A8-4CFE-B399-C9AF8C4E6158}" destId="{A6FB1038-2107-4F8B-832C-9ED4A2185024}" srcOrd="3" destOrd="0" presId="urn:microsoft.com/office/officeart/2005/8/layout/hierarchy2"/>
    <dgm:cxn modelId="{86526CCE-4B99-4FCF-A143-99EF92F79FCB}" type="presParOf" srcId="{A6FB1038-2107-4F8B-832C-9ED4A2185024}" destId="{3856731D-B7C2-4BE6-A9F3-F08016E9474D}" srcOrd="0" destOrd="0" presId="urn:microsoft.com/office/officeart/2005/8/layout/hierarchy2"/>
    <dgm:cxn modelId="{8F780158-80A3-47B5-8C52-CCFEDFC2FC8E}" type="presParOf" srcId="{A6FB1038-2107-4F8B-832C-9ED4A2185024}" destId="{801401AF-9FA6-4BD4-B8AA-A180BD49C470}" srcOrd="1" destOrd="0" presId="urn:microsoft.com/office/officeart/2005/8/layout/hierarchy2"/>
    <dgm:cxn modelId="{42BDBBDF-1001-47D0-BCA1-7F0403FE4113}" type="presParOf" srcId="{84C03E83-FB1E-4254-8419-0AEA26669CCF}" destId="{8BEC6122-2759-4E32-8E44-2A09C9D8C8D0}" srcOrd="2" destOrd="0" presId="urn:microsoft.com/office/officeart/2005/8/layout/hierarchy2"/>
    <dgm:cxn modelId="{114D13EF-9EAF-4FD4-9C7C-92EFC91CB271}" type="presParOf" srcId="{8BEC6122-2759-4E32-8E44-2A09C9D8C8D0}" destId="{B7BD66F5-7DB7-41DB-A5D3-6048C6F649A9}" srcOrd="0" destOrd="0" presId="urn:microsoft.com/office/officeart/2005/8/layout/hierarchy2"/>
    <dgm:cxn modelId="{454923DA-E0F6-4B0B-BD56-0B85144CCD6B}" type="presParOf" srcId="{84C03E83-FB1E-4254-8419-0AEA26669CCF}" destId="{9A6E6F2C-A550-483F-BF07-06BE97E08BAF}" srcOrd="3" destOrd="0" presId="urn:microsoft.com/office/officeart/2005/8/layout/hierarchy2"/>
    <dgm:cxn modelId="{02AB8F99-23A9-4806-9643-9F98347617CF}" type="presParOf" srcId="{9A6E6F2C-A550-483F-BF07-06BE97E08BAF}" destId="{C5AA4B3A-CCDF-4712-B894-0FBB4727547D}" srcOrd="0" destOrd="0" presId="urn:microsoft.com/office/officeart/2005/8/layout/hierarchy2"/>
    <dgm:cxn modelId="{CF61DF90-65F9-4049-9416-D3E6D6BE873F}" type="presParOf" srcId="{9A6E6F2C-A550-483F-BF07-06BE97E08BAF}" destId="{480145AE-DD01-4D5D-8210-56992D0399A4}" srcOrd="1" destOrd="0" presId="urn:microsoft.com/office/officeart/2005/8/layout/hierarchy2"/>
    <dgm:cxn modelId="{DEE86AD6-EF90-4845-A376-C346AD41C4A6}" type="presParOf" srcId="{480145AE-DD01-4D5D-8210-56992D0399A4}" destId="{5E1BE596-977E-4F91-BA89-0FEB35890886}" srcOrd="0" destOrd="0" presId="urn:microsoft.com/office/officeart/2005/8/layout/hierarchy2"/>
    <dgm:cxn modelId="{60502F09-8E2C-4828-B619-F338CB145FA3}" type="presParOf" srcId="{5E1BE596-977E-4F91-BA89-0FEB35890886}" destId="{6EA3FC6C-FC5C-415B-AC96-B713D78A97C4}" srcOrd="0" destOrd="0" presId="urn:microsoft.com/office/officeart/2005/8/layout/hierarchy2"/>
    <dgm:cxn modelId="{C4EAFB8D-88AC-4D17-8435-528B5A5C03F6}" type="presParOf" srcId="{480145AE-DD01-4D5D-8210-56992D0399A4}" destId="{A5F63E2A-A8D0-4B18-AD01-869FE3E87198}" srcOrd="1" destOrd="0" presId="urn:microsoft.com/office/officeart/2005/8/layout/hierarchy2"/>
    <dgm:cxn modelId="{983A6FAC-5035-446D-BE6E-DC6598E69045}" type="presParOf" srcId="{A5F63E2A-A8D0-4B18-AD01-869FE3E87198}" destId="{B5B34657-866B-40DB-8412-899B609ABEF4}" srcOrd="0" destOrd="0" presId="urn:microsoft.com/office/officeart/2005/8/layout/hierarchy2"/>
    <dgm:cxn modelId="{DE82451C-3EA1-411A-BE35-AB5346170C84}" type="presParOf" srcId="{A5F63E2A-A8D0-4B18-AD01-869FE3E87198}" destId="{8EEBA914-A9CA-490D-87A2-5FD6AB1F26A6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2.xml><?xml version="1.0" encoding="utf-8"?>
<dgm:dataModel xmlns:dgm="http://schemas.openxmlformats.org/drawingml/2006/diagram" xmlns:a="http://schemas.openxmlformats.org/drawingml/2006/main">
  <dgm:ptLst>
    <dgm:pt modelId="{FE226EC9-A5C3-4BB8-BB30-56DC40612DFB}" type="doc">
      <dgm:prSet loTypeId="urn:diagrams.loki3.com/VaryingWidthList" loCatId="list" qsTypeId="urn:microsoft.com/office/officeart/2005/8/quickstyle/simple3" qsCatId="simple" csTypeId="urn:microsoft.com/office/officeart/2005/8/colors/accent1_2" csCatId="accent1" phldr="1"/>
      <dgm:spPr/>
    </dgm:pt>
    <dgm:pt modelId="{BA7E15D0-F0B9-45EF-9C67-A83D8435CD70}">
      <dgm:prSet phldrT="[Text]" custT="1"/>
      <dgm:spPr/>
      <dgm:t>
        <a:bodyPr/>
        <a:lstStyle/>
        <a:p>
          <a:r>
            <a:rPr lang="en-US" sz="2400" dirty="0"/>
            <a:t>Supplier 1</a:t>
          </a:r>
        </a:p>
      </dgm:t>
    </dgm:pt>
    <dgm:pt modelId="{B49DF2A1-BE2B-43DB-8CE3-41A2133A9B95}" type="parTrans" cxnId="{756D6F0E-83C4-48B7-8A7C-F3042E55DD66}">
      <dgm:prSet/>
      <dgm:spPr/>
      <dgm:t>
        <a:bodyPr/>
        <a:lstStyle/>
        <a:p>
          <a:endParaRPr lang="en-US"/>
        </a:p>
      </dgm:t>
    </dgm:pt>
    <dgm:pt modelId="{47D5061A-6683-4896-ACB3-16C829FA53CC}" type="sibTrans" cxnId="{756D6F0E-83C4-48B7-8A7C-F3042E55DD66}">
      <dgm:prSet/>
      <dgm:spPr/>
      <dgm:t>
        <a:bodyPr/>
        <a:lstStyle/>
        <a:p>
          <a:endParaRPr lang="en-US"/>
        </a:p>
      </dgm:t>
    </dgm:pt>
    <dgm:pt modelId="{59BB6EED-250F-4F92-893A-392719C07974}">
      <dgm:prSet phldrT="[Text]" custT="1"/>
      <dgm:spPr/>
      <dgm:t>
        <a:bodyPr/>
        <a:lstStyle/>
        <a:p>
          <a:r>
            <a:rPr lang="en-US" sz="2400" dirty="0"/>
            <a:t>Supplier 2</a:t>
          </a:r>
        </a:p>
      </dgm:t>
    </dgm:pt>
    <dgm:pt modelId="{39E36F3A-FDCF-45D9-A7BF-82CD724AF54A}" type="parTrans" cxnId="{F5C7EE1F-B21D-4EF4-BD63-26A2C5CE9262}">
      <dgm:prSet/>
      <dgm:spPr/>
      <dgm:t>
        <a:bodyPr/>
        <a:lstStyle/>
        <a:p>
          <a:endParaRPr lang="en-US"/>
        </a:p>
      </dgm:t>
    </dgm:pt>
    <dgm:pt modelId="{E95BD9CA-139A-4CB2-BCDF-D6C9DF55AD1F}" type="sibTrans" cxnId="{F5C7EE1F-B21D-4EF4-BD63-26A2C5CE9262}">
      <dgm:prSet/>
      <dgm:spPr/>
      <dgm:t>
        <a:bodyPr/>
        <a:lstStyle/>
        <a:p>
          <a:endParaRPr lang="en-US"/>
        </a:p>
      </dgm:t>
    </dgm:pt>
    <dgm:pt modelId="{3BA8F192-E127-4027-9DFB-FFCE31CE0B37}">
      <dgm:prSet/>
      <dgm:spPr/>
      <dgm:t>
        <a:bodyPr/>
        <a:lstStyle/>
        <a:p>
          <a:endParaRPr lang="en-US"/>
        </a:p>
      </dgm:t>
    </dgm:pt>
    <dgm:pt modelId="{D5A96568-38C2-48BF-9249-688B9E183A21}" type="parTrans" cxnId="{BC7D6BED-95CD-45EB-B961-2CC5CF491D73}">
      <dgm:prSet/>
      <dgm:spPr/>
      <dgm:t>
        <a:bodyPr/>
        <a:lstStyle/>
        <a:p>
          <a:endParaRPr lang="en-US"/>
        </a:p>
      </dgm:t>
    </dgm:pt>
    <dgm:pt modelId="{CC4EFD36-C65A-4FBE-A92A-BCB55D9CA339}" type="sibTrans" cxnId="{BC7D6BED-95CD-45EB-B961-2CC5CF491D73}">
      <dgm:prSet/>
      <dgm:spPr/>
      <dgm:t>
        <a:bodyPr/>
        <a:lstStyle/>
        <a:p>
          <a:endParaRPr lang="en-US"/>
        </a:p>
      </dgm:t>
    </dgm:pt>
    <dgm:pt modelId="{BAC59092-5C5A-46E5-8700-A9D3D2AC4926}">
      <dgm:prSet custT="1"/>
      <dgm:spPr/>
      <dgm:t>
        <a:bodyPr/>
        <a:lstStyle/>
        <a:p>
          <a:r>
            <a:rPr lang="en-US" sz="2400" dirty="0"/>
            <a:t>Supplier n</a:t>
          </a:r>
        </a:p>
      </dgm:t>
    </dgm:pt>
    <dgm:pt modelId="{FBEB6317-BD0D-4D2D-9E66-8B554DC62128}" type="parTrans" cxnId="{0C571078-D25B-4577-B9A4-0B3B7FD9078F}">
      <dgm:prSet/>
      <dgm:spPr/>
      <dgm:t>
        <a:bodyPr/>
        <a:lstStyle/>
        <a:p>
          <a:endParaRPr lang="en-US"/>
        </a:p>
      </dgm:t>
    </dgm:pt>
    <dgm:pt modelId="{C7D12B7F-048E-4DE4-9CAA-A51388626D3F}" type="sibTrans" cxnId="{0C571078-D25B-4577-B9A4-0B3B7FD9078F}">
      <dgm:prSet/>
      <dgm:spPr/>
      <dgm:t>
        <a:bodyPr/>
        <a:lstStyle/>
        <a:p>
          <a:endParaRPr lang="en-US"/>
        </a:p>
      </dgm:t>
    </dgm:pt>
    <dgm:pt modelId="{782EA211-AAC7-49EE-AC25-CCFEE855FFB5}">
      <dgm:prSet phldrT="[Text]" custT="1"/>
      <dgm:spPr/>
      <dgm:t>
        <a:bodyPr/>
        <a:lstStyle/>
        <a:p>
          <a:r>
            <a:rPr lang="en-US" sz="2400" dirty="0"/>
            <a:t>Supplier 3</a:t>
          </a:r>
        </a:p>
      </dgm:t>
    </dgm:pt>
    <dgm:pt modelId="{5629B35B-B2FA-4300-971E-A1BB3C5EA861}" type="sibTrans" cxnId="{F82CBCE5-8063-46DF-872E-7C877BB59A18}">
      <dgm:prSet/>
      <dgm:spPr/>
      <dgm:t>
        <a:bodyPr/>
        <a:lstStyle/>
        <a:p>
          <a:endParaRPr lang="en-US"/>
        </a:p>
      </dgm:t>
    </dgm:pt>
    <dgm:pt modelId="{DD66F770-5A8F-4846-BFD7-CD0D68FA437A}" type="parTrans" cxnId="{F82CBCE5-8063-46DF-872E-7C877BB59A18}">
      <dgm:prSet/>
      <dgm:spPr/>
      <dgm:t>
        <a:bodyPr/>
        <a:lstStyle/>
        <a:p>
          <a:endParaRPr lang="en-US"/>
        </a:p>
      </dgm:t>
    </dgm:pt>
    <dgm:pt modelId="{1D08B105-A170-45E5-9DC1-551A96B5F9C7}" type="pres">
      <dgm:prSet presAssocID="{FE226EC9-A5C3-4BB8-BB30-56DC40612DFB}" presName="Name0" presStyleCnt="0">
        <dgm:presLayoutVars>
          <dgm:resizeHandles/>
        </dgm:presLayoutVars>
      </dgm:prSet>
      <dgm:spPr/>
    </dgm:pt>
    <dgm:pt modelId="{67566353-B531-441A-BC06-C708A8500A02}" type="pres">
      <dgm:prSet presAssocID="{BA7E15D0-F0B9-45EF-9C67-A83D8435CD70}" presName="text" presStyleLbl="node1" presStyleIdx="0" presStyleCnt="5" custScaleX="221544">
        <dgm:presLayoutVars>
          <dgm:bulletEnabled val="1"/>
        </dgm:presLayoutVars>
      </dgm:prSet>
      <dgm:spPr/>
    </dgm:pt>
    <dgm:pt modelId="{EF0CEAAD-2A89-49AF-BCB8-35CFEB28707B}" type="pres">
      <dgm:prSet presAssocID="{47D5061A-6683-4896-ACB3-16C829FA53CC}" presName="space" presStyleCnt="0"/>
      <dgm:spPr/>
    </dgm:pt>
    <dgm:pt modelId="{9EBCBCD0-5D58-401A-9431-8C2DFFB32F45}" type="pres">
      <dgm:prSet presAssocID="{59BB6EED-250F-4F92-893A-392719C07974}" presName="text" presStyleLbl="node1" presStyleIdx="1" presStyleCnt="5" custScaleX="217311">
        <dgm:presLayoutVars>
          <dgm:bulletEnabled val="1"/>
        </dgm:presLayoutVars>
      </dgm:prSet>
      <dgm:spPr/>
    </dgm:pt>
    <dgm:pt modelId="{3878AC1F-3004-4AC7-86A5-D0BEE40BED31}" type="pres">
      <dgm:prSet presAssocID="{E95BD9CA-139A-4CB2-BCDF-D6C9DF55AD1F}" presName="space" presStyleCnt="0"/>
      <dgm:spPr/>
    </dgm:pt>
    <dgm:pt modelId="{8DC5FB4D-992A-499C-B328-1531016B4218}" type="pres">
      <dgm:prSet presAssocID="{782EA211-AAC7-49EE-AC25-CCFEE855FFB5}" presName="text" presStyleLbl="node1" presStyleIdx="2" presStyleCnt="5" custScaleX="213078">
        <dgm:presLayoutVars>
          <dgm:bulletEnabled val="1"/>
        </dgm:presLayoutVars>
      </dgm:prSet>
      <dgm:spPr/>
    </dgm:pt>
    <dgm:pt modelId="{3585EA6F-CFD7-4B19-A70F-25C0DD38351C}" type="pres">
      <dgm:prSet presAssocID="{5629B35B-B2FA-4300-971E-A1BB3C5EA861}" presName="space" presStyleCnt="0"/>
      <dgm:spPr/>
    </dgm:pt>
    <dgm:pt modelId="{571BAA6A-0FD6-414D-B59F-94F7F83563B4}" type="pres">
      <dgm:prSet presAssocID="{3BA8F192-E127-4027-9DFB-FFCE31CE0B37}" presName="text" presStyleLbl="node1" presStyleIdx="3" presStyleCnt="5" custScaleX="321734">
        <dgm:presLayoutVars>
          <dgm:bulletEnabled val="1"/>
        </dgm:presLayoutVars>
      </dgm:prSet>
      <dgm:spPr/>
    </dgm:pt>
    <dgm:pt modelId="{20E6C6ED-9403-4405-B7EB-7F8308546801}" type="pres">
      <dgm:prSet presAssocID="{CC4EFD36-C65A-4FBE-A92A-BCB55D9CA339}" presName="space" presStyleCnt="0"/>
      <dgm:spPr/>
    </dgm:pt>
    <dgm:pt modelId="{EB8F080F-3C3D-44BB-909A-BD18D80B5DC2}" type="pres">
      <dgm:prSet presAssocID="{BAC59092-5C5A-46E5-8700-A9D3D2AC4926}" presName="text" presStyleLbl="node1" presStyleIdx="4" presStyleCnt="5" custScaleX="307622">
        <dgm:presLayoutVars>
          <dgm:bulletEnabled val="1"/>
        </dgm:presLayoutVars>
      </dgm:prSet>
      <dgm:spPr/>
    </dgm:pt>
  </dgm:ptLst>
  <dgm:cxnLst>
    <dgm:cxn modelId="{E5F01E06-D346-458A-809E-C18D56075795}" type="presOf" srcId="{59BB6EED-250F-4F92-893A-392719C07974}" destId="{9EBCBCD0-5D58-401A-9431-8C2DFFB32F45}" srcOrd="0" destOrd="0" presId="urn:diagrams.loki3.com/VaryingWidthList"/>
    <dgm:cxn modelId="{B12F940C-E4D4-443E-94A7-1EF07A38ABD1}" type="presOf" srcId="{FE226EC9-A5C3-4BB8-BB30-56DC40612DFB}" destId="{1D08B105-A170-45E5-9DC1-551A96B5F9C7}" srcOrd="0" destOrd="0" presId="urn:diagrams.loki3.com/VaryingWidthList"/>
    <dgm:cxn modelId="{756D6F0E-83C4-48B7-8A7C-F3042E55DD66}" srcId="{FE226EC9-A5C3-4BB8-BB30-56DC40612DFB}" destId="{BA7E15D0-F0B9-45EF-9C67-A83D8435CD70}" srcOrd="0" destOrd="0" parTransId="{B49DF2A1-BE2B-43DB-8CE3-41A2133A9B95}" sibTransId="{47D5061A-6683-4896-ACB3-16C829FA53CC}"/>
    <dgm:cxn modelId="{A9C67B1E-2986-4088-BECF-6BB4EE8C45D9}" type="presOf" srcId="{3BA8F192-E127-4027-9DFB-FFCE31CE0B37}" destId="{571BAA6A-0FD6-414D-B59F-94F7F83563B4}" srcOrd="0" destOrd="0" presId="urn:diagrams.loki3.com/VaryingWidthList"/>
    <dgm:cxn modelId="{F5C7EE1F-B21D-4EF4-BD63-26A2C5CE9262}" srcId="{FE226EC9-A5C3-4BB8-BB30-56DC40612DFB}" destId="{59BB6EED-250F-4F92-893A-392719C07974}" srcOrd="1" destOrd="0" parTransId="{39E36F3A-FDCF-45D9-A7BF-82CD724AF54A}" sibTransId="{E95BD9CA-139A-4CB2-BCDF-D6C9DF55AD1F}"/>
    <dgm:cxn modelId="{E853762F-9C4D-4A6A-B239-0BD0A192EC93}" type="presOf" srcId="{BA7E15D0-F0B9-45EF-9C67-A83D8435CD70}" destId="{67566353-B531-441A-BC06-C708A8500A02}" srcOrd="0" destOrd="0" presId="urn:diagrams.loki3.com/VaryingWidthList"/>
    <dgm:cxn modelId="{42244848-7598-4E42-B4E9-259657B0CA7F}" type="presOf" srcId="{782EA211-AAC7-49EE-AC25-CCFEE855FFB5}" destId="{8DC5FB4D-992A-499C-B328-1531016B4218}" srcOrd="0" destOrd="0" presId="urn:diagrams.loki3.com/VaryingWidthList"/>
    <dgm:cxn modelId="{0C571078-D25B-4577-B9A4-0B3B7FD9078F}" srcId="{FE226EC9-A5C3-4BB8-BB30-56DC40612DFB}" destId="{BAC59092-5C5A-46E5-8700-A9D3D2AC4926}" srcOrd="4" destOrd="0" parTransId="{FBEB6317-BD0D-4D2D-9E66-8B554DC62128}" sibTransId="{C7D12B7F-048E-4DE4-9CAA-A51388626D3F}"/>
    <dgm:cxn modelId="{732D85AA-59B3-4726-AB80-0CF619DA1A8A}" type="presOf" srcId="{BAC59092-5C5A-46E5-8700-A9D3D2AC4926}" destId="{EB8F080F-3C3D-44BB-909A-BD18D80B5DC2}" srcOrd="0" destOrd="0" presId="urn:diagrams.loki3.com/VaryingWidthList"/>
    <dgm:cxn modelId="{F82CBCE5-8063-46DF-872E-7C877BB59A18}" srcId="{FE226EC9-A5C3-4BB8-BB30-56DC40612DFB}" destId="{782EA211-AAC7-49EE-AC25-CCFEE855FFB5}" srcOrd="2" destOrd="0" parTransId="{DD66F770-5A8F-4846-BFD7-CD0D68FA437A}" sibTransId="{5629B35B-B2FA-4300-971E-A1BB3C5EA861}"/>
    <dgm:cxn modelId="{BC7D6BED-95CD-45EB-B961-2CC5CF491D73}" srcId="{FE226EC9-A5C3-4BB8-BB30-56DC40612DFB}" destId="{3BA8F192-E127-4027-9DFB-FFCE31CE0B37}" srcOrd="3" destOrd="0" parTransId="{D5A96568-38C2-48BF-9249-688B9E183A21}" sibTransId="{CC4EFD36-C65A-4FBE-A92A-BCB55D9CA339}"/>
    <dgm:cxn modelId="{27EE7938-C098-496A-918C-B842A5CDA43D}" type="presParOf" srcId="{1D08B105-A170-45E5-9DC1-551A96B5F9C7}" destId="{67566353-B531-441A-BC06-C708A8500A02}" srcOrd="0" destOrd="0" presId="urn:diagrams.loki3.com/VaryingWidthList"/>
    <dgm:cxn modelId="{75417936-EE19-46B0-88B9-A53F41426F2F}" type="presParOf" srcId="{1D08B105-A170-45E5-9DC1-551A96B5F9C7}" destId="{EF0CEAAD-2A89-49AF-BCB8-35CFEB28707B}" srcOrd="1" destOrd="0" presId="urn:diagrams.loki3.com/VaryingWidthList"/>
    <dgm:cxn modelId="{04DEC431-CF80-413E-8949-A4F0A779C0F9}" type="presParOf" srcId="{1D08B105-A170-45E5-9DC1-551A96B5F9C7}" destId="{9EBCBCD0-5D58-401A-9431-8C2DFFB32F45}" srcOrd="2" destOrd="0" presId="urn:diagrams.loki3.com/VaryingWidthList"/>
    <dgm:cxn modelId="{122A6B39-9CCF-4272-8BC8-2E7EA3916323}" type="presParOf" srcId="{1D08B105-A170-45E5-9DC1-551A96B5F9C7}" destId="{3878AC1F-3004-4AC7-86A5-D0BEE40BED31}" srcOrd="3" destOrd="0" presId="urn:diagrams.loki3.com/VaryingWidthList"/>
    <dgm:cxn modelId="{D92C52A0-94E4-4D98-94A0-7DEC73C9E3E0}" type="presParOf" srcId="{1D08B105-A170-45E5-9DC1-551A96B5F9C7}" destId="{8DC5FB4D-992A-499C-B328-1531016B4218}" srcOrd="4" destOrd="0" presId="urn:diagrams.loki3.com/VaryingWidthList"/>
    <dgm:cxn modelId="{07D30A6F-60CE-4F6C-8A45-4FD271454707}" type="presParOf" srcId="{1D08B105-A170-45E5-9DC1-551A96B5F9C7}" destId="{3585EA6F-CFD7-4B19-A70F-25C0DD38351C}" srcOrd="5" destOrd="0" presId="urn:diagrams.loki3.com/VaryingWidthList"/>
    <dgm:cxn modelId="{263FB0BF-0946-4367-910B-628B3A1AABD4}" type="presParOf" srcId="{1D08B105-A170-45E5-9DC1-551A96B5F9C7}" destId="{571BAA6A-0FD6-414D-B59F-94F7F83563B4}" srcOrd="6" destOrd="0" presId="urn:diagrams.loki3.com/VaryingWidthList"/>
    <dgm:cxn modelId="{39B706CC-4A78-499A-B38A-0FB168FDECE6}" type="presParOf" srcId="{1D08B105-A170-45E5-9DC1-551A96B5F9C7}" destId="{20E6C6ED-9403-4405-B7EB-7F8308546801}" srcOrd="7" destOrd="0" presId="urn:diagrams.loki3.com/VaryingWidthList"/>
    <dgm:cxn modelId="{1E2D6638-9284-4286-A66B-2789A0299EE9}" type="presParOf" srcId="{1D08B105-A170-45E5-9DC1-551A96B5F9C7}" destId="{EB8F080F-3C3D-44BB-909A-BD18D80B5DC2}" srcOrd="8" destOrd="0" presId="urn:diagrams.loki3.com/VaryingWidth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3.xml><?xml version="1.0" encoding="utf-8"?>
<dgm:dataModel xmlns:dgm="http://schemas.openxmlformats.org/drawingml/2006/diagram" xmlns:a="http://schemas.openxmlformats.org/drawingml/2006/main">
  <dgm:ptLst>
    <dgm:pt modelId="{FE226EC9-A5C3-4BB8-BB30-56DC40612DFB}" type="doc">
      <dgm:prSet loTypeId="urn:diagrams.loki3.com/VaryingWidthList" loCatId="list" qsTypeId="urn:microsoft.com/office/officeart/2005/8/quickstyle/simple3" qsCatId="simple" csTypeId="urn:microsoft.com/office/officeart/2005/8/colors/accent1_2" csCatId="accent1" phldr="1"/>
      <dgm:spPr/>
    </dgm:pt>
    <dgm:pt modelId="{BA7E15D0-F0B9-45EF-9C67-A83D8435CD70}">
      <dgm:prSet phldrT="[Text]" custT="1"/>
      <dgm:spPr/>
      <dgm:t>
        <a:bodyPr/>
        <a:lstStyle/>
        <a:p>
          <a:r>
            <a:rPr lang="en-US" sz="2400" dirty="0"/>
            <a:t>RDC 1</a:t>
          </a:r>
        </a:p>
      </dgm:t>
    </dgm:pt>
    <dgm:pt modelId="{B49DF2A1-BE2B-43DB-8CE3-41A2133A9B95}" type="parTrans" cxnId="{756D6F0E-83C4-48B7-8A7C-F3042E55DD66}">
      <dgm:prSet/>
      <dgm:spPr/>
      <dgm:t>
        <a:bodyPr/>
        <a:lstStyle/>
        <a:p>
          <a:endParaRPr lang="en-US"/>
        </a:p>
      </dgm:t>
    </dgm:pt>
    <dgm:pt modelId="{47D5061A-6683-4896-ACB3-16C829FA53CC}" type="sibTrans" cxnId="{756D6F0E-83C4-48B7-8A7C-F3042E55DD66}">
      <dgm:prSet/>
      <dgm:spPr/>
      <dgm:t>
        <a:bodyPr/>
        <a:lstStyle/>
        <a:p>
          <a:endParaRPr lang="en-US"/>
        </a:p>
      </dgm:t>
    </dgm:pt>
    <dgm:pt modelId="{59BB6EED-250F-4F92-893A-392719C07974}">
      <dgm:prSet phldrT="[Text]" custT="1"/>
      <dgm:spPr/>
      <dgm:t>
        <a:bodyPr/>
        <a:lstStyle/>
        <a:p>
          <a:r>
            <a:rPr lang="en-US" sz="2400" dirty="0"/>
            <a:t>RDC 2</a:t>
          </a:r>
        </a:p>
      </dgm:t>
    </dgm:pt>
    <dgm:pt modelId="{39E36F3A-FDCF-45D9-A7BF-82CD724AF54A}" type="parTrans" cxnId="{F5C7EE1F-B21D-4EF4-BD63-26A2C5CE9262}">
      <dgm:prSet/>
      <dgm:spPr/>
      <dgm:t>
        <a:bodyPr/>
        <a:lstStyle/>
        <a:p>
          <a:endParaRPr lang="en-US"/>
        </a:p>
      </dgm:t>
    </dgm:pt>
    <dgm:pt modelId="{E95BD9CA-139A-4CB2-BCDF-D6C9DF55AD1F}" type="sibTrans" cxnId="{F5C7EE1F-B21D-4EF4-BD63-26A2C5CE9262}">
      <dgm:prSet/>
      <dgm:spPr/>
      <dgm:t>
        <a:bodyPr/>
        <a:lstStyle/>
        <a:p>
          <a:endParaRPr lang="en-US"/>
        </a:p>
      </dgm:t>
    </dgm:pt>
    <dgm:pt modelId="{3BA8F192-E127-4027-9DFB-FFCE31CE0B37}">
      <dgm:prSet/>
      <dgm:spPr/>
      <dgm:t>
        <a:bodyPr/>
        <a:lstStyle/>
        <a:p>
          <a:endParaRPr lang="en-US"/>
        </a:p>
      </dgm:t>
    </dgm:pt>
    <dgm:pt modelId="{D5A96568-38C2-48BF-9249-688B9E183A21}" type="parTrans" cxnId="{BC7D6BED-95CD-45EB-B961-2CC5CF491D73}">
      <dgm:prSet/>
      <dgm:spPr/>
      <dgm:t>
        <a:bodyPr/>
        <a:lstStyle/>
        <a:p>
          <a:endParaRPr lang="en-US"/>
        </a:p>
      </dgm:t>
    </dgm:pt>
    <dgm:pt modelId="{CC4EFD36-C65A-4FBE-A92A-BCB55D9CA339}" type="sibTrans" cxnId="{BC7D6BED-95CD-45EB-B961-2CC5CF491D73}">
      <dgm:prSet/>
      <dgm:spPr/>
      <dgm:t>
        <a:bodyPr/>
        <a:lstStyle/>
        <a:p>
          <a:endParaRPr lang="en-US"/>
        </a:p>
      </dgm:t>
    </dgm:pt>
    <dgm:pt modelId="{BAC59092-5C5A-46E5-8700-A9D3D2AC4926}">
      <dgm:prSet custT="1"/>
      <dgm:spPr/>
      <dgm:t>
        <a:bodyPr/>
        <a:lstStyle/>
        <a:p>
          <a:r>
            <a:rPr lang="en-US" sz="2400" dirty="0"/>
            <a:t>RDC n</a:t>
          </a:r>
        </a:p>
      </dgm:t>
    </dgm:pt>
    <dgm:pt modelId="{FBEB6317-BD0D-4D2D-9E66-8B554DC62128}" type="parTrans" cxnId="{0C571078-D25B-4577-B9A4-0B3B7FD9078F}">
      <dgm:prSet/>
      <dgm:spPr/>
      <dgm:t>
        <a:bodyPr/>
        <a:lstStyle/>
        <a:p>
          <a:endParaRPr lang="en-US"/>
        </a:p>
      </dgm:t>
    </dgm:pt>
    <dgm:pt modelId="{C7D12B7F-048E-4DE4-9CAA-A51388626D3F}" type="sibTrans" cxnId="{0C571078-D25B-4577-B9A4-0B3B7FD9078F}">
      <dgm:prSet/>
      <dgm:spPr/>
      <dgm:t>
        <a:bodyPr/>
        <a:lstStyle/>
        <a:p>
          <a:endParaRPr lang="en-US"/>
        </a:p>
      </dgm:t>
    </dgm:pt>
    <dgm:pt modelId="{782EA211-AAC7-49EE-AC25-CCFEE855FFB5}">
      <dgm:prSet phldrT="[Text]" custT="1"/>
      <dgm:spPr/>
      <dgm:t>
        <a:bodyPr/>
        <a:lstStyle/>
        <a:p>
          <a:r>
            <a:rPr lang="en-US" sz="2400" dirty="0"/>
            <a:t>RDC 3</a:t>
          </a:r>
        </a:p>
      </dgm:t>
    </dgm:pt>
    <dgm:pt modelId="{5629B35B-B2FA-4300-971E-A1BB3C5EA861}" type="sibTrans" cxnId="{F82CBCE5-8063-46DF-872E-7C877BB59A18}">
      <dgm:prSet/>
      <dgm:spPr/>
      <dgm:t>
        <a:bodyPr/>
        <a:lstStyle/>
        <a:p>
          <a:endParaRPr lang="en-US"/>
        </a:p>
      </dgm:t>
    </dgm:pt>
    <dgm:pt modelId="{DD66F770-5A8F-4846-BFD7-CD0D68FA437A}" type="parTrans" cxnId="{F82CBCE5-8063-46DF-872E-7C877BB59A18}">
      <dgm:prSet/>
      <dgm:spPr/>
      <dgm:t>
        <a:bodyPr/>
        <a:lstStyle/>
        <a:p>
          <a:endParaRPr lang="en-US"/>
        </a:p>
      </dgm:t>
    </dgm:pt>
    <dgm:pt modelId="{1D08B105-A170-45E5-9DC1-551A96B5F9C7}" type="pres">
      <dgm:prSet presAssocID="{FE226EC9-A5C3-4BB8-BB30-56DC40612DFB}" presName="Name0" presStyleCnt="0">
        <dgm:presLayoutVars>
          <dgm:resizeHandles/>
        </dgm:presLayoutVars>
      </dgm:prSet>
      <dgm:spPr/>
    </dgm:pt>
    <dgm:pt modelId="{67566353-B531-441A-BC06-C708A8500A02}" type="pres">
      <dgm:prSet presAssocID="{BA7E15D0-F0B9-45EF-9C67-A83D8435CD70}" presName="text" presStyleLbl="node1" presStyleIdx="0" presStyleCnt="5" custScaleX="266072">
        <dgm:presLayoutVars>
          <dgm:bulletEnabled val="1"/>
        </dgm:presLayoutVars>
      </dgm:prSet>
      <dgm:spPr/>
    </dgm:pt>
    <dgm:pt modelId="{EF0CEAAD-2A89-49AF-BCB8-35CFEB28707B}" type="pres">
      <dgm:prSet presAssocID="{47D5061A-6683-4896-ACB3-16C829FA53CC}" presName="space" presStyleCnt="0"/>
      <dgm:spPr/>
    </dgm:pt>
    <dgm:pt modelId="{9EBCBCD0-5D58-401A-9431-8C2DFFB32F45}" type="pres">
      <dgm:prSet presAssocID="{59BB6EED-250F-4F92-893A-392719C07974}" presName="text" presStyleLbl="node1" presStyleIdx="1" presStyleCnt="5" custScaleX="267239">
        <dgm:presLayoutVars>
          <dgm:bulletEnabled val="1"/>
        </dgm:presLayoutVars>
      </dgm:prSet>
      <dgm:spPr/>
    </dgm:pt>
    <dgm:pt modelId="{3878AC1F-3004-4AC7-86A5-D0BEE40BED31}" type="pres">
      <dgm:prSet presAssocID="{E95BD9CA-139A-4CB2-BCDF-D6C9DF55AD1F}" presName="space" presStyleCnt="0"/>
      <dgm:spPr/>
    </dgm:pt>
    <dgm:pt modelId="{8DC5FB4D-992A-499C-B328-1531016B4218}" type="pres">
      <dgm:prSet presAssocID="{782EA211-AAC7-49EE-AC25-CCFEE855FFB5}" presName="text" presStyleLbl="node1" presStyleIdx="2" presStyleCnt="5" custScaleX="267239">
        <dgm:presLayoutVars>
          <dgm:bulletEnabled val="1"/>
        </dgm:presLayoutVars>
      </dgm:prSet>
      <dgm:spPr/>
    </dgm:pt>
    <dgm:pt modelId="{3585EA6F-CFD7-4B19-A70F-25C0DD38351C}" type="pres">
      <dgm:prSet presAssocID="{5629B35B-B2FA-4300-971E-A1BB3C5EA861}" presName="space" presStyleCnt="0"/>
      <dgm:spPr/>
    </dgm:pt>
    <dgm:pt modelId="{571BAA6A-0FD6-414D-B59F-94F7F83563B4}" type="pres">
      <dgm:prSet presAssocID="{3BA8F192-E127-4027-9DFB-FFCE31CE0B37}" presName="text" presStyleLbl="node1" presStyleIdx="3" presStyleCnt="5" custScaleX="321734">
        <dgm:presLayoutVars>
          <dgm:bulletEnabled val="1"/>
        </dgm:presLayoutVars>
      </dgm:prSet>
      <dgm:spPr/>
    </dgm:pt>
    <dgm:pt modelId="{20E6C6ED-9403-4405-B7EB-7F8308546801}" type="pres">
      <dgm:prSet presAssocID="{CC4EFD36-C65A-4FBE-A92A-BCB55D9CA339}" presName="space" presStyleCnt="0"/>
      <dgm:spPr/>
    </dgm:pt>
    <dgm:pt modelId="{EB8F080F-3C3D-44BB-909A-BD18D80B5DC2}" type="pres">
      <dgm:prSet presAssocID="{BAC59092-5C5A-46E5-8700-A9D3D2AC4926}" presName="text" presStyleLbl="node1" presStyleIdx="4" presStyleCnt="5" custScaleX="307622">
        <dgm:presLayoutVars>
          <dgm:bulletEnabled val="1"/>
        </dgm:presLayoutVars>
      </dgm:prSet>
      <dgm:spPr/>
    </dgm:pt>
  </dgm:ptLst>
  <dgm:cxnLst>
    <dgm:cxn modelId="{E5F01E06-D346-458A-809E-C18D56075795}" type="presOf" srcId="{59BB6EED-250F-4F92-893A-392719C07974}" destId="{9EBCBCD0-5D58-401A-9431-8C2DFFB32F45}" srcOrd="0" destOrd="0" presId="urn:diagrams.loki3.com/VaryingWidthList"/>
    <dgm:cxn modelId="{B12F940C-E4D4-443E-94A7-1EF07A38ABD1}" type="presOf" srcId="{FE226EC9-A5C3-4BB8-BB30-56DC40612DFB}" destId="{1D08B105-A170-45E5-9DC1-551A96B5F9C7}" srcOrd="0" destOrd="0" presId="urn:diagrams.loki3.com/VaryingWidthList"/>
    <dgm:cxn modelId="{756D6F0E-83C4-48B7-8A7C-F3042E55DD66}" srcId="{FE226EC9-A5C3-4BB8-BB30-56DC40612DFB}" destId="{BA7E15D0-F0B9-45EF-9C67-A83D8435CD70}" srcOrd="0" destOrd="0" parTransId="{B49DF2A1-BE2B-43DB-8CE3-41A2133A9B95}" sibTransId="{47D5061A-6683-4896-ACB3-16C829FA53CC}"/>
    <dgm:cxn modelId="{A9C67B1E-2986-4088-BECF-6BB4EE8C45D9}" type="presOf" srcId="{3BA8F192-E127-4027-9DFB-FFCE31CE0B37}" destId="{571BAA6A-0FD6-414D-B59F-94F7F83563B4}" srcOrd="0" destOrd="0" presId="urn:diagrams.loki3.com/VaryingWidthList"/>
    <dgm:cxn modelId="{F5C7EE1F-B21D-4EF4-BD63-26A2C5CE9262}" srcId="{FE226EC9-A5C3-4BB8-BB30-56DC40612DFB}" destId="{59BB6EED-250F-4F92-893A-392719C07974}" srcOrd="1" destOrd="0" parTransId="{39E36F3A-FDCF-45D9-A7BF-82CD724AF54A}" sibTransId="{E95BD9CA-139A-4CB2-BCDF-D6C9DF55AD1F}"/>
    <dgm:cxn modelId="{E853762F-9C4D-4A6A-B239-0BD0A192EC93}" type="presOf" srcId="{BA7E15D0-F0B9-45EF-9C67-A83D8435CD70}" destId="{67566353-B531-441A-BC06-C708A8500A02}" srcOrd="0" destOrd="0" presId="urn:diagrams.loki3.com/VaryingWidthList"/>
    <dgm:cxn modelId="{42244848-7598-4E42-B4E9-259657B0CA7F}" type="presOf" srcId="{782EA211-AAC7-49EE-AC25-CCFEE855FFB5}" destId="{8DC5FB4D-992A-499C-B328-1531016B4218}" srcOrd="0" destOrd="0" presId="urn:diagrams.loki3.com/VaryingWidthList"/>
    <dgm:cxn modelId="{0C571078-D25B-4577-B9A4-0B3B7FD9078F}" srcId="{FE226EC9-A5C3-4BB8-BB30-56DC40612DFB}" destId="{BAC59092-5C5A-46E5-8700-A9D3D2AC4926}" srcOrd="4" destOrd="0" parTransId="{FBEB6317-BD0D-4D2D-9E66-8B554DC62128}" sibTransId="{C7D12B7F-048E-4DE4-9CAA-A51388626D3F}"/>
    <dgm:cxn modelId="{732D85AA-59B3-4726-AB80-0CF619DA1A8A}" type="presOf" srcId="{BAC59092-5C5A-46E5-8700-A9D3D2AC4926}" destId="{EB8F080F-3C3D-44BB-909A-BD18D80B5DC2}" srcOrd="0" destOrd="0" presId="urn:diagrams.loki3.com/VaryingWidthList"/>
    <dgm:cxn modelId="{F82CBCE5-8063-46DF-872E-7C877BB59A18}" srcId="{FE226EC9-A5C3-4BB8-BB30-56DC40612DFB}" destId="{782EA211-AAC7-49EE-AC25-CCFEE855FFB5}" srcOrd="2" destOrd="0" parTransId="{DD66F770-5A8F-4846-BFD7-CD0D68FA437A}" sibTransId="{5629B35B-B2FA-4300-971E-A1BB3C5EA861}"/>
    <dgm:cxn modelId="{BC7D6BED-95CD-45EB-B961-2CC5CF491D73}" srcId="{FE226EC9-A5C3-4BB8-BB30-56DC40612DFB}" destId="{3BA8F192-E127-4027-9DFB-FFCE31CE0B37}" srcOrd="3" destOrd="0" parTransId="{D5A96568-38C2-48BF-9249-688B9E183A21}" sibTransId="{CC4EFD36-C65A-4FBE-A92A-BCB55D9CA339}"/>
    <dgm:cxn modelId="{27EE7938-C098-496A-918C-B842A5CDA43D}" type="presParOf" srcId="{1D08B105-A170-45E5-9DC1-551A96B5F9C7}" destId="{67566353-B531-441A-BC06-C708A8500A02}" srcOrd="0" destOrd="0" presId="urn:diagrams.loki3.com/VaryingWidthList"/>
    <dgm:cxn modelId="{75417936-EE19-46B0-88B9-A53F41426F2F}" type="presParOf" srcId="{1D08B105-A170-45E5-9DC1-551A96B5F9C7}" destId="{EF0CEAAD-2A89-49AF-BCB8-35CFEB28707B}" srcOrd="1" destOrd="0" presId="urn:diagrams.loki3.com/VaryingWidthList"/>
    <dgm:cxn modelId="{04DEC431-CF80-413E-8949-A4F0A779C0F9}" type="presParOf" srcId="{1D08B105-A170-45E5-9DC1-551A96B5F9C7}" destId="{9EBCBCD0-5D58-401A-9431-8C2DFFB32F45}" srcOrd="2" destOrd="0" presId="urn:diagrams.loki3.com/VaryingWidthList"/>
    <dgm:cxn modelId="{122A6B39-9CCF-4272-8BC8-2E7EA3916323}" type="presParOf" srcId="{1D08B105-A170-45E5-9DC1-551A96B5F9C7}" destId="{3878AC1F-3004-4AC7-86A5-D0BEE40BED31}" srcOrd="3" destOrd="0" presId="urn:diagrams.loki3.com/VaryingWidthList"/>
    <dgm:cxn modelId="{D92C52A0-94E4-4D98-94A0-7DEC73C9E3E0}" type="presParOf" srcId="{1D08B105-A170-45E5-9DC1-551A96B5F9C7}" destId="{8DC5FB4D-992A-499C-B328-1531016B4218}" srcOrd="4" destOrd="0" presId="urn:diagrams.loki3.com/VaryingWidthList"/>
    <dgm:cxn modelId="{07D30A6F-60CE-4F6C-8A45-4FD271454707}" type="presParOf" srcId="{1D08B105-A170-45E5-9DC1-551A96B5F9C7}" destId="{3585EA6F-CFD7-4B19-A70F-25C0DD38351C}" srcOrd="5" destOrd="0" presId="urn:diagrams.loki3.com/VaryingWidthList"/>
    <dgm:cxn modelId="{263FB0BF-0946-4367-910B-628B3A1AABD4}" type="presParOf" srcId="{1D08B105-A170-45E5-9DC1-551A96B5F9C7}" destId="{571BAA6A-0FD6-414D-B59F-94F7F83563B4}" srcOrd="6" destOrd="0" presId="urn:diagrams.loki3.com/VaryingWidthList"/>
    <dgm:cxn modelId="{39B706CC-4A78-499A-B38A-0FB168FDECE6}" type="presParOf" srcId="{1D08B105-A170-45E5-9DC1-551A96B5F9C7}" destId="{20E6C6ED-9403-4405-B7EB-7F8308546801}" srcOrd="7" destOrd="0" presId="urn:diagrams.loki3.com/VaryingWidthList"/>
    <dgm:cxn modelId="{1E2D6638-9284-4286-A66B-2789A0299EE9}" type="presParOf" srcId="{1D08B105-A170-45E5-9DC1-551A96B5F9C7}" destId="{EB8F080F-3C3D-44BB-909A-BD18D80B5DC2}" srcOrd="8" destOrd="0" presId="urn:diagrams.loki3.com/VaryingWidthList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4.xml><?xml version="1.0" encoding="utf-8"?>
<dgm:dataModel xmlns:dgm="http://schemas.openxmlformats.org/drawingml/2006/diagram" xmlns:a="http://schemas.openxmlformats.org/drawingml/2006/main">
  <dgm:ptLst>
    <dgm:pt modelId="{FE226EC9-A5C3-4BB8-BB30-56DC40612DFB}" type="doc">
      <dgm:prSet loTypeId="urn:diagrams.loki3.com/VaryingWidthList" loCatId="list" qsTypeId="urn:microsoft.com/office/officeart/2005/8/quickstyle/simple3" qsCatId="simple" csTypeId="urn:microsoft.com/office/officeart/2005/8/colors/accent1_2" csCatId="accent1" phldr="1"/>
      <dgm:spPr/>
    </dgm:pt>
    <dgm:pt modelId="{3BA8F192-E127-4027-9DFB-FFCE31CE0B37}">
      <dgm:prSet custT="1"/>
      <dgm:spPr/>
      <dgm:t>
        <a:bodyPr/>
        <a:lstStyle/>
        <a:p>
          <a:r>
            <a:rPr lang="en-US" sz="2400" dirty="0"/>
            <a:t>CDC</a:t>
          </a:r>
        </a:p>
      </dgm:t>
    </dgm:pt>
    <dgm:pt modelId="{D5A96568-38C2-48BF-9249-688B9E183A21}" type="parTrans" cxnId="{BC7D6BED-95CD-45EB-B961-2CC5CF491D73}">
      <dgm:prSet/>
      <dgm:spPr/>
      <dgm:t>
        <a:bodyPr/>
        <a:lstStyle/>
        <a:p>
          <a:endParaRPr lang="en-US"/>
        </a:p>
      </dgm:t>
    </dgm:pt>
    <dgm:pt modelId="{CC4EFD36-C65A-4FBE-A92A-BCB55D9CA339}" type="sibTrans" cxnId="{BC7D6BED-95CD-45EB-B961-2CC5CF491D73}">
      <dgm:prSet/>
      <dgm:spPr/>
      <dgm:t>
        <a:bodyPr/>
        <a:lstStyle/>
        <a:p>
          <a:endParaRPr lang="en-US"/>
        </a:p>
      </dgm:t>
    </dgm:pt>
    <dgm:pt modelId="{1D08B105-A170-45E5-9DC1-551A96B5F9C7}" type="pres">
      <dgm:prSet presAssocID="{FE226EC9-A5C3-4BB8-BB30-56DC40612DFB}" presName="Name0" presStyleCnt="0">
        <dgm:presLayoutVars>
          <dgm:resizeHandles/>
        </dgm:presLayoutVars>
      </dgm:prSet>
      <dgm:spPr/>
    </dgm:pt>
    <dgm:pt modelId="{571BAA6A-0FD6-414D-B59F-94F7F83563B4}" type="pres">
      <dgm:prSet presAssocID="{3BA8F192-E127-4027-9DFB-FFCE31CE0B37}" presName="text" presStyleLbl="node1" presStyleIdx="0" presStyleCnt="1" custScaleX="316089">
        <dgm:presLayoutVars>
          <dgm:bulletEnabled val="1"/>
        </dgm:presLayoutVars>
      </dgm:prSet>
      <dgm:spPr/>
    </dgm:pt>
  </dgm:ptLst>
  <dgm:cxnLst>
    <dgm:cxn modelId="{B12F940C-E4D4-443E-94A7-1EF07A38ABD1}" type="presOf" srcId="{FE226EC9-A5C3-4BB8-BB30-56DC40612DFB}" destId="{1D08B105-A170-45E5-9DC1-551A96B5F9C7}" srcOrd="0" destOrd="0" presId="urn:diagrams.loki3.com/VaryingWidthList"/>
    <dgm:cxn modelId="{A9C67B1E-2986-4088-BECF-6BB4EE8C45D9}" type="presOf" srcId="{3BA8F192-E127-4027-9DFB-FFCE31CE0B37}" destId="{571BAA6A-0FD6-414D-B59F-94F7F83563B4}" srcOrd="0" destOrd="0" presId="urn:diagrams.loki3.com/VaryingWidthList"/>
    <dgm:cxn modelId="{BC7D6BED-95CD-45EB-B961-2CC5CF491D73}" srcId="{FE226EC9-A5C3-4BB8-BB30-56DC40612DFB}" destId="{3BA8F192-E127-4027-9DFB-FFCE31CE0B37}" srcOrd="0" destOrd="0" parTransId="{D5A96568-38C2-48BF-9249-688B9E183A21}" sibTransId="{CC4EFD36-C65A-4FBE-A92A-BCB55D9CA339}"/>
    <dgm:cxn modelId="{263FB0BF-0946-4367-910B-628B3A1AABD4}" type="presParOf" srcId="{1D08B105-A170-45E5-9DC1-551A96B5F9C7}" destId="{571BAA6A-0FD6-414D-B59F-94F7F83563B4}" srcOrd="0" destOrd="0" presId="urn:diagrams.loki3.com/VaryingWidthList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35.xml><?xml version="1.0" encoding="utf-8"?>
<dgm:dataModel xmlns:dgm="http://schemas.openxmlformats.org/drawingml/2006/diagram" xmlns:a="http://schemas.openxmlformats.org/drawingml/2006/main">
  <dgm:ptLst>
    <dgm:pt modelId="{73F27607-76D6-489C-9A52-2E5570453569}" type="doc">
      <dgm:prSet loTypeId="urn:microsoft.com/office/officeart/2005/8/layout/venn1" loCatId="relationship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0E8449A-940F-49C6-BC6C-8085FA489201}">
      <dgm:prSet phldrT="[Text]"/>
      <dgm:spPr>
        <a:solidFill>
          <a:srgbClr val="002060"/>
        </a:solidFill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Risk</a:t>
          </a:r>
        </a:p>
      </dgm:t>
    </dgm:pt>
    <dgm:pt modelId="{840B4D2E-8510-4476-9E0B-4EACE621D7B2}" type="parTrans" cxnId="{C7BF55E5-4B1E-41BA-A1E7-6E6A630A3A10}">
      <dgm:prSet/>
      <dgm:spPr/>
      <dgm:t>
        <a:bodyPr/>
        <a:lstStyle/>
        <a:p>
          <a:endParaRPr lang="en-US"/>
        </a:p>
      </dgm:t>
    </dgm:pt>
    <dgm:pt modelId="{5E428484-A0DE-4537-B270-950FD66BAA86}" type="sibTrans" cxnId="{C7BF55E5-4B1E-41BA-A1E7-6E6A630A3A10}">
      <dgm:prSet/>
      <dgm:spPr/>
      <dgm:t>
        <a:bodyPr/>
        <a:lstStyle/>
        <a:p>
          <a:endParaRPr lang="en-US"/>
        </a:p>
      </dgm:t>
    </dgm:pt>
    <dgm:pt modelId="{E6CB1497-B05B-4502-8401-802E085E721B}">
      <dgm:prSet phldrT="[Text]"/>
      <dgm:spPr>
        <a:solidFill>
          <a:schemeClr val="accent6">
            <a:lumMod val="25000"/>
            <a:lumOff val="75000"/>
          </a:schemeClr>
        </a:solidFill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Availability</a:t>
          </a:r>
        </a:p>
      </dgm:t>
    </dgm:pt>
    <dgm:pt modelId="{75BB56D4-ADCA-47D5-B9F1-719DEA27DC0B}" type="parTrans" cxnId="{5F5B9AB2-7575-485D-A981-96440B33E941}">
      <dgm:prSet/>
      <dgm:spPr/>
      <dgm:t>
        <a:bodyPr/>
        <a:lstStyle/>
        <a:p>
          <a:endParaRPr lang="en-US"/>
        </a:p>
      </dgm:t>
    </dgm:pt>
    <dgm:pt modelId="{422CFDB3-F7BC-4195-8CBE-07ABB61C987B}" type="sibTrans" cxnId="{5F5B9AB2-7575-485D-A981-96440B33E941}">
      <dgm:prSet/>
      <dgm:spPr/>
      <dgm:t>
        <a:bodyPr/>
        <a:lstStyle/>
        <a:p>
          <a:endParaRPr lang="en-US"/>
        </a:p>
      </dgm:t>
    </dgm:pt>
    <dgm:pt modelId="{60AF1C24-1BBD-4DA9-83C9-17C288FF3A23}">
      <dgm:prSet phldrT="[Text]"/>
      <dgm:spPr>
        <a:solidFill>
          <a:srgbClr val="002060"/>
        </a:solidFill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Cost</a:t>
          </a:r>
        </a:p>
      </dgm:t>
    </dgm:pt>
    <dgm:pt modelId="{5DDB083C-4F37-4A99-A1F3-C6806C97A4CD}" type="parTrans" cxnId="{2DDAF0C5-E41B-4E19-A997-93A4D27ED949}">
      <dgm:prSet/>
      <dgm:spPr/>
      <dgm:t>
        <a:bodyPr/>
        <a:lstStyle/>
        <a:p>
          <a:endParaRPr lang="en-US"/>
        </a:p>
      </dgm:t>
    </dgm:pt>
    <dgm:pt modelId="{BB49D217-8145-416F-9819-17B0DDFD4B81}" type="sibTrans" cxnId="{2DDAF0C5-E41B-4E19-A997-93A4D27ED949}">
      <dgm:prSet/>
      <dgm:spPr/>
      <dgm:t>
        <a:bodyPr/>
        <a:lstStyle/>
        <a:p>
          <a:endParaRPr lang="en-US"/>
        </a:p>
      </dgm:t>
    </dgm:pt>
    <dgm:pt modelId="{6A093E84-EA91-4FB1-BD6E-ADCCE4407731}" type="pres">
      <dgm:prSet presAssocID="{73F27607-76D6-489C-9A52-2E5570453569}" presName="compositeShape" presStyleCnt="0">
        <dgm:presLayoutVars>
          <dgm:chMax val="7"/>
          <dgm:dir/>
          <dgm:resizeHandles val="exact"/>
        </dgm:presLayoutVars>
      </dgm:prSet>
      <dgm:spPr/>
    </dgm:pt>
    <dgm:pt modelId="{B99E9332-DFC2-4B40-A331-873146DEF0D8}" type="pres">
      <dgm:prSet presAssocID="{D0E8449A-940F-49C6-BC6C-8085FA489201}" presName="circ1" presStyleLbl="vennNode1" presStyleIdx="0" presStyleCnt="3"/>
      <dgm:spPr/>
    </dgm:pt>
    <dgm:pt modelId="{AC005776-1C75-4EA0-84F5-43A6CF960DCD}" type="pres">
      <dgm:prSet presAssocID="{D0E8449A-940F-49C6-BC6C-8085FA489201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59DE5D28-27EB-40BC-B73C-4B0498D544A0}" type="pres">
      <dgm:prSet presAssocID="{E6CB1497-B05B-4502-8401-802E085E721B}" presName="circ2" presStyleLbl="vennNode1" presStyleIdx="1" presStyleCnt="3"/>
      <dgm:spPr/>
    </dgm:pt>
    <dgm:pt modelId="{22E99678-E546-4070-9267-3E1A9BF8B048}" type="pres">
      <dgm:prSet presAssocID="{E6CB1497-B05B-4502-8401-802E085E721B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8D38FAE6-A36C-423F-BD1B-EFA39F09D6FA}" type="pres">
      <dgm:prSet presAssocID="{60AF1C24-1BBD-4DA9-83C9-17C288FF3A23}" presName="circ3" presStyleLbl="vennNode1" presStyleIdx="2" presStyleCnt="3"/>
      <dgm:spPr/>
    </dgm:pt>
    <dgm:pt modelId="{7F7E2ADA-5AE5-4E17-A2AF-7023AF07A1FD}" type="pres">
      <dgm:prSet presAssocID="{60AF1C24-1BBD-4DA9-83C9-17C288FF3A23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789D9211-A951-49FE-969F-51322427EE75}" type="presOf" srcId="{60AF1C24-1BBD-4DA9-83C9-17C288FF3A23}" destId="{8D38FAE6-A36C-423F-BD1B-EFA39F09D6FA}" srcOrd="0" destOrd="0" presId="urn:microsoft.com/office/officeart/2005/8/layout/venn1"/>
    <dgm:cxn modelId="{05178137-F62B-484E-AFAB-ADBD53C11E4D}" type="presOf" srcId="{60AF1C24-1BBD-4DA9-83C9-17C288FF3A23}" destId="{7F7E2ADA-5AE5-4E17-A2AF-7023AF07A1FD}" srcOrd="1" destOrd="0" presId="urn:microsoft.com/office/officeart/2005/8/layout/venn1"/>
    <dgm:cxn modelId="{D927825D-2EA8-47FD-9CE2-58F423C912C9}" type="presOf" srcId="{D0E8449A-940F-49C6-BC6C-8085FA489201}" destId="{B99E9332-DFC2-4B40-A331-873146DEF0D8}" srcOrd="0" destOrd="0" presId="urn:microsoft.com/office/officeart/2005/8/layout/venn1"/>
    <dgm:cxn modelId="{A03CEA61-9D27-42DC-95A2-A6D87076865B}" type="presOf" srcId="{73F27607-76D6-489C-9A52-2E5570453569}" destId="{6A093E84-EA91-4FB1-BD6E-ADCCE4407731}" srcOrd="0" destOrd="0" presId="urn:microsoft.com/office/officeart/2005/8/layout/venn1"/>
    <dgm:cxn modelId="{FF3D8D56-4F83-44CA-B89E-F4DD17446A6D}" type="presOf" srcId="{E6CB1497-B05B-4502-8401-802E085E721B}" destId="{59DE5D28-27EB-40BC-B73C-4B0498D544A0}" srcOrd="0" destOrd="0" presId="urn:microsoft.com/office/officeart/2005/8/layout/venn1"/>
    <dgm:cxn modelId="{FCB9E77F-49A6-4AAE-B1AE-E779CF7829C8}" type="presOf" srcId="{E6CB1497-B05B-4502-8401-802E085E721B}" destId="{22E99678-E546-4070-9267-3E1A9BF8B048}" srcOrd="1" destOrd="0" presId="urn:microsoft.com/office/officeart/2005/8/layout/venn1"/>
    <dgm:cxn modelId="{5F5B9AB2-7575-485D-A981-96440B33E941}" srcId="{73F27607-76D6-489C-9A52-2E5570453569}" destId="{E6CB1497-B05B-4502-8401-802E085E721B}" srcOrd="1" destOrd="0" parTransId="{75BB56D4-ADCA-47D5-B9F1-719DEA27DC0B}" sibTransId="{422CFDB3-F7BC-4195-8CBE-07ABB61C987B}"/>
    <dgm:cxn modelId="{2DDAF0C5-E41B-4E19-A997-93A4D27ED949}" srcId="{73F27607-76D6-489C-9A52-2E5570453569}" destId="{60AF1C24-1BBD-4DA9-83C9-17C288FF3A23}" srcOrd="2" destOrd="0" parTransId="{5DDB083C-4F37-4A99-A1F3-C6806C97A4CD}" sibTransId="{BB49D217-8145-416F-9819-17B0DDFD4B81}"/>
    <dgm:cxn modelId="{C7BF55E5-4B1E-41BA-A1E7-6E6A630A3A10}" srcId="{73F27607-76D6-489C-9A52-2E5570453569}" destId="{D0E8449A-940F-49C6-BC6C-8085FA489201}" srcOrd="0" destOrd="0" parTransId="{840B4D2E-8510-4476-9E0B-4EACE621D7B2}" sibTransId="{5E428484-A0DE-4537-B270-950FD66BAA86}"/>
    <dgm:cxn modelId="{DCB27DFF-3693-4525-908C-8B494937A287}" type="presOf" srcId="{D0E8449A-940F-49C6-BC6C-8085FA489201}" destId="{AC005776-1C75-4EA0-84F5-43A6CF960DCD}" srcOrd="1" destOrd="0" presId="urn:microsoft.com/office/officeart/2005/8/layout/venn1"/>
    <dgm:cxn modelId="{0FFD5419-BEE7-49B1-95F2-7B18CEECD46C}" type="presParOf" srcId="{6A093E84-EA91-4FB1-BD6E-ADCCE4407731}" destId="{B99E9332-DFC2-4B40-A331-873146DEF0D8}" srcOrd="0" destOrd="0" presId="urn:microsoft.com/office/officeart/2005/8/layout/venn1"/>
    <dgm:cxn modelId="{17160FB4-FC44-4C6F-8CDA-58588C1FF9D0}" type="presParOf" srcId="{6A093E84-EA91-4FB1-BD6E-ADCCE4407731}" destId="{AC005776-1C75-4EA0-84F5-43A6CF960DCD}" srcOrd="1" destOrd="0" presId="urn:microsoft.com/office/officeart/2005/8/layout/venn1"/>
    <dgm:cxn modelId="{A54ABE6A-AE6B-43BD-AAB0-30D6008BD4CF}" type="presParOf" srcId="{6A093E84-EA91-4FB1-BD6E-ADCCE4407731}" destId="{59DE5D28-27EB-40BC-B73C-4B0498D544A0}" srcOrd="2" destOrd="0" presId="urn:microsoft.com/office/officeart/2005/8/layout/venn1"/>
    <dgm:cxn modelId="{45572BE6-EDD5-4D2F-888E-1BBD2C7D804F}" type="presParOf" srcId="{6A093E84-EA91-4FB1-BD6E-ADCCE4407731}" destId="{22E99678-E546-4070-9267-3E1A9BF8B048}" srcOrd="3" destOrd="0" presId="urn:microsoft.com/office/officeart/2005/8/layout/venn1"/>
    <dgm:cxn modelId="{F76ADB39-A573-4330-86B9-5A5202628E53}" type="presParOf" srcId="{6A093E84-EA91-4FB1-BD6E-ADCCE4407731}" destId="{8D38FAE6-A36C-423F-BD1B-EFA39F09D6FA}" srcOrd="4" destOrd="0" presId="urn:microsoft.com/office/officeart/2005/8/layout/venn1"/>
    <dgm:cxn modelId="{2A26E8E6-6ABB-4F16-B7F4-D15DDB2C84AA}" type="presParOf" srcId="{6A093E84-EA91-4FB1-BD6E-ADCCE4407731}" destId="{7F7E2ADA-5AE5-4E17-A2AF-7023AF07A1FD}" srcOrd="5" destOrd="0" presId="urn:microsoft.com/office/officeart/2005/8/layout/venn1"/>
  </dgm:cxnLst>
  <dgm:bg>
    <a:solidFill>
      <a:schemeClr val="bg2"/>
    </a:solidFill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6.xml><?xml version="1.0" encoding="utf-8"?>
<dgm:dataModel xmlns:dgm="http://schemas.openxmlformats.org/drawingml/2006/diagram" xmlns:a="http://schemas.openxmlformats.org/drawingml/2006/main">
  <dgm:ptLst>
    <dgm:pt modelId="{25098EFE-EC2F-436C-B5D3-A8E92347AE1E}" type="doc">
      <dgm:prSet loTypeId="urn:microsoft.com/office/officeart/2011/layout/TabList" loCatId="list" qsTypeId="urn:microsoft.com/office/officeart/2005/8/quickstyle/simple1" qsCatId="simple" csTypeId="urn:microsoft.com/office/officeart/2005/8/colors/accent1_2" csCatId="accent1" phldr="1"/>
      <dgm:spPr/>
    </dgm:pt>
    <dgm:pt modelId="{5EA9190E-6B97-4C86-96D8-B9C27D7058E6}">
      <dgm:prSet phldrT="[Text]" custT="1"/>
      <dgm:spPr/>
      <dgm:t>
        <a:bodyPr/>
        <a:lstStyle/>
        <a:p>
          <a:r>
            <a:rPr lang="en-US" sz="1600" dirty="0">
              <a:latin typeface="Arial" panose="020B0604020202020204" pitchFamily="34" charset="0"/>
              <a:cs typeface="Arial" panose="020B0604020202020204" pitchFamily="34" charset="0"/>
            </a:rPr>
            <a:t>Time</a:t>
          </a:r>
        </a:p>
      </dgm:t>
    </dgm:pt>
    <dgm:pt modelId="{47EB1AA6-B657-4702-8A60-2676FDA3B083}" type="parTrans" cxnId="{6D98A07F-A0EC-4F69-8275-11ABC039056F}">
      <dgm:prSet/>
      <dgm:spPr/>
      <dgm:t>
        <a:bodyPr/>
        <a:lstStyle/>
        <a:p>
          <a:endParaRPr lang="en-US"/>
        </a:p>
      </dgm:t>
    </dgm:pt>
    <dgm:pt modelId="{AFC11EF7-A3C8-4283-9EAE-572A137ADC56}" type="sibTrans" cxnId="{6D98A07F-A0EC-4F69-8275-11ABC039056F}">
      <dgm:prSet/>
      <dgm:spPr/>
      <dgm:t>
        <a:bodyPr/>
        <a:lstStyle/>
        <a:p>
          <a:endParaRPr lang="en-US"/>
        </a:p>
      </dgm:t>
    </dgm:pt>
    <dgm:pt modelId="{90C7CC20-A4D8-431E-ABD6-7140F95A3B5A}">
      <dgm:prSet phldrT="[Text]" custT="1"/>
      <dgm:spPr/>
      <dgm:t>
        <a:bodyPr/>
        <a:lstStyle/>
        <a:p>
          <a:r>
            <a:rPr lang="en-US" sz="1600" dirty="0">
              <a:latin typeface="Arial" panose="020B0604020202020204" pitchFamily="34" charset="0"/>
              <a:cs typeface="Arial" panose="020B0604020202020204" pitchFamily="34" charset="0"/>
            </a:rPr>
            <a:t>Cost</a:t>
          </a:r>
        </a:p>
      </dgm:t>
    </dgm:pt>
    <dgm:pt modelId="{AA28025D-EE06-4838-97E3-0B8F5B256F1F}" type="parTrans" cxnId="{D2D5C10E-429D-4DE9-A340-97F0BF6B2265}">
      <dgm:prSet/>
      <dgm:spPr/>
      <dgm:t>
        <a:bodyPr/>
        <a:lstStyle/>
        <a:p>
          <a:endParaRPr lang="en-US"/>
        </a:p>
      </dgm:t>
    </dgm:pt>
    <dgm:pt modelId="{6ED7BECC-7E3C-48E7-92AC-97A3017C0A1F}" type="sibTrans" cxnId="{D2D5C10E-429D-4DE9-A340-97F0BF6B2265}">
      <dgm:prSet/>
      <dgm:spPr/>
      <dgm:t>
        <a:bodyPr/>
        <a:lstStyle/>
        <a:p>
          <a:endParaRPr lang="en-US"/>
        </a:p>
      </dgm:t>
    </dgm:pt>
    <dgm:pt modelId="{872DD923-4A9C-4ADD-B208-1EEEEC90FA6C}">
      <dgm:prSet phldrT="[Text]" custT="1"/>
      <dgm:spPr/>
      <dgm:t>
        <a:bodyPr/>
        <a:lstStyle/>
        <a:p>
          <a:r>
            <a:rPr lang="en-US" sz="1600" dirty="0">
              <a:latin typeface="Arial" panose="020B0604020202020204" pitchFamily="34" charset="0"/>
              <a:cs typeface="Arial" panose="020B0604020202020204" pitchFamily="34" charset="0"/>
            </a:rPr>
            <a:t>Quality</a:t>
          </a:r>
        </a:p>
      </dgm:t>
    </dgm:pt>
    <dgm:pt modelId="{329A25E7-64EC-4886-847F-04C2538E0B3E}" type="parTrans" cxnId="{78F9F8C4-6CCE-431B-B403-50158DC8EF85}">
      <dgm:prSet/>
      <dgm:spPr/>
      <dgm:t>
        <a:bodyPr/>
        <a:lstStyle/>
        <a:p>
          <a:endParaRPr lang="en-US"/>
        </a:p>
      </dgm:t>
    </dgm:pt>
    <dgm:pt modelId="{B0A0AE1D-F8FE-4CC3-8784-EA00EAF3E06F}" type="sibTrans" cxnId="{78F9F8C4-6CCE-431B-B403-50158DC8EF85}">
      <dgm:prSet/>
      <dgm:spPr/>
      <dgm:t>
        <a:bodyPr/>
        <a:lstStyle/>
        <a:p>
          <a:endParaRPr lang="en-US"/>
        </a:p>
      </dgm:t>
    </dgm:pt>
    <dgm:pt modelId="{C8609FCF-3578-48CC-A848-B4D522F7ABD8}">
      <dgm:prSet custT="1"/>
      <dgm:spPr/>
      <dgm:t>
        <a:bodyPr/>
        <a:lstStyle/>
        <a:p>
          <a:r>
            <a:rPr lang="en-US" sz="1600" dirty="0">
              <a:latin typeface="Arial" panose="020B0604020202020204" pitchFamily="34" charset="0"/>
              <a:cs typeface="Arial" panose="020B0604020202020204" pitchFamily="34" charset="0"/>
            </a:rPr>
            <a:t>Price</a:t>
          </a:r>
        </a:p>
      </dgm:t>
    </dgm:pt>
    <dgm:pt modelId="{69965AEA-71D3-4E62-B8E2-E21ECADACD2E}" type="parTrans" cxnId="{8B6866C6-C856-4212-B0B3-DD084122BC1F}">
      <dgm:prSet/>
      <dgm:spPr/>
      <dgm:t>
        <a:bodyPr/>
        <a:lstStyle/>
        <a:p>
          <a:endParaRPr lang="en-US"/>
        </a:p>
      </dgm:t>
    </dgm:pt>
    <dgm:pt modelId="{0DEBCBFB-9744-4659-BB50-37A9D2621C0D}" type="sibTrans" cxnId="{8B6866C6-C856-4212-B0B3-DD084122BC1F}">
      <dgm:prSet/>
      <dgm:spPr/>
      <dgm:t>
        <a:bodyPr/>
        <a:lstStyle/>
        <a:p>
          <a:endParaRPr lang="en-US"/>
        </a:p>
      </dgm:t>
    </dgm:pt>
    <dgm:pt modelId="{B33C7661-6EA9-440F-B606-0ECB15A16337}">
      <dgm:prSet custT="1"/>
      <dgm:spPr/>
      <dgm:t>
        <a:bodyPr/>
        <a:lstStyle/>
        <a:p>
          <a:r>
            <a:rPr lang="en-US" sz="1600" dirty="0">
              <a:latin typeface="Arial" panose="020B0604020202020204" pitchFamily="34" charset="0"/>
              <a:cs typeface="Arial" panose="020B0604020202020204" pitchFamily="34" charset="0"/>
            </a:rPr>
            <a:t>Risk</a:t>
          </a:r>
        </a:p>
      </dgm:t>
    </dgm:pt>
    <dgm:pt modelId="{69825552-E2F2-4CF0-8B78-902AE81E1207}" type="parTrans" cxnId="{A338CA67-4D46-4F8B-8379-C5A783051849}">
      <dgm:prSet/>
      <dgm:spPr/>
      <dgm:t>
        <a:bodyPr/>
        <a:lstStyle/>
        <a:p>
          <a:endParaRPr lang="en-US"/>
        </a:p>
      </dgm:t>
    </dgm:pt>
    <dgm:pt modelId="{EF0A83CA-A3AE-4838-961F-BD2541F326F9}" type="sibTrans" cxnId="{A338CA67-4D46-4F8B-8379-C5A783051849}">
      <dgm:prSet/>
      <dgm:spPr/>
      <dgm:t>
        <a:bodyPr/>
        <a:lstStyle/>
        <a:p>
          <a:endParaRPr lang="en-US"/>
        </a:p>
      </dgm:t>
    </dgm:pt>
    <dgm:pt modelId="{77D66540-0516-49C8-91A9-DD272E4F8A5B}">
      <dgm:prSet custT="1"/>
      <dgm:spPr/>
      <dgm:t>
        <a:bodyPr/>
        <a:lstStyle/>
        <a:p>
          <a:r>
            <a:rPr lang="en-US" sz="1600" dirty="0">
              <a:latin typeface="Arial" panose="020B0604020202020204" pitchFamily="34" charset="0"/>
              <a:cs typeface="Arial" panose="020B0604020202020204" pitchFamily="34" charset="0"/>
            </a:rPr>
            <a:t>Compliance</a:t>
          </a:r>
        </a:p>
      </dgm:t>
    </dgm:pt>
    <dgm:pt modelId="{9EC0D55B-6AAB-4C88-8D2C-D0D71E44A23D}" type="parTrans" cxnId="{6FCE1F3A-CFA0-4DF6-A437-8721F4746ED7}">
      <dgm:prSet/>
      <dgm:spPr/>
      <dgm:t>
        <a:bodyPr/>
        <a:lstStyle/>
        <a:p>
          <a:endParaRPr lang="en-US"/>
        </a:p>
      </dgm:t>
    </dgm:pt>
    <dgm:pt modelId="{A84C55FE-575A-47AF-857F-3D80789457CB}" type="sibTrans" cxnId="{6FCE1F3A-CFA0-4DF6-A437-8721F4746ED7}">
      <dgm:prSet/>
      <dgm:spPr/>
      <dgm:t>
        <a:bodyPr/>
        <a:lstStyle/>
        <a:p>
          <a:endParaRPr lang="en-US"/>
        </a:p>
      </dgm:t>
    </dgm:pt>
    <dgm:pt modelId="{4E79132B-8406-4152-AD67-01985CB88FAE}" type="pres">
      <dgm:prSet presAssocID="{25098EFE-EC2F-436C-B5D3-A8E92347AE1E}" presName="Name0" presStyleCnt="0">
        <dgm:presLayoutVars>
          <dgm:chMax/>
          <dgm:chPref val="3"/>
          <dgm:dir/>
          <dgm:animOne val="branch"/>
          <dgm:animLvl val="lvl"/>
        </dgm:presLayoutVars>
      </dgm:prSet>
      <dgm:spPr/>
    </dgm:pt>
    <dgm:pt modelId="{ED6CA747-B255-426E-8D82-1300D40007FE}" type="pres">
      <dgm:prSet presAssocID="{5EA9190E-6B97-4C86-96D8-B9C27D7058E6}" presName="composite" presStyleCnt="0"/>
      <dgm:spPr/>
    </dgm:pt>
    <dgm:pt modelId="{38767AAC-C8BE-4059-A7CD-3CB8A8965046}" type="pres">
      <dgm:prSet presAssocID="{5EA9190E-6B97-4C86-96D8-B9C27D7058E6}" presName="FirstChild" presStyleLbl="revTx" presStyleIdx="0" presStyleCnt="6">
        <dgm:presLayoutVars>
          <dgm:chMax val="0"/>
          <dgm:chPref val="0"/>
          <dgm:bulletEnabled val="1"/>
        </dgm:presLayoutVars>
      </dgm:prSet>
      <dgm:spPr/>
    </dgm:pt>
    <dgm:pt modelId="{0674F175-FD95-4496-92AF-1471CF740137}" type="pres">
      <dgm:prSet presAssocID="{5EA9190E-6B97-4C86-96D8-B9C27D7058E6}" presName="Parent" presStyleLbl="alignNode1" presStyleIdx="0" presStyleCnt="6">
        <dgm:presLayoutVars>
          <dgm:chMax val="3"/>
          <dgm:chPref val="3"/>
          <dgm:bulletEnabled val="1"/>
        </dgm:presLayoutVars>
      </dgm:prSet>
      <dgm:spPr/>
    </dgm:pt>
    <dgm:pt modelId="{35BB69A9-12CD-4F72-B57B-3E6E13719D69}" type="pres">
      <dgm:prSet presAssocID="{5EA9190E-6B97-4C86-96D8-B9C27D7058E6}" presName="Accent" presStyleLbl="parChTrans1D1" presStyleIdx="0" presStyleCnt="6"/>
      <dgm:spPr/>
    </dgm:pt>
    <dgm:pt modelId="{F9EC0D16-B1EE-48EA-9779-0A5E57B43617}" type="pres">
      <dgm:prSet presAssocID="{AFC11EF7-A3C8-4283-9EAE-572A137ADC56}" presName="sibTrans" presStyleCnt="0"/>
      <dgm:spPr/>
    </dgm:pt>
    <dgm:pt modelId="{942509FB-F044-4484-86FF-9CAFBC5DF251}" type="pres">
      <dgm:prSet presAssocID="{90C7CC20-A4D8-431E-ABD6-7140F95A3B5A}" presName="composite" presStyleCnt="0"/>
      <dgm:spPr/>
    </dgm:pt>
    <dgm:pt modelId="{B9B25D05-D797-44FC-9780-D0138D1883DA}" type="pres">
      <dgm:prSet presAssocID="{90C7CC20-A4D8-431E-ABD6-7140F95A3B5A}" presName="FirstChild" presStyleLbl="revTx" presStyleIdx="1" presStyleCnt="6">
        <dgm:presLayoutVars>
          <dgm:chMax val="0"/>
          <dgm:chPref val="0"/>
          <dgm:bulletEnabled val="1"/>
        </dgm:presLayoutVars>
      </dgm:prSet>
      <dgm:spPr/>
    </dgm:pt>
    <dgm:pt modelId="{001427DB-A483-40CA-9265-B46D8443A926}" type="pres">
      <dgm:prSet presAssocID="{90C7CC20-A4D8-431E-ABD6-7140F95A3B5A}" presName="Parent" presStyleLbl="alignNode1" presStyleIdx="1" presStyleCnt="6">
        <dgm:presLayoutVars>
          <dgm:chMax val="3"/>
          <dgm:chPref val="3"/>
          <dgm:bulletEnabled val="1"/>
        </dgm:presLayoutVars>
      </dgm:prSet>
      <dgm:spPr/>
    </dgm:pt>
    <dgm:pt modelId="{231759C1-FE0C-4CB6-B0B3-393B0D8C210B}" type="pres">
      <dgm:prSet presAssocID="{90C7CC20-A4D8-431E-ABD6-7140F95A3B5A}" presName="Accent" presStyleLbl="parChTrans1D1" presStyleIdx="1" presStyleCnt="6"/>
      <dgm:spPr/>
    </dgm:pt>
    <dgm:pt modelId="{86ED3220-ADDB-41D8-A72C-CE51ADDEAFA5}" type="pres">
      <dgm:prSet presAssocID="{6ED7BECC-7E3C-48E7-92AC-97A3017C0A1F}" presName="sibTrans" presStyleCnt="0"/>
      <dgm:spPr/>
    </dgm:pt>
    <dgm:pt modelId="{90E884AC-D79F-425C-BC98-0D07EC29EB43}" type="pres">
      <dgm:prSet presAssocID="{872DD923-4A9C-4ADD-B208-1EEEEC90FA6C}" presName="composite" presStyleCnt="0"/>
      <dgm:spPr/>
    </dgm:pt>
    <dgm:pt modelId="{3E1DA3CC-B215-4E37-8C3F-F7820F29330A}" type="pres">
      <dgm:prSet presAssocID="{872DD923-4A9C-4ADD-B208-1EEEEC90FA6C}" presName="FirstChild" presStyleLbl="revTx" presStyleIdx="2" presStyleCnt="6">
        <dgm:presLayoutVars>
          <dgm:chMax val="0"/>
          <dgm:chPref val="0"/>
          <dgm:bulletEnabled val="1"/>
        </dgm:presLayoutVars>
      </dgm:prSet>
      <dgm:spPr/>
    </dgm:pt>
    <dgm:pt modelId="{B6C0DC0A-AB64-4327-B027-F15270ABCD5D}" type="pres">
      <dgm:prSet presAssocID="{872DD923-4A9C-4ADD-B208-1EEEEC90FA6C}" presName="Parent" presStyleLbl="alignNode1" presStyleIdx="2" presStyleCnt="6">
        <dgm:presLayoutVars>
          <dgm:chMax val="3"/>
          <dgm:chPref val="3"/>
          <dgm:bulletEnabled val="1"/>
        </dgm:presLayoutVars>
      </dgm:prSet>
      <dgm:spPr/>
    </dgm:pt>
    <dgm:pt modelId="{EDF3B52E-F79C-494B-82AB-3F6C8ED8004E}" type="pres">
      <dgm:prSet presAssocID="{872DD923-4A9C-4ADD-B208-1EEEEC90FA6C}" presName="Accent" presStyleLbl="parChTrans1D1" presStyleIdx="2" presStyleCnt="6"/>
      <dgm:spPr/>
    </dgm:pt>
    <dgm:pt modelId="{B7662D7C-265D-4660-893B-AF74A1F3C046}" type="pres">
      <dgm:prSet presAssocID="{B0A0AE1D-F8FE-4CC3-8784-EA00EAF3E06F}" presName="sibTrans" presStyleCnt="0"/>
      <dgm:spPr/>
    </dgm:pt>
    <dgm:pt modelId="{3908F17D-2B15-4ABE-ABD8-22B534967DFA}" type="pres">
      <dgm:prSet presAssocID="{C8609FCF-3578-48CC-A848-B4D522F7ABD8}" presName="composite" presStyleCnt="0"/>
      <dgm:spPr/>
    </dgm:pt>
    <dgm:pt modelId="{FFBCC72D-BE0E-47BC-9E3A-F18F454AAFF9}" type="pres">
      <dgm:prSet presAssocID="{C8609FCF-3578-48CC-A848-B4D522F7ABD8}" presName="FirstChild" presStyleLbl="revTx" presStyleIdx="3" presStyleCnt="6">
        <dgm:presLayoutVars>
          <dgm:chMax val="0"/>
          <dgm:chPref val="0"/>
          <dgm:bulletEnabled val="1"/>
        </dgm:presLayoutVars>
      </dgm:prSet>
      <dgm:spPr/>
    </dgm:pt>
    <dgm:pt modelId="{029EB8AB-9008-4E0B-A436-595E32F8E4B3}" type="pres">
      <dgm:prSet presAssocID="{C8609FCF-3578-48CC-A848-B4D522F7ABD8}" presName="Parent" presStyleLbl="alignNode1" presStyleIdx="3" presStyleCnt="6">
        <dgm:presLayoutVars>
          <dgm:chMax val="3"/>
          <dgm:chPref val="3"/>
          <dgm:bulletEnabled val="1"/>
        </dgm:presLayoutVars>
      </dgm:prSet>
      <dgm:spPr/>
    </dgm:pt>
    <dgm:pt modelId="{9EB662D5-CA94-403E-938C-7845ECEA6A4A}" type="pres">
      <dgm:prSet presAssocID="{C8609FCF-3578-48CC-A848-B4D522F7ABD8}" presName="Accent" presStyleLbl="parChTrans1D1" presStyleIdx="3" presStyleCnt="6"/>
      <dgm:spPr/>
    </dgm:pt>
    <dgm:pt modelId="{E9E0D184-0CD0-406C-9EDA-9C78EE807D59}" type="pres">
      <dgm:prSet presAssocID="{0DEBCBFB-9744-4659-BB50-37A9D2621C0D}" presName="sibTrans" presStyleCnt="0"/>
      <dgm:spPr/>
    </dgm:pt>
    <dgm:pt modelId="{3D66EAC5-1896-49FF-94F1-8C8BA5B79B7D}" type="pres">
      <dgm:prSet presAssocID="{B33C7661-6EA9-440F-B606-0ECB15A16337}" presName="composite" presStyleCnt="0"/>
      <dgm:spPr/>
    </dgm:pt>
    <dgm:pt modelId="{55866705-00D5-464B-A245-6324B858A8C0}" type="pres">
      <dgm:prSet presAssocID="{B33C7661-6EA9-440F-B606-0ECB15A16337}" presName="FirstChild" presStyleLbl="revTx" presStyleIdx="4" presStyleCnt="6">
        <dgm:presLayoutVars>
          <dgm:chMax val="0"/>
          <dgm:chPref val="0"/>
          <dgm:bulletEnabled val="1"/>
        </dgm:presLayoutVars>
      </dgm:prSet>
      <dgm:spPr/>
    </dgm:pt>
    <dgm:pt modelId="{33627816-C928-42F3-9286-B4C8F1B55A8B}" type="pres">
      <dgm:prSet presAssocID="{B33C7661-6EA9-440F-B606-0ECB15A16337}" presName="Parent" presStyleLbl="alignNode1" presStyleIdx="4" presStyleCnt="6">
        <dgm:presLayoutVars>
          <dgm:chMax val="3"/>
          <dgm:chPref val="3"/>
          <dgm:bulletEnabled val="1"/>
        </dgm:presLayoutVars>
      </dgm:prSet>
      <dgm:spPr/>
    </dgm:pt>
    <dgm:pt modelId="{784EAC4D-6651-4C94-B2E1-B4BF8957EA14}" type="pres">
      <dgm:prSet presAssocID="{B33C7661-6EA9-440F-B606-0ECB15A16337}" presName="Accent" presStyleLbl="parChTrans1D1" presStyleIdx="4" presStyleCnt="6"/>
      <dgm:spPr/>
    </dgm:pt>
    <dgm:pt modelId="{027D7412-98A2-4F5E-9666-883DF06E3024}" type="pres">
      <dgm:prSet presAssocID="{EF0A83CA-A3AE-4838-961F-BD2541F326F9}" presName="sibTrans" presStyleCnt="0"/>
      <dgm:spPr/>
    </dgm:pt>
    <dgm:pt modelId="{3B0FA20E-B57B-4274-A2FA-35EB7C0F909C}" type="pres">
      <dgm:prSet presAssocID="{77D66540-0516-49C8-91A9-DD272E4F8A5B}" presName="composite" presStyleCnt="0"/>
      <dgm:spPr/>
    </dgm:pt>
    <dgm:pt modelId="{A70585FA-E5A6-4BE8-BD21-8A1052BEA5E5}" type="pres">
      <dgm:prSet presAssocID="{77D66540-0516-49C8-91A9-DD272E4F8A5B}" presName="FirstChild" presStyleLbl="revTx" presStyleIdx="5" presStyleCnt="6">
        <dgm:presLayoutVars>
          <dgm:chMax val="0"/>
          <dgm:chPref val="0"/>
          <dgm:bulletEnabled val="1"/>
        </dgm:presLayoutVars>
      </dgm:prSet>
      <dgm:spPr/>
    </dgm:pt>
    <dgm:pt modelId="{391543DC-C5A9-4C1F-B868-96867A0E36CB}" type="pres">
      <dgm:prSet presAssocID="{77D66540-0516-49C8-91A9-DD272E4F8A5B}" presName="Parent" presStyleLbl="alignNode1" presStyleIdx="5" presStyleCnt="6">
        <dgm:presLayoutVars>
          <dgm:chMax val="3"/>
          <dgm:chPref val="3"/>
          <dgm:bulletEnabled val="1"/>
        </dgm:presLayoutVars>
      </dgm:prSet>
      <dgm:spPr/>
    </dgm:pt>
    <dgm:pt modelId="{109459E4-CFC8-4932-BB6F-036A6CF9707B}" type="pres">
      <dgm:prSet presAssocID="{77D66540-0516-49C8-91A9-DD272E4F8A5B}" presName="Accent" presStyleLbl="parChTrans1D1" presStyleIdx="5" presStyleCnt="6"/>
      <dgm:spPr/>
    </dgm:pt>
  </dgm:ptLst>
  <dgm:cxnLst>
    <dgm:cxn modelId="{9DE3B405-B94E-4ACB-BB03-BC104297386B}" type="presOf" srcId="{872DD923-4A9C-4ADD-B208-1EEEEC90FA6C}" destId="{B6C0DC0A-AB64-4327-B027-F15270ABCD5D}" srcOrd="0" destOrd="0" presId="urn:microsoft.com/office/officeart/2011/layout/TabList"/>
    <dgm:cxn modelId="{D2D5C10E-429D-4DE9-A340-97F0BF6B2265}" srcId="{25098EFE-EC2F-436C-B5D3-A8E92347AE1E}" destId="{90C7CC20-A4D8-431E-ABD6-7140F95A3B5A}" srcOrd="1" destOrd="0" parTransId="{AA28025D-EE06-4838-97E3-0B8F5B256F1F}" sibTransId="{6ED7BECC-7E3C-48E7-92AC-97A3017C0A1F}"/>
    <dgm:cxn modelId="{40DA4D2F-DACE-4746-B528-4DF1DDF62741}" type="presOf" srcId="{77D66540-0516-49C8-91A9-DD272E4F8A5B}" destId="{391543DC-C5A9-4C1F-B868-96867A0E36CB}" srcOrd="0" destOrd="0" presId="urn:microsoft.com/office/officeart/2011/layout/TabList"/>
    <dgm:cxn modelId="{6FCE1F3A-CFA0-4DF6-A437-8721F4746ED7}" srcId="{25098EFE-EC2F-436C-B5D3-A8E92347AE1E}" destId="{77D66540-0516-49C8-91A9-DD272E4F8A5B}" srcOrd="5" destOrd="0" parTransId="{9EC0D55B-6AAB-4C88-8D2C-D0D71E44A23D}" sibTransId="{A84C55FE-575A-47AF-857F-3D80789457CB}"/>
    <dgm:cxn modelId="{31A65C40-2B09-4F79-B95C-9360FE99B3A0}" type="presOf" srcId="{25098EFE-EC2F-436C-B5D3-A8E92347AE1E}" destId="{4E79132B-8406-4152-AD67-01985CB88FAE}" srcOrd="0" destOrd="0" presId="urn:microsoft.com/office/officeart/2011/layout/TabList"/>
    <dgm:cxn modelId="{A338CA67-4D46-4F8B-8379-C5A783051849}" srcId="{25098EFE-EC2F-436C-B5D3-A8E92347AE1E}" destId="{B33C7661-6EA9-440F-B606-0ECB15A16337}" srcOrd="4" destOrd="0" parTransId="{69825552-E2F2-4CF0-8B78-902AE81E1207}" sibTransId="{EF0A83CA-A3AE-4838-961F-BD2541F326F9}"/>
    <dgm:cxn modelId="{6D98A07F-A0EC-4F69-8275-11ABC039056F}" srcId="{25098EFE-EC2F-436C-B5D3-A8E92347AE1E}" destId="{5EA9190E-6B97-4C86-96D8-B9C27D7058E6}" srcOrd="0" destOrd="0" parTransId="{47EB1AA6-B657-4702-8A60-2676FDA3B083}" sibTransId="{AFC11EF7-A3C8-4283-9EAE-572A137ADC56}"/>
    <dgm:cxn modelId="{3FCE9392-EC92-487F-98A9-540E9F4FA416}" type="presOf" srcId="{90C7CC20-A4D8-431E-ABD6-7140F95A3B5A}" destId="{001427DB-A483-40CA-9265-B46D8443A926}" srcOrd="0" destOrd="0" presId="urn:microsoft.com/office/officeart/2011/layout/TabList"/>
    <dgm:cxn modelId="{3719E0BE-6CB5-4CB3-ABD6-178142960331}" type="presOf" srcId="{C8609FCF-3578-48CC-A848-B4D522F7ABD8}" destId="{029EB8AB-9008-4E0B-A436-595E32F8E4B3}" srcOrd="0" destOrd="0" presId="urn:microsoft.com/office/officeart/2011/layout/TabList"/>
    <dgm:cxn modelId="{78F9F8C4-6CCE-431B-B403-50158DC8EF85}" srcId="{25098EFE-EC2F-436C-B5D3-A8E92347AE1E}" destId="{872DD923-4A9C-4ADD-B208-1EEEEC90FA6C}" srcOrd="2" destOrd="0" parTransId="{329A25E7-64EC-4886-847F-04C2538E0B3E}" sibTransId="{B0A0AE1D-F8FE-4CC3-8784-EA00EAF3E06F}"/>
    <dgm:cxn modelId="{8B6866C6-C856-4212-B0B3-DD084122BC1F}" srcId="{25098EFE-EC2F-436C-B5D3-A8E92347AE1E}" destId="{C8609FCF-3578-48CC-A848-B4D522F7ABD8}" srcOrd="3" destOrd="0" parTransId="{69965AEA-71D3-4E62-B8E2-E21ECADACD2E}" sibTransId="{0DEBCBFB-9744-4659-BB50-37A9D2621C0D}"/>
    <dgm:cxn modelId="{416C49C7-8A7F-4577-B65E-A0CEA12F9FCB}" type="presOf" srcId="{B33C7661-6EA9-440F-B606-0ECB15A16337}" destId="{33627816-C928-42F3-9286-B4C8F1B55A8B}" srcOrd="0" destOrd="0" presId="urn:microsoft.com/office/officeart/2011/layout/TabList"/>
    <dgm:cxn modelId="{D10B58E5-AF32-4CEE-BFF8-067A6D4A068C}" type="presOf" srcId="{5EA9190E-6B97-4C86-96D8-B9C27D7058E6}" destId="{0674F175-FD95-4496-92AF-1471CF740137}" srcOrd="0" destOrd="0" presId="urn:microsoft.com/office/officeart/2011/layout/TabList"/>
    <dgm:cxn modelId="{7F39F75E-DE47-4AF9-B2D3-39B8F9919C4C}" type="presParOf" srcId="{4E79132B-8406-4152-AD67-01985CB88FAE}" destId="{ED6CA747-B255-426E-8D82-1300D40007FE}" srcOrd="0" destOrd="0" presId="urn:microsoft.com/office/officeart/2011/layout/TabList"/>
    <dgm:cxn modelId="{016E4BBF-7C6D-4C4A-9DF1-DA958B939246}" type="presParOf" srcId="{ED6CA747-B255-426E-8D82-1300D40007FE}" destId="{38767AAC-C8BE-4059-A7CD-3CB8A8965046}" srcOrd="0" destOrd="0" presId="urn:microsoft.com/office/officeart/2011/layout/TabList"/>
    <dgm:cxn modelId="{2B2751B9-5EE5-4C74-A386-EC9745B9C7B9}" type="presParOf" srcId="{ED6CA747-B255-426E-8D82-1300D40007FE}" destId="{0674F175-FD95-4496-92AF-1471CF740137}" srcOrd="1" destOrd="0" presId="urn:microsoft.com/office/officeart/2011/layout/TabList"/>
    <dgm:cxn modelId="{333AA6C2-07B2-4EF8-8981-93160428B234}" type="presParOf" srcId="{ED6CA747-B255-426E-8D82-1300D40007FE}" destId="{35BB69A9-12CD-4F72-B57B-3E6E13719D69}" srcOrd="2" destOrd="0" presId="urn:microsoft.com/office/officeart/2011/layout/TabList"/>
    <dgm:cxn modelId="{67F9AE99-20BD-43FA-AED9-015EA01F1346}" type="presParOf" srcId="{4E79132B-8406-4152-AD67-01985CB88FAE}" destId="{F9EC0D16-B1EE-48EA-9779-0A5E57B43617}" srcOrd="1" destOrd="0" presId="urn:microsoft.com/office/officeart/2011/layout/TabList"/>
    <dgm:cxn modelId="{DC69A258-0E80-48ED-BE23-52D020B8126B}" type="presParOf" srcId="{4E79132B-8406-4152-AD67-01985CB88FAE}" destId="{942509FB-F044-4484-86FF-9CAFBC5DF251}" srcOrd="2" destOrd="0" presId="urn:microsoft.com/office/officeart/2011/layout/TabList"/>
    <dgm:cxn modelId="{4ACD1FB3-9E71-48EC-A15E-FD2496EB3EC7}" type="presParOf" srcId="{942509FB-F044-4484-86FF-9CAFBC5DF251}" destId="{B9B25D05-D797-44FC-9780-D0138D1883DA}" srcOrd="0" destOrd="0" presId="urn:microsoft.com/office/officeart/2011/layout/TabList"/>
    <dgm:cxn modelId="{2345D6C5-40C2-4884-B9E0-6A22FB9EC9D6}" type="presParOf" srcId="{942509FB-F044-4484-86FF-9CAFBC5DF251}" destId="{001427DB-A483-40CA-9265-B46D8443A926}" srcOrd="1" destOrd="0" presId="urn:microsoft.com/office/officeart/2011/layout/TabList"/>
    <dgm:cxn modelId="{3BDCB4B7-DCA7-4784-8698-86C3C643F4D3}" type="presParOf" srcId="{942509FB-F044-4484-86FF-9CAFBC5DF251}" destId="{231759C1-FE0C-4CB6-B0B3-393B0D8C210B}" srcOrd="2" destOrd="0" presId="urn:microsoft.com/office/officeart/2011/layout/TabList"/>
    <dgm:cxn modelId="{545C6E2E-34F8-4156-A514-BDE98E4CB837}" type="presParOf" srcId="{4E79132B-8406-4152-AD67-01985CB88FAE}" destId="{86ED3220-ADDB-41D8-A72C-CE51ADDEAFA5}" srcOrd="3" destOrd="0" presId="urn:microsoft.com/office/officeart/2011/layout/TabList"/>
    <dgm:cxn modelId="{841ADAA5-F145-4F0D-BDC5-B92601E34EE2}" type="presParOf" srcId="{4E79132B-8406-4152-AD67-01985CB88FAE}" destId="{90E884AC-D79F-425C-BC98-0D07EC29EB43}" srcOrd="4" destOrd="0" presId="urn:microsoft.com/office/officeart/2011/layout/TabList"/>
    <dgm:cxn modelId="{897C7DCC-5AAF-4127-944F-9CFDFC6E5175}" type="presParOf" srcId="{90E884AC-D79F-425C-BC98-0D07EC29EB43}" destId="{3E1DA3CC-B215-4E37-8C3F-F7820F29330A}" srcOrd="0" destOrd="0" presId="urn:microsoft.com/office/officeart/2011/layout/TabList"/>
    <dgm:cxn modelId="{C3EF3CAB-CF13-45F8-AEF4-364EF487660F}" type="presParOf" srcId="{90E884AC-D79F-425C-BC98-0D07EC29EB43}" destId="{B6C0DC0A-AB64-4327-B027-F15270ABCD5D}" srcOrd="1" destOrd="0" presId="urn:microsoft.com/office/officeart/2011/layout/TabList"/>
    <dgm:cxn modelId="{32483ACA-BB8E-447F-97B6-D6EB8AD992DC}" type="presParOf" srcId="{90E884AC-D79F-425C-BC98-0D07EC29EB43}" destId="{EDF3B52E-F79C-494B-82AB-3F6C8ED8004E}" srcOrd="2" destOrd="0" presId="urn:microsoft.com/office/officeart/2011/layout/TabList"/>
    <dgm:cxn modelId="{BB23257B-8690-42AF-A9E2-4E8F887627BD}" type="presParOf" srcId="{4E79132B-8406-4152-AD67-01985CB88FAE}" destId="{B7662D7C-265D-4660-893B-AF74A1F3C046}" srcOrd="5" destOrd="0" presId="urn:microsoft.com/office/officeart/2011/layout/TabList"/>
    <dgm:cxn modelId="{DBDC5E9C-AAC2-4DEF-ABFC-602FCE6DBE82}" type="presParOf" srcId="{4E79132B-8406-4152-AD67-01985CB88FAE}" destId="{3908F17D-2B15-4ABE-ABD8-22B534967DFA}" srcOrd="6" destOrd="0" presId="urn:microsoft.com/office/officeart/2011/layout/TabList"/>
    <dgm:cxn modelId="{C5140E6E-C154-4986-BD17-6BEE3EEED232}" type="presParOf" srcId="{3908F17D-2B15-4ABE-ABD8-22B534967DFA}" destId="{FFBCC72D-BE0E-47BC-9E3A-F18F454AAFF9}" srcOrd="0" destOrd="0" presId="urn:microsoft.com/office/officeart/2011/layout/TabList"/>
    <dgm:cxn modelId="{B4043E75-2A42-4306-90E7-493CE89C5F6F}" type="presParOf" srcId="{3908F17D-2B15-4ABE-ABD8-22B534967DFA}" destId="{029EB8AB-9008-4E0B-A436-595E32F8E4B3}" srcOrd="1" destOrd="0" presId="urn:microsoft.com/office/officeart/2011/layout/TabList"/>
    <dgm:cxn modelId="{9DBA1CF3-5C2C-4C2C-A3C0-421DC9650087}" type="presParOf" srcId="{3908F17D-2B15-4ABE-ABD8-22B534967DFA}" destId="{9EB662D5-CA94-403E-938C-7845ECEA6A4A}" srcOrd="2" destOrd="0" presId="urn:microsoft.com/office/officeart/2011/layout/TabList"/>
    <dgm:cxn modelId="{B36AD49B-3B40-45DF-A635-BFAACAA8079B}" type="presParOf" srcId="{4E79132B-8406-4152-AD67-01985CB88FAE}" destId="{E9E0D184-0CD0-406C-9EDA-9C78EE807D59}" srcOrd="7" destOrd="0" presId="urn:microsoft.com/office/officeart/2011/layout/TabList"/>
    <dgm:cxn modelId="{BB784710-6149-4F33-B52E-C9A79A5C6666}" type="presParOf" srcId="{4E79132B-8406-4152-AD67-01985CB88FAE}" destId="{3D66EAC5-1896-49FF-94F1-8C8BA5B79B7D}" srcOrd="8" destOrd="0" presId="urn:microsoft.com/office/officeart/2011/layout/TabList"/>
    <dgm:cxn modelId="{0569B106-E092-46EA-9045-DBFBADAF8000}" type="presParOf" srcId="{3D66EAC5-1896-49FF-94F1-8C8BA5B79B7D}" destId="{55866705-00D5-464B-A245-6324B858A8C0}" srcOrd="0" destOrd="0" presId="urn:microsoft.com/office/officeart/2011/layout/TabList"/>
    <dgm:cxn modelId="{20FCE67A-46F0-4C93-9776-18E4077F93FE}" type="presParOf" srcId="{3D66EAC5-1896-49FF-94F1-8C8BA5B79B7D}" destId="{33627816-C928-42F3-9286-B4C8F1B55A8B}" srcOrd="1" destOrd="0" presId="urn:microsoft.com/office/officeart/2011/layout/TabList"/>
    <dgm:cxn modelId="{21383ED0-0EFF-4EBA-A563-CAAC93F59E46}" type="presParOf" srcId="{3D66EAC5-1896-49FF-94F1-8C8BA5B79B7D}" destId="{784EAC4D-6651-4C94-B2E1-B4BF8957EA14}" srcOrd="2" destOrd="0" presId="urn:microsoft.com/office/officeart/2011/layout/TabList"/>
    <dgm:cxn modelId="{FED8CDCA-092B-4732-BCD1-1B298996407C}" type="presParOf" srcId="{4E79132B-8406-4152-AD67-01985CB88FAE}" destId="{027D7412-98A2-4F5E-9666-883DF06E3024}" srcOrd="9" destOrd="0" presId="urn:microsoft.com/office/officeart/2011/layout/TabList"/>
    <dgm:cxn modelId="{1BA44257-3BBD-41FD-825D-E2FDE3DD7C52}" type="presParOf" srcId="{4E79132B-8406-4152-AD67-01985CB88FAE}" destId="{3B0FA20E-B57B-4274-A2FA-35EB7C0F909C}" srcOrd="10" destOrd="0" presId="urn:microsoft.com/office/officeart/2011/layout/TabList"/>
    <dgm:cxn modelId="{B99B4969-6CEC-4AB3-A19C-9791BC7E98B3}" type="presParOf" srcId="{3B0FA20E-B57B-4274-A2FA-35EB7C0F909C}" destId="{A70585FA-E5A6-4BE8-BD21-8A1052BEA5E5}" srcOrd="0" destOrd="0" presId="urn:microsoft.com/office/officeart/2011/layout/TabList"/>
    <dgm:cxn modelId="{A59B4FB5-3898-44AE-A393-CFD62834ADA7}" type="presParOf" srcId="{3B0FA20E-B57B-4274-A2FA-35EB7C0F909C}" destId="{391543DC-C5A9-4C1F-B868-96867A0E36CB}" srcOrd="1" destOrd="0" presId="urn:microsoft.com/office/officeart/2011/layout/TabList"/>
    <dgm:cxn modelId="{33407625-567A-41E8-B14F-91A7D55A3B62}" type="presParOf" srcId="{3B0FA20E-B57B-4274-A2FA-35EB7C0F909C}" destId="{109459E4-CFC8-4932-BB6F-036A6CF9707B}" srcOrd="2" destOrd="0" presId="urn:microsoft.com/office/officeart/2011/layout/Tab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7.xml><?xml version="1.0" encoding="utf-8"?>
<dgm:dataModel xmlns:dgm="http://schemas.openxmlformats.org/drawingml/2006/diagram" xmlns:a="http://schemas.openxmlformats.org/drawingml/2006/main">
  <dgm:ptLst>
    <dgm:pt modelId="{CF6C15B8-46A8-4F2A-94C7-A67AC4633292}" type="doc">
      <dgm:prSet loTypeId="urn:microsoft.com/office/officeart/2005/8/layout/venn3" loCatId="relationship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21553ED-85B4-419B-AC3A-8627BADA81AD}">
      <dgm:prSet phldrT="[Text]" custT="1"/>
      <dgm:spPr/>
      <dgm:t>
        <a:bodyPr/>
        <a:lstStyle/>
        <a:p>
          <a:r>
            <a:rPr lang="en-US" sz="1200" dirty="0">
              <a:latin typeface="Arial" panose="020B0604020202020204" pitchFamily="34" charset="0"/>
              <a:cs typeface="Arial" panose="020B0604020202020204" pitchFamily="34" charset="0"/>
            </a:rPr>
            <a:t>Quicker Revenue realization</a:t>
          </a:r>
        </a:p>
      </dgm:t>
    </dgm:pt>
    <dgm:pt modelId="{93F650C9-CB0F-4B2E-B92F-59B2FEFFCD9B}" type="parTrans" cxnId="{AB2393B1-4BAE-4424-BAA3-7D4DF5F78099}">
      <dgm:prSet/>
      <dgm:spPr/>
      <dgm:t>
        <a:bodyPr/>
        <a:lstStyle/>
        <a:p>
          <a:endParaRPr lang="en-US"/>
        </a:p>
      </dgm:t>
    </dgm:pt>
    <dgm:pt modelId="{75F2FB1B-91CF-439A-BBBB-7727008623CB}" type="sibTrans" cxnId="{AB2393B1-4BAE-4424-BAA3-7D4DF5F78099}">
      <dgm:prSet/>
      <dgm:spPr/>
      <dgm:t>
        <a:bodyPr/>
        <a:lstStyle/>
        <a:p>
          <a:endParaRPr lang="en-US"/>
        </a:p>
      </dgm:t>
    </dgm:pt>
    <dgm:pt modelId="{51D67094-FC1B-4AAE-94F6-F66C5916E51C}">
      <dgm:prSet phldrT="[Text]" custT="1"/>
      <dgm:spPr/>
      <dgm:t>
        <a:bodyPr/>
        <a:lstStyle/>
        <a:p>
          <a:r>
            <a:rPr lang="en-US" sz="1200" dirty="0">
              <a:latin typeface="Arial" panose="020B0604020202020204" pitchFamily="34" charset="0"/>
              <a:cs typeface="Arial" panose="020B0604020202020204" pitchFamily="34" charset="0"/>
            </a:rPr>
            <a:t>Improved Opportunity</a:t>
          </a:r>
          <a:br>
            <a:rPr lang="en-US" sz="1200" dirty="0">
              <a:latin typeface="Arial" panose="020B0604020202020204" pitchFamily="34" charset="0"/>
              <a:cs typeface="Arial" panose="020B0604020202020204" pitchFamily="34" charset="0"/>
            </a:rPr>
          </a:br>
          <a:r>
            <a:rPr lang="en-US" sz="1200" dirty="0">
              <a:latin typeface="Arial" panose="020B0604020202020204" pitchFamily="34" charset="0"/>
              <a:cs typeface="Arial" panose="020B0604020202020204" pitchFamily="34" charset="0"/>
            </a:rPr>
            <a:t>for Supplier discounts </a:t>
          </a:r>
        </a:p>
      </dgm:t>
    </dgm:pt>
    <dgm:pt modelId="{B4CBA6EF-9B25-41D5-85BD-78AD2B6BB288}" type="parTrans" cxnId="{E1997E19-341C-42E7-B6E1-C65BB998D89E}">
      <dgm:prSet/>
      <dgm:spPr/>
      <dgm:t>
        <a:bodyPr/>
        <a:lstStyle/>
        <a:p>
          <a:endParaRPr lang="en-US"/>
        </a:p>
      </dgm:t>
    </dgm:pt>
    <dgm:pt modelId="{0490A55E-ECEC-4D42-A1B2-44F3CBBAD002}" type="sibTrans" cxnId="{E1997E19-341C-42E7-B6E1-C65BB998D89E}">
      <dgm:prSet/>
      <dgm:spPr/>
      <dgm:t>
        <a:bodyPr/>
        <a:lstStyle/>
        <a:p>
          <a:endParaRPr lang="en-US"/>
        </a:p>
      </dgm:t>
    </dgm:pt>
    <dgm:pt modelId="{8E5B342D-EA5D-4DEA-B0F6-FFC4508AA353}">
      <dgm:prSet phldrT="[Text]" custT="1"/>
      <dgm:spPr/>
      <dgm:t>
        <a:bodyPr/>
        <a:lstStyle/>
        <a:p>
          <a:r>
            <a:rPr lang="en-US" sz="1200" dirty="0">
              <a:latin typeface="Arial" panose="020B0604020202020204" pitchFamily="34" charset="0"/>
              <a:cs typeface="Arial" panose="020B0604020202020204" pitchFamily="34" charset="0"/>
            </a:rPr>
            <a:t>Smart spend utilization</a:t>
          </a:r>
        </a:p>
      </dgm:t>
    </dgm:pt>
    <dgm:pt modelId="{D9EC39C4-2B8B-4A26-A3B0-D71C97EBC5B3}" type="parTrans" cxnId="{A698B171-346C-4DAA-82AD-B764737C08E0}">
      <dgm:prSet/>
      <dgm:spPr/>
      <dgm:t>
        <a:bodyPr/>
        <a:lstStyle/>
        <a:p>
          <a:endParaRPr lang="en-US"/>
        </a:p>
      </dgm:t>
    </dgm:pt>
    <dgm:pt modelId="{2679BEB8-DAD7-481B-90AF-A512D364DBB1}" type="sibTrans" cxnId="{A698B171-346C-4DAA-82AD-B764737C08E0}">
      <dgm:prSet/>
      <dgm:spPr/>
      <dgm:t>
        <a:bodyPr/>
        <a:lstStyle/>
        <a:p>
          <a:endParaRPr lang="en-US"/>
        </a:p>
      </dgm:t>
    </dgm:pt>
    <dgm:pt modelId="{C8AAB00F-8AA2-49F7-8A93-C1E6AC8864C2}">
      <dgm:prSet phldrT="[Text]" custT="1"/>
      <dgm:spPr/>
      <dgm:t>
        <a:bodyPr/>
        <a:lstStyle/>
        <a:p>
          <a:r>
            <a:rPr lang="en-US" sz="1200" dirty="0">
              <a:latin typeface="Arial" panose="020B0604020202020204" pitchFamily="34" charset="0"/>
              <a:cs typeface="Arial" panose="020B0604020202020204" pitchFamily="34" charset="0"/>
            </a:rPr>
            <a:t>Improved sourcing decisions</a:t>
          </a:r>
        </a:p>
      </dgm:t>
    </dgm:pt>
    <dgm:pt modelId="{84705AD8-6830-45EA-852A-C3BD15E663D7}" type="parTrans" cxnId="{FFA7D2E3-1B7F-4431-8698-7CAAB9E4617C}">
      <dgm:prSet/>
      <dgm:spPr/>
      <dgm:t>
        <a:bodyPr/>
        <a:lstStyle/>
        <a:p>
          <a:endParaRPr lang="en-US"/>
        </a:p>
      </dgm:t>
    </dgm:pt>
    <dgm:pt modelId="{00F53297-0E04-4D39-B75C-61C831B189EF}" type="sibTrans" cxnId="{FFA7D2E3-1B7F-4431-8698-7CAAB9E4617C}">
      <dgm:prSet/>
      <dgm:spPr/>
      <dgm:t>
        <a:bodyPr/>
        <a:lstStyle/>
        <a:p>
          <a:endParaRPr lang="en-US"/>
        </a:p>
      </dgm:t>
    </dgm:pt>
    <dgm:pt modelId="{08C3DB0E-E314-4A94-AE83-A3128643F236}" type="pres">
      <dgm:prSet presAssocID="{CF6C15B8-46A8-4F2A-94C7-A67AC4633292}" presName="Name0" presStyleCnt="0">
        <dgm:presLayoutVars>
          <dgm:dir/>
          <dgm:resizeHandles val="exact"/>
        </dgm:presLayoutVars>
      </dgm:prSet>
      <dgm:spPr/>
    </dgm:pt>
    <dgm:pt modelId="{4044D7FB-C2B5-4909-BB55-78069E258928}" type="pres">
      <dgm:prSet presAssocID="{221553ED-85B4-419B-AC3A-8627BADA81AD}" presName="Name5" presStyleLbl="vennNode1" presStyleIdx="0" presStyleCnt="4">
        <dgm:presLayoutVars>
          <dgm:bulletEnabled val="1"/>
        </dgm:presLayoutVars>
      </dgm:prSet>
      <dgm:spPr/>
    </dgm:pt>
    <dgm:pt modelId="{C837606C-EA6F-4FB3-8D14-D5D4E6016054}" type="pres">
      <dgm:prSet presAssocID="{75F2FB1B-91CF-439A-BBBB-7727008623CB}" presName="space" presStyleCnt="0"/>
      <dgm:spPr/>
    </dgm:pt>
    <dgm:pt modelId="{04B5813C-21F8-4F14-BFCE-61E54F166F39}" type="pres">
      <dgm:prSet presAssocID="{51D67094-FC1B-4AAE-94F6-F66C5916E51C}" presName="Name5" presStyleLbl="vennNode1" presStyleIdx="1" presStyleCnt="4">
        <dgm:presLayoutVars>
          <dgm:bulletEnabled val="1"/>
        </dgm:presLayoutVars>
      </dgm:prSet>
      <dgm:spPr/>
    </dgm:pt>
    <dgm:pt modelId="{38580934-1B5E-4863-AA51-D0E10836D812}" type="pres">
      <dgm:prSet presAssocID="{0490A55E-ECEC-4D42-A1B2-44F3CBBAD002}" presName="space" presStyleCnt="0"/>
      <dgm:spPr/>
    </dgm:pt>
    <dgm:pt modelId="{425D14B4-E122-4B7C-95AD-F36690ACA9A5}" type="pres">
      <dgm:prSet presAssocID="{8E5B342D-EA5D-4DEA-B0F6-FFC4508AA353}" presName="Name5" presStyleLbl="vennNode1" presStyleIdx="2" presStyleCnt="4">
        <dgm:presLayoutVars>
          <dgm:bulletEnabled val="1"/>
        </dgm:presLayoutVars>
      </dgm:prSet>
      <dgm:spPr/>
    </dgm:pt>
    <dgm:pt modelId="{4A9F6B03-FAD4-440B-951C-033E68E4CF80}" type="pres">
      <dgm:prSet presAssocID="{2679BEB8-DAD7-481B-90AF-A512D364DBB1}" presName="space" presStyleCnt="0"/>
      <dgm:spPr/>
    </dgm:pt>
    <dgm:pt modelId="{086D0F1D-0831-409C-B94A-D6E42DE95BDF}" type="pres">
      <dgm:prSet presAssocID="{C8AAB00F-8AA2-49F7-8A93-C1E6AC8864C2}" presName="Name5" presStyleLbl="vennNode1" presStyleIdx="3" presStyleCnt="4">
        <dgm:presLayoutVars>
          <dgm:bulletEnabled val="1"/>
        </dgm:presLayoutVars>
      </dgm:prSet>
      <dgm:spPr/>
    </dgm:pt>
  </dgm:ptLst>
  <dgm:cxnLst>
    <dgm:cxn modelId="{E1997E19-341C-42E7-B6E1-C65BB998D89E}" srcId="{CF6C15B8-46A8-4F2A-94C7-A67AC4633292}" destId="{51D67094-FC1B-4AAE-94F6-F66C5916E51C}" srcOrd="1" destOrd="0" parTransId="{B4CBA6EF-9B25-41D5-85BD-78AD2B6BB288}" sibTransId="{0490A55E-ECEC-4D42-A1B2-44F3CBBAD002}"/>
    <dgm:cxn modelId="{F2E9383A-8E5C-48CD-AEE6-C519BB8A4A1C}" type="presOf" srcId="{C8AAB00F-8AA2-49F7-8A93-C1E6AC8864C2}" destId="{086D0F1D-0831-409C-B94A-D6E42DE95BDF}" srcOrd="0" destOrd="0" presId="urn:microsoft.com/office/officeart/2005/8/layout/venn3"/>
    <dgm:cxn modelId="{6285406F-728A-4D0A-BF9B-AB534604BE42}" type="presOf" srcId="{221553ED-85B4-419B-AC3A-8627BADA81AD}" destId="{4044D7FB-C2B5-4909-BB55-78069E258928}" srcOrd="0" destOrd="0" presId="urn:microsoft.com/office/officeart/2005/8/layout/venn3"/>
    <dgm:cxn modelId="{A698B171-346C-4DAA-82AD-B764737C08E0}" srcId="{CF6C15B8-46A8-4F2A-94C7-A67AC4633292}" destId="{8E5B342D-EA5D-4DEA-B0F6-FFC4508AA353}" srcOrd="2" destOrd="0" parTransId="{D9EC39C4-2B8B-4A26-A3B0-D71C97EBC5B3}" sibTransId="{2679BEB8-DAD7-481B-90AF-A512D364DBB1}"/>
    <dgm:cxn modelId="{A7DB3053-2B42-41F5-AADD-63B5E8B8FF39}" type="presOf" srcId="{CF6C15B8-46A8-4F2A-94C7-A67AC4633292}" destId="{08C3DB0E-E314-4A94-AE83-A3128643F236}" srcOrd="0" destOrd="0" presId="urn:microsoft.com/office/officeart/2005/8/layout/venn3"/>
    <dgm:cxn modelId="{AB2393B1-4BAE-4424-BAA3-7D4DF5F78099}" srcId="{CF6C15B8-46A8-4F2A-94C7-A67AC4633292}" destId="{221553ED-85B4-419B-AC3A-8627BADA81AD}" srcOrd="0" destOrd="0" parTransId="{93F650C9-CB0F-4B2E-B92F-59B2FEFFCD9B}" sibTransId="{75F2FB1B-91CF-439A-BBBB-7727008623CB}"/>
    <dgm:cxn modelId="{0653D0B2-D15D-4DB4-B3FA-91160CFFEBDF}" type="presOf" srcId="{8E5B342D-EA5D-4DEA-B0F6-FFC4508AA353}" destId="{425D14B4-E122-4B7C-95AD-F36690ACA9A5}" srcOrd="0" destOrd="0" presId="urn:microsoft.com/office/officeart/2005/8/layout/venn3"/>
    <dgm:cxn modelId="{73DE07DF-C432-48AE-A788-915D250C074B}" type="presOf" srcId="{51D67094-FC1B-4AAE-94F6-F66C5916E51C}" destId="{04B5813C-21F8-4F14-BFCE-61E54F166F39}" srcOrd="0" destOrd="0" presId="urn:microsoft.com/office/officeart/2005/8/layout/venn3"/>
    <dgm:cxn modelId="{FFA7D2E3-1B7F-4431-8698-7CAAB9E4617C}" srcId="{CF6C15B8-46A8-4F2A-94C7-A67AC4633292}" destId="{C8AAB00F-8AA2-49F7-8A93-C1E6AC8864C2}" srcOrd="3" destOrd="0" parTransId="{84705AD8-6830-45EA-852A-C3BD15E663D7}" sibTransId="{00F53297-0E04-4D39-B75C-61C831B189EF}"/>
    <dgm:cxn modelId="{3D243BEE-B400-4A58-8185-F15232D8B0ED}" type="presParOf" srcId="{08C3DB0E-E314-4A94-AE83-A3128643F236}" destId="{4044D7FB-C2B5-4909-BB55-78069E258928}" srcOrd="0" destOrd="0" presId="urn:microsoft.com/office/officeart/2005/8/layout/venn3"/>
    <dgm:cxn modelId="{E4570281-C9DB-4D20-8B3B-4510753F8349}" type="presParOf" srcId="{08C3DB0E-E314-4A94-AE83-A3128643F236}" destId="{C837606C-EA6F-4FB3-8D14-D5D4E6016054}" srcOrd="1" destOrd="0" presId="urn:microsoft.com/office/officeart/2005/8/layout/venn3"/>
    <dgm:cxn modelId="{B41041F9-B71C-4285-9FEC-5AFCEB32A6F5}" type="presParOf" srcId="{08C3DB0E-E314-4A94-AE83-A3128643F236}" destId="{04B5813C-21F8-4F14-BFCE-61E54F166F39}" srcOrd="2" destOrd="0" presId="urn:microsoft.com/office/officeart/2005/8/layout/venn3"/>
    <dgm:cxn modelId="{492CA2A7-89BB-4438-A7F8-85C10F69470F}" type="presParOf" srcId="{08C3DB0E-E314-4A94-AE83-A3128643F236}" destId="{38580934-1B5E-4863-AA51-D0E10836D812}" srcOrd="3" destOrd="0" presId="urn:microsoft.com/office/officeart/2005/8/layout/venn3"/>
    <dgm:cxn modelId="{7F66330F-AECF-497E-BFD5-F0720479D7E6}" type="presParOf" srcId="{08C3DB0E-E314-4A94-AE83-A3128643F236}" destId="{425D14B4-E122-4B7C-95AD-F36690ACA9A5}" srcOrd="4" destOrd="0" presId="urn:microsoft.com/office/officeart/2005/8/layout/venn3"/>
    <dgm:cxn modelId="{CC53FAEC-3FDD-4928-8569-565740AD6F05}" type="presParOf" srcId="{08C3DB0E-E314-4A94-AE83-A3128643F236}" destId="{4A9F6B03-FAD4-440B-951C-033E68E4CF80}" srcOrd="5" destOrd="0" presId="urn:microsoft.com/office/officeart/2005/8/layout/venn3"/>
    <dgm:cxn modelId="{73D1FCA2-CA04-4BDE-AA78-04C46B444371}" type="presParOf" srcId="{08C3DB0E-E314-4A94-AE83-A3128643F236}" destId="{086D0F1D-0831-409C-B94A-D6E42DE95BDF}" srcOrd="6" destOrd="0" presId="urn:microsoft.com/office/officeart/2005/8/layout/venn3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8.xml><?xml version="1.0" encoding="utf-8"?>
<dgm:dataModel xmlns:dgm="http://schemas.openxmlformats.org/drawingml/2006/diagram" xmlns:a="http://schemas.openxmlformats.org/drawingml/2006/main">
  <dgm:ptLst>
    <dgm:pt modelId="{6EB0292B-BBDA-4437-B2C5-57149F69F62A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5DB5C34-4829-4E78-B5C0-7C610B6EDBE2}">
      <dgm:prSet phldrT="[Text]" custT="1"/>
      <dgm:spPr/>
      <dgm:t>
        <a:bodyPr/>
        <a:lstStyle/>
        <a:p>
          <a:r>
            <a:rPr lang="en-US" sz="2200" dirty="0">
              <a:latin typeface="Arial" panose="020B0604020202020204" pitchFamily="34" charset="0"/>
              <a:cs typeface="Arial" panose="020B0604020202020204" pitchFamily="34" charset="0"/>
            </a:rPr>
            <a:t>Vendor Rationalization</a:t>
          </a:r>
        </a:p>
      </dgm:t>
    </dgm:pt>
    <dgm:pt modelId="{8C9DFC86-7D38-4CB3-8E9A-2B5B4D6427E9}" type="parTrans" cxnId="{CE95BC08-E052-43DE-B26C-CD9FC18B9612}">
      <dgm:prSet/>
      <dgm:spPr/>
      <dgm:t>
        <a:bodyPr/>
        <a:lstStyle/>
        <a:p>
          <a:endParaRPr lang="en-US"/>
        </a:p>
      </dgm:t>
    </dgm:pt>
    <dgm:pt modelId="{A46D68EB-FDBF-4AD0-80EF-6DE43AE531CB}" type="sibTrans" cxnId="{CE95BC08-E052-43DE-B26C-CD9FC18B9612}">
      <dgm:prSet/>
      <dgm:spPr/>
      <dgm:t>
        <a:bodyPr/>
        <a:lstStyle/>
        <a:p>
          <a:endParaRPr lang="en-US"/>
        </a:p>
      </dgm:t>
    </dgm:pt>
    <dgm:pt modelId="{DB53209C-9CC7-4AF2-A4A3-BA0022FE7ADC}">
      <dgm:prSet phldrT="[Text]"/>
      <dgm:spPr/>
      <dgm:t>
        <a:bodyPr/>
        <a:lstStyle/>
        <a:p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Should Cost Modelling</a:t>
          </a:r>
        </a:p>
      </dgm:t>
    </dgm:pt>
    <dgm:pt modelId="{CC6E5573-0F13-4C8F-9986-E55A6729E942}" type="parTrans" cxnId="{503B73DC-18AF-430C-B883-C94A78D9967A}">
      <dgm:prSet/>
      <dgm:spPr/>
      <dgm:t>
        <a:bodyPr/>
        <a:lstStyle/>
        <a:p>
          <a:endParaRPr lang="en-US"/>
        </a:p>
      </dgm:t>
    </dgm:pt>
    <dgm:pt modelId="{A98D04FD-8A33-4DAC-89B4-DA0EDBE6BB1A}" type="sibTrans" cxnId="{503B73DC-18AF-430C-B883-C94A78D9967A}">
      <dgm:prSet/>
      <dgm:spPr/>
      <dgm:t>
        <a:bodyPr/>
        <a:lstStyle/>
        <a:p>
          <a:endParaRPr lang="en-US"/>
        </a:p>
      </dgm:t>
    </dgm:pt>
    <dgm:pt modelId="{19DF0F94-4589-4411-8C66-1F01A888E1FE}">
      <dgm:prSet phldrT="[Text]"/>
      <dgm:spPr/>
      <dgm:t>
        <a:bodyPr/>
        <a:lstStyle/>
        <a:p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How can we do effective price negotiation with the suppliers?</a:t>
          </a:r>
        </a:p>
      </dgm:t>
    </dgm:pt>
    <dgm:pt modelId="{DA95EA8D-57C1-4ED9-A60C-3E746FDEDBDF}" type="parTrans" cxnId="{DA5D1789-2F31-4E74-B708-815BFAA15240}">
      <dgm:prSet/>
      <dgm:spPr/>
      <dgm:t>
        <a:bodyPr/>
        <a:lstStyle/>
        <a:p>
          <a:endParaRPr lang="en-US"/>
        </a:p>
      </dgm:t>
    </dgm:pt>
    <dgm:pt modelId="{2B7A81C0-FCC9-4F17-9E1D-A0D74710247B}" type="sibTrans" cxnId="{DA5D1789-2F31-4E74-B708-815BFAA15240}">
      <dgm:prSet/>
      <dgm:spPr/>
      <dgm:t>
        <a:bodyPr/>
        <a:lstStyle/>
        <a:p>
          <a:endParaRPr lang="en-US"/>
        </a:p>
      </dgm:t>
    </dgm:pt>
    <dgm:pt modelId="{72C791D0-8668-4A05-882B-4B084C5A358A}">
      <dgm:prSet phldrT="[Text]"/>
      <dgm:spPr/>
      <dgm:t>
        <a:bodyPr/>
        <a:lstStyle/>
        <a:p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Spend</a:t>
          </a:r>
          <a:r>
            <a:rPr lang="en-US" dirty="0"/>
            <a:t> </a:t>
          </a:r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Analytics</a:t>
          </a:r>
        </a:p>
      </dgm:t>
    </dgm:pt>
    <dgm:pt modelId="{B5DE628E-E0D1-4BB3-9BEF-FF6FA93ABCF1}" type="parTrans" cxnId="{73E6290F-4D94-4955-ADF4-3D8779081867}">
      <dgm:prSet/>
      <dgm:spPr/>
      <dgm:t>
        <a:bodyPr/>
        <a:lstStyle/>
        <a:p>
          <a:endParaRPr lang="en-US"/>
        </a:p>
      </dgm:t>
    </dgm:pt>
    <dgm:pt modelId="{8DEC03FD-762E-4032-B639-3D3FF022C62B}" type="sibTrans" cxnId="{73E6290F-4D94-4955-ADF4-3D8779081867}">
      <dgm:prSet/>
      <dgm:spPr/>
      <dgm:t>
        <a:bodyPr/>
        <a:lstStyle/>
        <a:p>
          <a:endParaRPr lang="en-US"/>
        </a:p>
      </dgm:t>
    </dgm:pt>
    <dgm:pt modelId="{6D38BDD4-69D3-412E-BF9E-191D7CF41FFD}">
      <dgm:prSet phldrT="[Text]"/>
      <dgm:spPr/>
      <dgm:t>
        <a:bodyPr/>
        <a:lstStyle/>
        <a:p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How can we minimize the spend leakages?</a:t>
          </a:r>
        </a:p>
      </dgm:t>
    </dgm:pt>
    <dgm:pt modelId="{8C2365F0-0003-4E34-AEDB-3D389EADF78F}" type="parTrans" cxnId="{7409815C-2D3B-4380-A57A-E48F0E719E9D}">
      <dgm:prSet/>
      <dgm:spPr/>
      <dgm:t>
        <a:bodyPr/>
        <a:lstStyle/>
        <a:p>
          <a:endParaRPr lang="en-US"/>
        </a:p>
      </dgm:t>
    </dgm:pt>
    <dgm:pt modelId="{3B937D7B-B002-453D-9AAE-92F6D8AAECB9}" type="sibTrans" cxnId="{7409815C-2D3B-4380-A57A-E48F0E719E9D}">
      <dgm:prSet/>
      <dgm:spPr/>
      <dgm:t>
        <a:bodyPr/>
        <a:lstStyle/>
        <a:p>
          <a:endParaRPr lang="en-US"/>
        </a:p>
      </dgm:t>
    </dgm:pt>
    <dgm:pt modelId="{1BFB2D04-B04F-419B-AD7E-801CDF0450F5}">
      <dgm:prSet phldrT="[Text]" custT="1"/>
      <dgm:spPr/>
      <dgm:t>
        <a:bodyPr/>
        <a:lstStyle/>
        <a:p>
          <a:r>
            <a:rPr lang="en-US" sz="2400" dirty="0">
              <a:latin typeface="Arial" panose="020B0604020202020204" pitchFamily="34" charset="0"/>
              <a:cs typeface="Arial" panose="020B0604020202020204" pitchFamily="34" charset="0"/>
            </a:rPr>
            <a:t>How do I rationalize my vendors to optimize spend and improve relationship?</a:t>
          </a:r>
        </a:p>
      </dgm:t>
    </dgm:pt>
    <dgm:pt modelId="{A08F0F08-D539-4CFB-B9A4-B3F07B613347}" type="parTrans" cxnId="{2DBFA339-3F1E-4A71-A951-54706D4E81A2}">
      <dgm:prSet/>
      <dgm:spPr/>
      <dgm:t>
        <a:bodyPr/>
        <a:lstStyle/>
        <a:p>
          <a:endParaRPr lang="en-US"/>
        </a:p>
      </dgm:t>
    </dgm:pt>
    <dgm:pt modelId="{9A9FE542-33DA-4D09-8584-94F1588D3F35}" type="sibTrans" cxnId="{2DBFA339-3F1E-4A71-A951-54706D4E81A2}">
      <dgm:prSet/>
      <dgm:spPr/>
      <dgm:t>
        <a:bodyPr/>
        <a:lstStyle/>
        <a:p>
          <a:endParaRPr lang="en-US"/>
        </a:p>
      </dgm:t>
    </dgm:pt>
    <dgm:pt modelId="{4B9042E8-FCA9-42DC-90E8-1D89A7CA39FC}">
      <dgm:prSet phldrT="[Text]"/>
      <dgm:spPr/>
      <dgm:t>
        <a:bodyPr/>
        <a:lstStyle/>
        <a:p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How can we use price forecasting for effective contract negotiation?</a:t>
          </a:r>
        </a:p>
      </dgm:t>
    </dgm:pt>
    <dgm:pt modelId="{F7C98DFD-8929-4C2A-90E3-6181096D97AF}" type="parTrans" cxnId="{90994F57-769F-4265-8FB7-F3B8015A0208}">
      <dgm:prSet/>
      <dgm:spPr/>
      <dgm:t>
        <a:bodyPr/>
        <a:lstStyle/>
        <a:p>
          <a:endParaRPr lang="en-US"/>
        </a:p>
      </dgm:t>
    </dgm:pt>
    <dgm:pt modelId="{298AEA11-5F4E-4EA2-9B3F-1FCDFF553F82}" type="sibTrans" cxnId="{90994F57-769F-4265-8FB7-F3B8015A0208}">
      <dgm:prSet/>
      <dgm:spPr/>
      <dgm:t>
        <a:bodyPr/>
        <a:lstStyle/>
        <a:p>
          <a:endParaRPr lang="en-US"/>
        </a:p>
      </dgm:t>
    </dgm:pt>
    <dgm:pt modelId="{80885F43-79FD-4668-A752-CC90811BEE01}">
      <dgm:prSet phldrT="[Text]"/>
      <dgm:spPr/>
      <dgm:t>
        <a:bodyPr/>
        <a:lstStyle/>
        <a:p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How can we make optimal sourcing strategy decisions</a:t>
          </a:r>
          <a:r>
            <a:rPr lang="en-US" dirty="0"/>
            <a:t>?</a:t>
          </a:r>
        </a:p>
      </dgm:t>
    </dgm:pt>
    <dgm:pt modelId="{C03BDA74-98A1-4B6A-A305-91810E56D960}" type="parTrans" cxnId="{A9DB8AD2-7F3B-4A0F-93DD-27BC9949638B}">
      <dgm:prSet/>
      <dgm:spPr/>
      <dgm:t>
        <a:bodyPr/>
        <a:lstStyle/>
        <a:p>
          <a:endParaRPr lang="en-US"/>
        </a:p>
      </dgm:t>
    </dgm:pt>
    <dgm:pt modelId="{A3EEE20A-DF1C-41C4-8B1E-775F999FD512}" type="sibTrans" cxnId="{A9DB8AD2-7F3B-4A0F-93DD-27BC9949638B}">
      <dgm:prSet/>
      <dgm:spPr/>
      <dgm:t>
        <a:bodyPr/>
        <a:lstStyle/>
        <a:p>
          <a:endParaRPr lang="en-US"/>
        </a:p>
      </dgm:t>
    </dgm:pt>
    <dgm:pt modelId="{9F8A0D3D-5AAB-436F-92AD-14524D771848}" type="pres">
      <dgm:prSet presAssocID="{6EB0292B-BBDA-4437-B2C5-57149F69F62A}" presName="linear" presStyleCnt="0">
        <dgm:presLayoutVars>
          <dgm:dir/>
          <dgm:animLvl val="lvl"/>
          <dgm:resizeHandles val="exact"/>
        </dgm:presLayoutVars>
      </dgm:prSet>
      <dgm:spPr/>
    </dgm:pt>
    <dgm:pt modelId="{73BE44E4-0C67-4DE4-9FF5-91C17536891D}" type="pres">
      <dgm:prSet presAssocID="{65DB5C34-4829-4E78-B5C0-7C610B6EDBE2}" presName="parentLin" presStyleCnt="0"/>
      <dgm:spPr/>
    </dgm:pt>
    <dgm:pt modelId="{7E3F0423-644B-4E87-8782-228AFE4E1A97}" type="pres">
      <dgm:prSet presAssocID="{65DB5C34-4829-4E78-B5C0-7C610B6EDBE2}" presName="parentLeftMargin" presStyleLbl="node1" presStyleIdx="0" presStyleCnt="3"/>
      <dgm:spPr/>
    </dgm:pt>
    <dgm:pt modelId="{AEC2C3EC-9537-4459-B4A6-2E36245AC0CC}" type="pres">
      <dgm:prSet presAssocID="{65DB5C34-4829-4E78-B5C0-7C610B6EDBE2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83CA6CC7-501E-47BC-97F1-B180D2760077}" type="pres">
      <dgm:prSet presAssocID="{65DB5C34-4829-4E78-B5C0-7C610B6EDBE2}" presName="negativeSpace" presStyleCnt="0"/>
      <dgm:spPr/>
    </dgm:pt>
    <dgm:pt modelId="{11FEADD7-7E5B-40E4-8A08-3BA2CBE5A8C4}" type="pres">
      <dgm:prSet presAssocID="{65DB5C34-4829-4E78-B5C0-7C610B6EDBE2}" presName="childText" presStyleLbl="conFgAcc1" presStyleIdx="0" presStyleCnt="3">
        <dgm:presLayoutVars>
          <dgm:bulletEnabled val="1"/>
        </dgm:presLayoutVars>
      </dgm:prSet>
      <dgm:spPr/>
    </dgm:pt>
    <dgm:pt modelId="{81D1B382-3186-4F99-82B4-5C1679C6B671}" type="pres">
      <dgm:prSet presAssocID="{A46D68EB-FDBF-4AD0-80EF-6DE43AE531CB}" presName="spaceBetweenRectangles" presStyleCnt="0"/>
      <dgm:spPr/>
    </dgm:pt>
    <dgm:pt modelId="{83D29D55-3397-4D7E-9ADB-6D1B766FE4A6}" type="pres">
      <dgm:prSet presAssocID="{DB53209C-9CC7-4AF2-A4A3-BA0022FE7ADC}" presName="parentLin" presStyleCnt="0"/>
      <dgm:spPr/>
    </dgm:pt>
    <dgm:pt modelId="{BDAC4C57-5313-4AFD-BDAB-A2BACC1DDDD9}" type="pres">
      <dgm:prSet presAssocID="{DB53209C-9CC7-4AF2-A4A3-BA0022FE7ADC}" presName="parentLeftMargin" presStyleLbl="node1" presStyleIdx="0" presStyleCnt="3"/>
      <dgm:spPr/>
    </dgm:pt>
    <dgm:pt modelId="{34216891-D3B1-46ED-91E2-71C710C2224B}" type="pres">
      <dgm:prSet presAssocID="{DB53209C-9CC7-4AF2-A4A3-BA0022FE7ADC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79811429-FA16-4D87-A777-1DD5A275D503}" type="pres">
      <dgm:prSet presAssocID="{DB53209C-9CC7-4AF2-A4A3-BA0022FE7ADC}" presName="negativeSpace" presStyleCnt="0"/>
      <dgm:spPr/>
    </dgm:pt>
    <dgm:pt modelId="{1C31B461-4CEE-4D5D-A12F-A525581E79A1}" type="pres">
      <dgm:prSet presAssocID="{DB53209C-9CC7-4AF2-A4A3-BA0022FE7ADC}" presName="childText" presStyleLbl="conFgAcc1" presStyleIdx="1" presStyleCnt="3">
        <dgm:presLayoutVars>
          <dgm:bulletEnabled val="1"/>
        </dgm:presLayoutVars>
      </dgm:prSet>
      <dgm:spPr/>
    </dgm:pt>
    <dgm:pt modelId="{1C40B052-522E-4780-92BD-A97107D9EF23}" type="pres">
      <dgm:prSet presAssocID="{A98D04FD-8A33-4DAC-89B4-DA0EDBE6BB1A}" presName="spaceBetweenRectangles" presStyleCnt="0"/>
      <dgm:spPr/>
    </dgm:pt>
    <dgm:pt modelId="{4D8C6FED-EC3C-463A-B215-FBC9A7C3856E}" type="pres">
      <dgm:prSet presAssocID="{72C791D0-8668-4A05-882B-4B084C5A358A}" presName="parentLin" presStyleCnt="0"/>
      <dgm:spPr/>
    </dgm:pt>
    <dgm:pt modelId="{CD6423B4-6BC7-42D8-B5B8-155E32AC4661}" type="pres">
      <dgm:prSet presAssocID="{72C791D0-8668-4A05-882B-4B084C5A358A}" presName="parentLeftMargin" presStyleLbl="node1" presStyleIdx="1" presStyleCnt="3"/>
      <dgm:spPr/>
    </dgm:pt>
    <dgm:pt modelId="{D90FEA75-1BC3-466E-8AFC-6A39417CB9A9}" type="pres">
      <dgm:prSet presAssocID="{72C791D0-8668-4A05-882B-4B084C5A358A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65A227F5-97EB-408B-B53A-06DFFF8C2C24}" type="pres">
      <dgm:prSet presAssocID="{72C791D0-8668-4A05-882B-4B084C5A358A}" presName="negativeSpace" presStyleCnt="0"/>
      <dgm:spPr/>
    </dgm:pt>
    <dgm:pt modelId="{6F740C55-EFFE-4639-B471-DFDE4F4DDE32}" type="pres">
      <dgm:prSet presAssocID="{72C791D0-8668-4A05-882B-4B084C5A358A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CE95BC08-E052-43DE-B26C-CD9FC18B9612}" srcId="{6EB0292B-BBDA-4437-B2C5-57149F69F62A}" destId="{65DB5C34-4829-4E78-B5C0-7C610B6EDBE2}" srcOrd="0" destOrd="0" parTransId="{8C9DFC86-7D38-4CB3-8E9A-2B5B4D6427E9}" sibTransId="{A46D68EB-FDBF-4AD0-80EF-6DE43AE531CB}"/>
    <dgm:cxn modelId="{73E6290F-4D94-4955-ADF4-3D8779081867}" srcId="{6EB0292B-BBDA-4437-B2C5-57149F69F62A}" destId="{72C791D0-8668-4A05-882B-4B084C5A358A}" srcOrd="2" destOrd="0" parTransId="{B5DE628E-E0D1-4BB3-9BEF-FF6FA93ABCF1}" sibTransId="{8DEC03FD-762E-4032-B639-3D3FF022C62B}"/>
    <dgm:cxn modelId="{B872921C-927F-4677-8966-EE665B62DED9}" type="presOf" srcId="{DB53209C-9CC7-4AF2-A4A3-BA0022FE7ADC}" destId="{BDAC4C57-5313-4AFD-BDAB-A2BACC1DDDD9}" srcOrd="0" destOrd="0" presId="urn:microsoft.com/office/officeart/2005/8/layout/list1"/>
    <dgm:cxn modelId="{C5DBE935-2272-4F4F-8D0E-E441FA6AC04E}" type="presOf" srcId="{65DB5C34-4829-4E78-B5C0-7C610B6EDBE2}" destId="{AEC2C3EC-9537-4459-B4A6-2E36245AC0CC}" srcOrd="1" destOrd="0" presId="urn:microsoft.com/office/officeart/2005/8/layout/list1"/>
    <dgm:cxn modelId="{2DBFA339-3F1E-4A71-A951-54706D4E81A2}" srcId="{65DB5C34-4829-4E78-B5C0-7C610B6EDBE2}" destId="{1BFB2D04-B04F-419B-AD7E-801CDF0450F5}" srcOrd="0" destOrd="0" parTransId="{A08F0F08-D539-4CFB-B9A4-B3F07B613347}" sibTransId="{9A9FE542-33DA-4D09-8584-94F1588D3F35}"/>
    <dgm:cxn modelId="{3456423B-FE8D-4068-8C2D-9FED09AFB668}" type="presOf" srcId="{72C791D0-8668-4A05-882B-4B084C5A358A}" destId="{D90FEA75-1BC3-466E-8AFC-6A39417CB9A9}" srcOrd="1" destOrd="0" presId="urn:microsoft.com/office/officeart/2005/8/layout/list1"/>
    <dgm:cxn modelId="{7409815C-2D3B-4380-A57A-E48F0E719E9D}" srcId="{72C791D0-8668-4A05-882B-4B084C5A358A}" destId="{6D38BDD4-69D3-412E-BF9E-191D7CF41FFD}" srcOrd="0" destOrd="0" parTransId="{8C2365F0-0003-4E34-AEDB-3D389EADF78F}" sibTransId="{3B937D7B-B002-453D-9AAE-92F6D8AAECB9}"/>
    <dgm:cxn modelId="{0F0EDB5C-F11E-4C4F-85AB-A20356F1C906}" type="presOf" srcId="{65DB5C34-4829-4E78-B5C0-7C610B6EDBE2}" destId="{7E3F0423-644B-4E87-8782-228AFE4E1A97}" srcOrd="0" destOrd="0" presId="urn:microsoft.com/office/officeart/2005/8/layout/list1"/>
    <dgm:cxn modelId="{90994F57-769F-4265-8FB7-F3B8015A0208}" srcId="{72C791D0-8668-4A05-882B-4B084C5A358A}" destId="{4B9042E8-FCA9-42DC-90E8-1D89A7CA39FC}" srcOrd="1" destOrd="0" parTransId="{F7C98DFD-8929-4C2A-90E3-6181096D97AF}" sibTransId="{298AEA11-5F4E-4EA2-9B3F-1FCDFF553F82}"/>
    <dgm:cxn modelId="{6DA7187D-AAD0-4C19-AF99-45337718BABB}" type="presOf" srcId="{1BFB2D04-B04F-419B-AD7E-801CDF0450F5}" destId="{11FEADD7-7E5B-40E4-8A08-3BA2CBE5A8C4}" srcOrd="0" destOrd="0" presId="urn:microsoft.com/office/officeart/2005/8/layout/list1"/>
    <dgm:cxn modelId="{DA5D1789-2F31-4E74-B708-815BFAA15240}" srcId="{DB53209C-9CC7-4AF2-A4A3-BA0022FE7ADC}" destId="{19DF0F94-4589-4411-8C66-1F01A888E1FE}" srcOrd="0" destOrd="0" parTransId="{DA95EA8D-57C1-4ED9-A60C-3E746FDEDBDF}" sibTransId="{2B7A81C0-FCC9-4F17-9E1D-A0D74710247B}"/>
    <dgm:cxn modelId="{710ADF96-A6DF-46DF-81D8-01F1E526182E}" type="presOf" srcId="{19DF0F94-4589-4411-8C66-1F01A888E1FE}" destId="{1C31B461-4CEE-4D5D-A12F-A525581E79A1}" srcOrd="0" destOrd="0" presId="urn:microsoft.com/office/officeart/2005/8/layout/list1"/>
    <dgm:cxn modelId="{F7C64EAC-D199-4E50-968E-D26DA70CED51}" type="presOf" srcId="{DB53209C-9CC7-4AF2-A4A3-BA0022FE7ADC}" destId="{34216891-D3B1-46ED-91E2-71C710C2224B}" srcOrd="1" destOrd="0" presId="urn:microsoft.com/office/officeart/2005/8/layout/list1"/>
    <dgm:cxn modelId="{64B335B0-2EC5-4670-B0BC-D821E7B03DA2}" type="presOf" srcId="{80885F43-79FD-4668-A752-CC90811BEE01}" destId="{1C31B461-4CEE-4D5D-A12F-A525581E79A1}" srcOrd="0" destOrd="1" presId="urn:microsoft.com/office/officeart/2005/8/layout/list1"/>
    <dgm:cxn modelId="{82143EC9-9AB1-4770-8C66-AD4950609BD1}" type="presOf" srcId="{6EB0292B-BBDA-4437-B2C5-57149F69F62A}" destId="{9F8A0D3D-5AAB-436F-92AD-14524D771848}" srcOrd="0" destOrd="0" presId="urn:microsoft.com/office/officeart/2005/8/layout/list1"/>
    <dgm:cxn modelId="{A9DB8AD2-7F3B-4A0F-93DD-27BC9949638B}" srcId="{DB53209C-9CC7-4AF2-A4A3-BA0022FE7ADC}" destId="{80885F43-79FD-4668-A752-CC90811BEE01}" srcOrd="1" destOrd="0" parTransId="{C03BDA74-98A1-4B6A-A305-91810E56D960}" sibTransId="{A3EEE20A-DF1C-41C4-8B1E-775F999FD512}"/>
    <dgm:cxn modelId="{503B73DC-18AF-430C-B883-C94A78D9967A}" srcId="{6EB0292B-BBDA-4437-B2C5-57149F69F62A}" destId="{DB53209C-9CC7-4AF2-A4A3-BA0022FE7ADC}" srcOrd="1" destOrd="0" parTransId="{CC6E5573-0F13-4C8F-9986-E55A6729E942}" sibTransId="{A98D04FD-8A33-4DAC-89B4-DA0EDBE6BB1A}"/>
    <dgm:cxn modelId="{3B4CB0E2-F1FB-4410-BE19-F16FE63FB9C7}" type="presOf" srcId="{72C791D0-8668-4A05-882B-4B084C5A358A}" destId="{CD6423B4-6BC7-42D8-B5B8-155E32AC4661}" srcOrd="0" destOrd="0" presId="urn:microsoft.com/office/officeart/2005/8/layout/list1"/>
    <dgm:cxn modelId="{DFBED6F2-77F7-4CBC-AA0B-E079F3ADACF3}" type="presOf" srcId="{6D38BDD4-69D3-412E-BF9E-191D7CF41FFD}" destId="{6F740C55-EFFE-4639-B471-DFDE4F4DDE32}" srcOrd="0" destOrd="0" presId="urn:microsoft.com/office/officeart/2005/8/layout/list1"/>
    <dgm:cxn modelId="{D21C17F3-E344-4BE9-B8AC-8D4D8FC7AA48}" type="presOf" srcId="{4B9042E8-FCA9-42DC-90E8-1D89A7CA39FC}" destId="{6F740C55-EFFE-4639-B471-DFDE4F4DDE32}" srcOrd="0" destOrd="1" presId="urn:microsoft.com/office/officeart/2005/8/layout/list1"/>
    <dgm:cxn modelId="{CA59BCDA-39D6-4B4D-9569-90AF0226B6B6}" type="presParOf" srcId="{9F8A0D3D-5AAB-436F-92AD-14524D771848}" destId="{73BE44E4-0C67-4DE4-9FF5-91C17536891D}" srcOrd="0" destOrd="0" presId="urn:microsoft.com/office/officeart/2005/8/layout/list1"/>
    <dgm:cxn modelId="{1C38F622-FA27-4EF1-8429-E0FA41F596AC}" type="presParOf" srcId="{73BE44E4-0C67-4DE4-9FF5-91C17536891D}" destId="{7E3F0423-644B-4E87-8782-228AFE4E1A97}" srcOrd="0" destOrd="0" presId="urn:microsoft.com/office/officeart/2005/8/layout/list1"/>
    <dgm:cxn modelId="{DE5A8017-ECF1-4F16-8BAC-104FDD8F5C4B}" type="presParOf" srcId="{73BE44E4-0C67-4DE4-9FF5-91C17536891D}" destId="{AEC2C3EC-9537-4459-B4A6-2E36245AC0CC}" srcOrd="1" destOrd="0" presId="urn:microsoft.com/office/officeart/2005/8/layout/list1"/>
    <dgm:cxn modelId="{2ACFE3FB-28CD-4D97-81BD-453D906238A2}" type="presParOf" srcId="{9F8A0D3D-5AAB-436F-92AD-14524D771848}" destId="{83CA6CC7-501E-47BC-97F1-B180D2760077}" srcOrd="1" destOrd="0" presId="urn:microsoft.com/office/officeart/2005/8/layout/list1"/>
    <dgm:cxn modelId="{2756D9A6-B6E2-4FE4-90B0-89EF23EC306C}" type="presParOf" srcId="{9F8A0D3D-5AAB-436F-92AD-14524D771848}" destId="{11FEADD7-7E5B-40E4-8A08-3BA2CBE5A8C4}" srcOrd="2" destOrd="0" presId="urn:microsoft.com/office/officeart/2005/8/layout/list1"/>
    <dgm:cxn modelId="{EBF925F3-4E91-4AD1-A0A3-CD05FBD46320}" type="presParOf" srcId="{9F8A0D3D-5AAB-436F-92AD-14524D771848}" destId="{81D1B382-3186-4F99-82B4-5C1679C6B671}" srcOrd="3" destOrd="0" presId="urn:microsoft.com/office/officeart/2005/8/layout/list1"/>
    <dgm:cxn modelId="{0FFCAD5A-4CE8-4C6E-B3C0-051E715CD8AB}" type="presParOf" srcId="{9F8A0D3D-5AAB-436F-92AD-14524D771848}" destId="{83D29D55-3397-4D7E-9ADB-6D1B766FE4A6}" srcOrd="4" destOrd="0" presId="urn:microsoft.com/office/officeart/2005/8/layout/list1"/>
    <dgm:cxn modelId="{2B77F503-CFFE-474E-98E5-F63FC751E254}" type="presParOf" srcId="{83D29D55-3397-4D7E-9ADB-6D1B766FE4A6}" destId="{BDAC4C57-5313-4AFD-BDAB-A2BACC1DDDD9}" srcOrd="0" destOrd="0" presId="urn:microsoft.com/office/officeart/2005/8/layout/list1"/>
    <dgm:cxn modelId="{B8FA59B4-B212-4A69-945F-955E3CAE723A}" type="presParOf" srcId="{83D29D55-3397-4D7E-9ADB-6D1B766FE4A6}" destId="{34216891-D3B1-46ED-91E2-71C710C2224B}" srcOrd="1" destOrd="0" presId="urn:microsoft.com/office/officeart/2005/8/layout/list1"/>
    <dgm:cxn modelId="{264B2815-DD6B-46AE-9647-597B47501D34}" type="presParOf" srcId="{9F8A0D3D-5AAB-436F-92AD-14524D771848}" destId="{79811429-FA16-4D87-A777-1DD5A275D503}" srcOrd="5" destOrd="0" presId="urn:microsoft.com/office/officeart/2005/8/layout/list1"/>
    <dgm:cxn modelId="{F297FEF4-572A-4FB5-A6AE-D651DF086D4C}" type="presParOf" srcId="{9F8A0D3D-5AAB-436F-92AD-14524D771848}" destId="{1C31B461-4CEE-4D5D-A12F-A525581E79A1}" srcOrd="6" destOrd="0" presId="urn:microsoft.com/office/officeart/2005/8/layout/list1"/>
    <dgm:cxn modelId="{FBC38196-B975-4A6E-9328-89DE27D21EF9}" type="presParOf" srcId="{9F8A0D3D-5AAB-436F-92AD-14524D771848}" destId="{1C40B052-522E-4780-92BD-A97107D9EF23}" srcOrd="7" destOrd="0" presId="urn:microsoft.com/office/officeart/2005/8/layout/list1"/>
    <dgm:cxn modelId="{3858BECE-F49C-46B6-BC23-62BCD1EA0FA6}" type="presParOf" srcId="{9F8A0D3D-5AAB-436F-92AD-14524D771848}" destId="{4D8C6FED-EC3C-463A-B215-FBC9A7C3856E}" srcOrd="8" destOrd="0" presId="urn:microsoft.com/office/officeart/2005/8/layout/list1"/>
    <dgm:cxn modelId="{942C44E4-4ACD-4C46-B315-BCF94D7F7A56}" type="presParOf" srcId="{4D8C6FED-EC3C-463A-B215-FBC9A7C3856E}" destId="{CD6423B4-6BC7-42D8-B5B8-155E32AC4661}" srcOrd="0" destOrd="0" presId="urn:microsoft.com/office/officeart/2005/8/layout/list1"/>
    <dgm:cxn modelId="{C262015D-2B4B-410A-980E-4F8F00040179}" type="presParOf" srcId="{4D8C6FED-EC3C-463A-B215-FBC9A7C3856E}" destId="{D90FEA75-1BC3-466E-8AFC-6A39417CB9A9}" srcOrd="1" destOrd="0" presId="urn:microsoft.com/office/officeart/2005/8/layout/list1"/>
    <dgm:cxn modelId="{C0574F50-B3E7-4899-A14D-B2B7F5ED0B76}" type="presParOf" srcId="{9F8A0D3D-5AAB-436F-92AD-14524D771848}" destId="{65A227F5-97EB-408B-B53A-06DFFF8C2C24}" srcOrd="9" destOrd="0" presId="urn:microsoft.com/office/officeart/2005/8/layout/list1"/>
    <dgm:cxn modelId="{C7670E94-1A36-4163-B6B9-6B6D854826CC}" type="presParOf" srcId="{9F8A0D3D-5AAB-436F-92AD-14524D771848}" destId="{6F740C55-EFFE-4639-B471-DFDE4F4DDE32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9.xml><?xml version="1.0" encoding="utf-8"?>
<dgm:dataModel xmlns:dgm="http://schemas.openxmlformats.org/drawingml/2006/diagram" xmlns:a="http://schemas.openxmlformats.org/drawingml/2006/main">
  <dgm:ptLst>
    <dgm:pt modelId="{C088F87E-9363-4A1A-AC96-9DEEAEA9FD75}" type="doc">
      <dgm:prSet loTypeId="urn:microsoft.com/office/officeart/2008/layout/NameandTitleOrganizationalChart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D8946EB-9B7D-4202-971C-C794B2B4E490}">
      <dgm:prSet phldrT="[Text]" custT="1"/>
      <dgm:spPr/>
      <dgm:t>
        <a:bodyPr/>
        <a:lstStyle/>
        <a:p>
          <a:r>
            <a:rPr lang="en-US" sz="1600" dirty="0">
              <a:latin typeface="Arial" panose="020B0604020202020204" pitchFamily="34" charset="0"/>
              <a:cs typeface="Arial" panose="020B0604020202020204" pitchFamily="34" charset="0"/>
            </a:rPr>
            <a:t>Return on investment</a:t>
          </a:r>
        </a:p>
      </dgm:t>
    </dgm:pt>
    <dgm:pt modelId="{8C6C9AE7-B338-483E-9984-80291D69EE78}" type="parTrans" cxnId="{A8732E39-0A44-404E-B571-B435F6040A36}">
      <dgm:prSet/>
      <dgm:spPr/>
      <dgm:t>
        <a:bodyPr/>
        <a:lstStyle/>
        <a:p>
          <a:endParaRPr lang="en-US"/>
        </a:p>
      </dgm:t>
    </dgm:pt>
    <dgm:pt modelId="{6014B251-56A5-4F9E-AF15-8570A3F24F28}" type="sibTrans" cxnId="{A8732E39-0A44-404E-B571-B435F6040A36}">
      <dgm:prSet/>
      <dgm:spPr/>
      <dgm:t>
        <a:bodyPr/>
        <a:lstStyle/>
        <a:p>
          <a:pPr algn="ctr"/>
          <a:r>
            <a:rPr lang="en-US" dirty="0"/>
            <a:t>10%</a:t>
          </a:r>
        </a:p>
      </dgm:t>
    </dgm:pt>
    <dgm:pt modelId="{B7A8C3BD-F91E-4785-A75D-D7BD1FEF9EF1}">
      <dgm:prSet phldrT="[Text]" custT="1"/>
      <dgm:spPr/>
      <dgm:t>
        <a:bodyPr/>
        <a:lstStyle/>
        <a:p>
          <a:r>
            <a:rPr lang="en-US" sz="1600" dirty="0">
              <a:latin typeface="Arial" panose="020B0604020202020204" pitchFamily="34" charset="0"/>
              <a:cs typeface="Arial" panose="020B0604020202020204" pitchFamily="34" charset="0"/>
            </a:rPr>
            <a:t>Profit margin</a:t>
          </a:r>
        </a:p>
      </dgm:t>
    </dgm:pt>
    <dgm:pt modelId="{E6864BC6-B259-4ED1-8851-57C9CD1B9198}" type="parTrans" cxnId="{C210FE58-E055-4C53-9245-AFC163FD0E1C}">
      <dgm:prSet/>
      <dgm:spPr/>
      <dgm:t>
        <a:bodyPr/>
        <a:lstStyle/>
        <a:p>
          <a:endParaRPr lang="en-US"/>
        </a:p>
      </dgm:t>
    </dgm:pt>
    <dgm:pt modelId="{F916BE36-A306-4639-A123-372131FFE8ED}" type="sibTrans" cxnId="{C210FE58-E055-4C53-9245-AFC163FD0E1C}">
      <dgm:prSet/>
      <dgm:spPr/>
      <dgm:t>
        <a:bodyPr/>
        <a:lstStyle/>
        <a:p>
          <a:pPr algn="ctr"/>
          <a:r>
            <a:rPr lang="en-US" dirty="0"/>
            <a:t>8%</a:t>
          </a:r>
        </a:p>
      </dgm:t>
    </dgm:pt>
    <dgm:pt modelId="{005F9BAF-1DFA-426E-B3AC-4FA53E76CF08}">
      <dgm:prSet phldrT="[Text]" custT="1"/>
      <dgm:spPr/>
      <dgm:t>
        <a:bodyPr/>
        <a:lstStyle/>
        <a:p>
          <a:r>
            <a:rPr lang="en-US" sz="1600" dirty="0">
              <a:latin typeface="Arial" panose="020B0604020202020204" pitchFamily="34" charset="0"/>
              <a:cs typeface="Arial" panose="020B0604020202020204" pitchFamily="34" charset="0"/>
            </a:rPr>
            <a:t>Asset turnover</a:t>
          </a:r>
        </a:p>
      </dgm:t>
    </dgm:pt>
    <dgm:pt modelId="{EE32F7C2-71D3-4A03-8E2B-BDBCBB7167D7}" type="parTrans" cxnId="{01A6C9F2-FF83-4A34-8F75-D0EE495A8DE7}">
      <dgm:prSet/>
      <dgm:spPr/>
      <dgm:t>
        <a:bodyPr/>
        <a:lstStyle/>
        <a:p>
          <a:endParaRPr lang="en-US"/>
        </a:p>
      </dgm:t>
    </dgm:pt>
    <dgm:pt modelId="{5FB71E68-FEDE-47E2-8777-04009008D04E}" type="sibTrans" cxnId="{01A6C9F2-FF83-4A34-8F75-D0EE495A8DE7}">
      <dgm:prSet/>
      <dgm:spPr/>
      <dgm:t>
        <a:bodyPr/>
        <a:lstStyle/>
        <a:p>
          <a:pPr algn="ctr"/>
          <a:r>
            <a:rPr lang="en-US" dirty="0"/>
            <a:t>1.25</a:t>
          </a:r>
        </a:p>
      </dgm:t>
    </dgm:pt>
    <dgm:pt modelId="{A55031AB-E906-4C6F-8CDA-1D80315F046D}">
      <dgm:prSet custT="1"/>
      <dgm:spPr/>
      <dgm:t>
        <a:bodyPr/>
        <a:lstStyle/>
        <a:p>
          <a:r>
            <a:rPr lang="en-US" sz="1600" dirty="0">
              <a:latin typeface="Arial" panose="020B0604020202020204" pitchFamily="34" charset="0"/>
              <a:cs typeface="Arial" panose="020B0604020202020204" pitchFamily="34" charset="0"/>
            </a:rPr>
            <a:t>Operating income</a:t>
          </a:r>
        </a:p>
      </dgm:t>
    </dgm:pt>
    <dgm:pt modelId="{6A7B90B3-F0FF-4868-B412-232BCA05751C}" type="parTrans" cxnId="{1A04AFDD-27E0-4042-9BE2-E8034C257F73}">
      <dgm:prSet/>
      <dgm:spPr/>
      <dgm:t>
        <a:bodyPr/>
        <a:lstStyle/>
        <a:p>
          <a:endParaRPr lang="en-US"/>
        </a:p>
      </dgm:t>
    </dgm:pt>
    <dgm:pt modelId="{5B351CFE-3562-4843-80E2-59930A4F5A4C}" type="sibTrans" cxnId="{1A04AFDD-27E0-4042-9BE2-E8034C257F73}">
      <dgm:prSet/>
      <dgm:spPr/>
      <dgm:t>
        <a:bodyPr/>
        <a:lstStyle/>
        <a:p>
          <a:pPr algn="ctr"/>
          <a:r>
            <a:rPr lang="en-US" dirty="0"/>
            <a:t>$400,000</a:t>
          </a:r>
        </a:p>
      </dgm:t>
    </dgm:pt>
    <dgm:pt modelId="{3177A7D1-B2AC-4B42-9C34-1F162492F75D}">
      <dgm:prSet custT="1"/>
      <dgm:spPr/>
      <dgm:t>
        <a:bodyPr/>
        <a:lstStyle/>
        <a:p>
          <a:r>
            <a:rPr lang="en-US" sz="1600" dirty="0">
              <a:latin typeface="Arial" panose="020B0604020202020204" pitchFamily="34" charset="0"/>
              <a:cs typeface="Arial" panose="020B0604020202020204" pitchFamily="34" charset="0"/>
            </a:rPr>
            <a:t>Sales revenue</a:t>
          </a:r>
        </a:p>
      </dgm:t>
    </dgm:pt>
    <dgm:pt modelId="{90614526-604F-4EB5-9407-AAF1C6906F8B}" type="parTrans" cxnId="{2D63909F-A4E0-49FF-94D2-95367A5805B4}">
      <dgm:prSet/>
      <dgm:spPr/>
      <dgm:t>
        <a:bodyPr/>
        <a:lstStyle/>
        <a:p>
          <a:endParaRPr lang="en-US"/>
        </a:p>
      </dgm:t>
    </dgm:pt>
    <dgm:pt modelId="{9BC16E7C-368B-4B79-8675-0FB8BC4CB7ED}" type="sibTrans" cxnId="{2D63909F-A4E0-49FF-94D2-95367A5805B4}">
      <dgm:prSet/>
      <dgm:spPr/>
      <dgm:t>
        <a:bodyPr/>
        <a:lstStyle/>
        <a:p>
          <a:pPr algn="ctr"/>
          <a:r>
            <a:rPr lang="en-US" dirty="0"/>
            <a:t>$5,000,000</a:t>
          </a:r>
        </a:p>
      </dgm:t>
    </dgm:pt>
    <dgm:pt modelId="{5DCB597F-E07F-49A8-9B27-A31B278BA584}">
      <dgm:prSet custT="1"/>
      <dgm:spPr/>
      <dgm:t>
        <a:bodyPr/>
        <a:lstStyle/>
        <a:p>
          <a:r>
            <a:rPr lang="en-US" sz="1600" dirty="0">
              <a:latin typeface="Arial" panose="020B0604020202020204" pitchFamily="34" charset="0"/>
              <a:cs typeface="Arial" panose="020B0604020202020204" pitchFamily="34" charset="0"/>
            </a:rPr>
            <a:t>Sales revenue</a:t>
          </a:r>
        </a:p>
      </dgm:t>
    </dgm:pt>
    <dgm:pt modelId="{AF0681F0-6F2A-47B8-8CBA-1E0573AF381E}" type="parTrans" cxnId="{347D07AD-BB8E-4F32-BC88-0D98A862BE28}">
      <dgm:prSet/>
      <dgm:spPr/>
      <dgm:t>
        <a:bodyPr/>
        <a:lstStyle/>
        <a:p>
          <a:endParaRPr lang="en-US"/>
        </a:p>
      </dgm:t>
    </dgm:pt>
    <dgm:pt modelId="{3C58F315-D024-4897-8B5D-8BD12954DD2C}" type="sibTrans" cxnId="{347D07AD-BB8E-4F32-BC88-0D98A862BE28}">
      <dgm:prSet/>
      <dgm:spPr/>
      <dgm:t>
        <a:bodyPr/>
        <a:lstStyle/>
        <a:p>
          <a:pPr algn="ctr"/>
          <a:r>
            <a:rPr lang="en-US" dirty="0"/>
            <a:t>$5,000,000</a:t>
          </a:r>
        </a:p>
      </dgm:t>
    </dgm:pt>
    <dgm:pt modelId="{873E2415-D6F2-46CC-851B-0FEBBA660D94}">
      <dgm:prSet custT="1"/>
      <dgm:spPr/>
      <dgm:t>
        <a:bodyPr/>
        <a:lstStyle/>
        <a:p>
          <a:r>
            <a:rPr lang="en-US" sz="1600" dirty="0">
              <a:latin typeface="Arial" panose="020B0604020202020204" pitchFamily="34" charset="0"/>
              <a:cs typeface="Arial" panose="020B0604020202020204" pitchFamily="34" charset="0"/>
            </a:rPr>
            <a:t>Total assets</a:t>
          </a:r>
        </a:p>
      </dgm:t>
    </dgm:pt>
    <dgm:pt modelId="{14EBE91F-7741-4841-A8FA-16BE81C3B975}" type="parTrans" cxnId="{A4B05BFA-E75B-4B31-882C-A768125BD911}">
      <dgm:prSet/>
      <dgm:spPr/>
      <dgm:t>
        <a:bodyPr/>
        <a:lstStyle/>
        <a:p>
          <a:endParaRPr lang="en-US"/>
        </a:p>
      </dgm:t>
    </dgm:pt>
    <dgm:pt modelId="{D38C54E2-D8D8-4C73-B41F-EBD92A7FFB66}" type="sibTrans" cxnId="{A4B05BFA-E75B-4B31-882C-A768125BD911}">
      <dgm:prSet/>
      <dgm:spPr/>
      <dgm:t>
        <a:bodyPr/>
        <a:lstStyle/>
        <a:p>
          <a:pPr algn="ctr"/>
          <a:r>
            <a:rPr lang="en-US" dirty="0"/>
            <a:t>$4,000,000</a:t>
          </a:r>
        </a:p>
      </dgm:t>
    </dgm:pt>
    <dgm:pt modelId="{57247E0A-8DD0-460D-BE56-780829604A07}">
      <dgm:prSet custT="1"/>
      <dgm:spPr/>
      <dgm:t>
        <a:bodyPr/>
        <a:lstStyle/>
        <a:p>
          <a:r>
            <a:rPr lang="en-US" sz="1600" dirty="0">
              <a:latin typeface="Arial" panose="020B0604020202020204" pitchFamily="34" charset="0"/>
              <a:cs typeface="Arial" panose="020B0604020202020204" pitchFamily="34" charset="0"/>
            </a:rPr>
            <a:t>Sales revenue</a:t>
          </a:r>
        </a:p>
      </dgm:t>
    </dgm:pt>
    <dgm:pt modelId="{7B1A9D62-64F6-467E-BACE-D362D3B63549}" type="parTrans" cxnId="{E30E8935-938D-4622-9F27-8A63E2E3CE46}">
      <dgm:prSet/>
      <dgm:spPr/>
      <dgm:t>
        <a:bodyPr/>
        <a:lstStyle/>
        <a:p>
          <a:endParaRPr lang="en-US"/>
        </a:p>
      </dgm:t>
    </dgm:pt>
    <dgm:pt modelId="{04D85E49-7BBE-4092-896C-0AF1BE0C21A0}" type="sibTrans" cxnId="{E30E8935-938D-4622-9F27-8A63E2E3CE46}">
      <dgm:prSet/>
      <dgm:spPr/>
      <dgm:t>
        <a:bodyPr/>
        <a:lstStyle/>
        <a:p>
          <a:pPr algn="ctr"/>
          <a:r>
            <a:rPr lang="en-US" dirty="0"/>
            <a:t>$5,000,000</a:t>
          </a:r>
        </a:p>
      </dgm:t>
    </dgm:pt>
    <dgm:pt modelId="{D9DE036D-BB8B-48E1-83EC-88CAEA4E271A}">
      <dgm:prSet custT="1"/>
      <dgm:spPr/>
      <dgm:t>
        <a:bodyPr/>
        <a:lstStyle/>
        <a:p>
          <a:r>
            <a:rPr lang="en-US" sz="1600" dirty="0">
              <a:latin typeface="Arial" panose="020B0604020202020204" pitchFamily="34" charset="0"/>
              <a:cs typeface="Arial" panose="020B0604020202020204" pitchFamily="34" charset="0"/>
            </a:rPr>
            <a:t>Cost of sales</a:t>
          </a:r>
        </a:p>
      </dgm:t>
    </dgm:pt>
    <dgm:pt modelId="{66D073B4-7FA4-4381-8CF3-13D17C4EFEF5}" type="parTrans" cxnId="{82D17E6B-238D-4E7E-A26F-0ECE48CFE09D}">
      <dgm:prSet/>
      <dgm:spPr/>
      <dgm:t>
        <a:bodyPr/>
        <a:lstStyle/>
        <a:p>
          <a:endParaRPr lang="en-US"/>
        </a:p>
      </dgm:t>
    </dgm:pt>
    <dgm:pt modelId="{40425AD8-CAB1-44CA-94C9-F90D79156EBF}" type="sibTrans" cxnId="{82D17E6B-238D-4E7E-A26F-0ECE48CFE09D}">
      <dgm:prSet/>
      <dgm:spPr/>
      <dgm:t>
        <a:bodyPr/>
        <a:lstStyle/>
        <a:p>
          <a:pPr algn="ctr"/>
          <a:r>
            <a:rPr lang="en-US" dirty="0"/>
            <a:t>$4,600,000</a:t>
          </a:r>
        </a:p>
      </dgm:t>
    </dgm:pt>
    <dgm:pt modelId="{CBCB8996-4724-47F0-B52A-A94B06E3C046}">
      <dgm:prSet custT="1"/>
      <dgm:spPr/>
      <dgm:t>
        <a:bodyPr/>
        <a:lstStyle/>
        <a:p>
          <a:r>
            <a:rPr lang="en-US" sz="1600" dirty="0">
              <a:latin typeface="Arial" panose="020B0604020202020204" pitchFamily="34" charset="0"/>
              <a:cs typeface="Arial" panose="020B0604020202020204" pitchFamily="34" charset="0"/>
            </a:rPr>
            <a:t>Labor</a:t>
          </a:r>
        </a:p>
      </dgm:t>
    </dgm:pt>
    <dgm:pt modelId="{C32FEDA8-8DAD-4657-985A-C90982C260A5}" type="parTrans" cxnId="{F9D44B83-6227-4428-AA31-F79C245A8BA6}">
      <dgm:prSet/>
      <dgm:spPr/>
      <dgm:t>
        <a:bodyPr/>
        <a:lstStyle/>
        <a:p>
          <a:endParaRPr lang="en-US"/>
        </a:p>
      </dgm:t>
    </dgm:pt>
    <dgm:pt modelId="{6B7F9F63-8DD2-4461-871F-954073799024}" type="sibTrans" cxnId="{F9D44B83-6227-4428-AA31-F79C245A8BA6}">
      <dgm:prSet/>
      <dgm:spPr/>
      <dgm:t>
        <a:bodyPr/>
        <a:lstStyle/>
        <a:p>
          <a:pPr algn="ctr"/>
          <a:r>
            <a:rPr lang="en-US" dirty="0"/>
            <a:t>$ 1,100,000</a:t>
          </a:r>
        </a:p>
      </dgm:t>
    </dgm:pt>
    <dgm:pt modelId="{7C6370D5-E11B-4D30-BFE1-7409900B0000}">
      <dgm:prSet custT="1"/>
      <dgm:spPr/>
      <dgm:t>
        <a:bodyPr/>
        <a:lstStyle/>
        <a:p>
          <a:r>
            <a:rPr lang="en-US" sz="1600" dirty="0">
              <a:latin typeface="Arial" panose="020B0604020202020204" pitchFamily="34" charset="0"/>
              <a:cs typeface="Arial" panose="020B0604020202020204" pitchFamily="34" charset="0"/>
            </a:rPr>
            <a:t>Materials</a:t>
          </a:r>
        </a:p>
      </dgm:t>
    </dgm:pt>
    <dgm:pt modelId="{51AD7B90-D73A-4CBF-9D9B-7DD95FD21A7A}" type="parTrans" cxnId="{D5346F06-3EE3-4978-916D-77A9C28E01DF}">
      <dgm:prSet/>
      <dgm:spPr/>
      <dgm:t>
        <a:bodyPr/>
        <a:lstStyle/>
        <a:p>
          <a:endParaRPr lang="en-US"/>
        </a:p>
      </dgm:t>
    </dgm:pt>
    <dgm:pt modelId="{FFD24608-2512-4C66-A5A7-3FD76F045C8A}" type="sibTrans" cxnId="{D5346F06-3EE3-4978-916D-77A9C28E01DF}">
      <dgm:prSet/>
      <dgm:spPr/>
      <dgm:t>
        <a:bodyPr/>
        <a:lstStyle/>
        <a:p>
          <a:pPr algn="ctr"/>
          <a:r>
            <a:rPr lang="en-US" dirty="0"/>
            <a:t>$2,300,000</a:t>
          </a:r>
        </a:p>
      </dgm:t>
    </dgm:pt>
    <dgm:pt modelId="{E29BF871-8D42-4DDC-9648-040DEFB9E3C0}">
      <dgm:prSet custT="1"/>
      <dgm:spPr/>
      <dgm:t>
        <a:bodyPr/>
        <a:lstStyle/>
        <a:p>
          <a:r>
            <a:rPr lang="en-US" sz="1600" dirty="0">
              <a:latin typeface="Arial" panose="020B0604020202020204" pitchFamily="34" charset="0"/>
              <a:cs typeface="Arial" panose="020B0604020202020204" pitchFamily="34" charset="0"/>
            </a:rPr>
            <a:t>Overheads</a:t>
          </a:r>
        </a:p>
      </dgm:t>
    </dgm:pt>
    <dgm:pt modelId="{CF61E930-7070-4C52-90BE-6E62121B8F28}" type="parTrans" cxnId="{5A94B7FA-9C1E-40DA-9F77-710F48D14722}">
      <dgm:prSet/>
      <dgm:spPr/>
      <dgm:t>
        <a:bodyPr/>
        <a:lstStyle/>
        <a:p>
          <a:endParaRPr lang="en-US"/>
        </a:p>
      </dgm:t>
    </dgm:pt>
    <dgm:pt modelId="{0E4BFCC5-D88B-4C9F-8120-839C336F7F31}" type="sibTrans" cxnId="{5A94B7FA-9C1E-40DA-9F77-710F48D14722}">
      <dgm:prSet/>
      <dgm:spPr/>
      <dgm:t>
        <a:bodyPr/>
        <a:lstStyle/>
        <a:p>
          <a:pPr algn="ctr"/>
          <a:r>
            <a:rPr lang="en-US" dirty="0"/>
            <a:t>$1,200,000</a:t>
          </a:r>
        </a:p>
      </dgm:t>
    </dgm:pt>
    <dgm:pt modelId="{B0687D98-E2E3-4F85-8AC5-EA3E506438E9}">
      <dgm:prSet custT="1"/>
      <dgm:spPr/>
      <dgm:t>
        <a:bodyPr/>
        <a:lstStyle/>
        <a:p>
          <a:r>
            <a:rPr lang="en-US" sz="1600" dirty="0">
              <a:latin typeface="Arial" panose="020B0604020202020204" pitchFamily="34" charset="0"/>
              <a:cs typeface="Arial" panose="020B0604020202020204" pitchFamily="34" charset="0"/>
            </a:rPr>
            <a:t>Current assets</a:t>
          </a:r>
        </a:p>
      </dgm:t>
    </dgm:pt>
    <dgm:pt modelId="{71354E6C-D8F9-4D15-A89C-48ED2B009787}" type="parTrans" cxnId="{7E6FF01B-D9F5-4FE4-B94B-9671DF57944E}">
      <dgm:prSet/>
      <dgm:spPr/>
      <dgm:t>
        <a:bodyPr/>
        <a:lstStyle/>
        <a:p>
          <a:endParaRPr lang="en-US"/>
        </a:p>
      </dgm:t>
    </dgm:pt>
    <dgm:pt modelId="{1BEB0E9B-A927-412A-9E33-34AC67C1093C}" type="sibTrans" cxnId="{7E6FF01B-D9F5-4FE4-B94B-9671DF57944E}">
      <dgm:prSet/>
      <dgm:spPr/>
      <dgm:t>
        <a:bodyPr/>
        <a:lstStyle/>
        <a:p>
          <a:pPr algn="ctr"/>
          <a:r>
            <a:rPr lang="en-US" dirty="0"/>
            <a:t>$1,100,000</a:t>
          </a:r>
        </a:p>
      </dgm:t>
    </dgm:pt>
    <dgm:pt modelId="{4369302F-AA97-44AB-ABC4-B3487427DC18}">
      <dgm:prSet custT="1"/>
      <dgm:spPr/>
      <dgm:t>
        <a:bodyPr/>
        <a:lstStyle/>
        <a:p>
          <a:r>
            <a:rPr lang="en-US" sz="1600" dirty="0">
              <a:latin typeface="Arial" panose="020B0604020202020204" pitchFamily="34" charset="0"/>
              <a:cs typeface="Arial" panose="020B0604020202020204" pitchFamily="34" charset="0"/>
            </a:rPr>
            <a:t>Fixed assets</a:t>
          </a:r>
        </a:p>
      </dgm:t>
    </dgm:pt>
    <dgm:pt modelId="{CDE8C742-0AFE-40FE-AAE8-A7BBD8C8A79B}" type="parTrans" cxnId="{32DD07F3-B4AF-49C0-BCD4-3894631C089B}">
      <dgm:prSet/>
      <dgm:spPr/>
      <dgm:t>
        <a:bodyPr/>
        <a:lstStyle/>
        <a:p>
          <a:endParaRPr lang="en-US"/>
        </a:p>
      </dgm:t>
    </dgm:pt>
    <dgm:pt modelId="{8F79EFC3-855B-4DEB-B8D0-9121A4B3EEB5}" type="sibTrans" cxnId="{32DD07F3-B4AF-49C0-BCD4-3894631C089B}">
      <dgm:prSet/>
      <dgm:spPr/>
      <dgm:t>
        <a:bodyPr/>
        <a:lstStyle/>
        <a:p>
          <a:pPr algn="ctr"/>
          <a:r>
            <a:rPr lang="en-US" dirty="0"/>
            <a:t>$2,900,000</a:t>
          </a:r>
        </a:p>
      </dgm:t>
    </dgm:pt>
    <dgm:pt modelId="{CED8C209-6912-497B-87B0-CAA053F2F26A}">
      <dgm:prSet custT="1"/>
      <dgm:spPr/>
      <dgm:t>
        <a:bodyPr/>
        <a:lstStyle/>
        <a:p>
          <a:r>
            <a:rPr lang="en-US" sz="1600" dirty="0">
              <a:latin typeface="Arial" panose="020B0604020202020204" pitchFamily="34" charset="0"/>
              <a:cs typeface="Arial" panose="020B0604020202020204" pitchFamily="34" charset="0"/>
            </a:rPr>
            <a:t>Inventory</a:t>
          </a:r>
        </a:p>
      </dgm:t>
    </dgm:pt>
    <dgm:pt modelId="{DC93C70B-8EA3-4616-BF36-FED80E8322CF}" type="parTrans" cxnId="{0B7581F7-5745-4B85-BBF2-0DBB3DAC87E8}">
      <dgm:prSet/>
      <dgm:spPr/>
      <dgm:t>
        <a:bodyPr/>
        <a:lstStyle/>
        <a:p>
          <a:endParaRPr lang="en-US"/>
        </a:p>
      </dgm:t>
    </dgm:pt>
    <dgm:pt modelId="{0DA07CCD-E484-4244-9F1C-72FDEF38D172}" type="sibTrans" cxnId="{0B7581F7-5745-4B85-BBF2-0DBB3DAC87E8}">
      <dgm:prSet/>
      <dgm:spPr/>
      <dgm:t>
        <a:bodyPr/>
        <a:lstStyle/>
        <a:p>
          <a:pPr algn="ctr"/>
          <a:r>
            <a:rPr lang="en-US" dirty="0"/>
            <a:t>$500,000</a:t>
          </a:r>
        </a:p>
      </dgm:t>
    </dgm:pt>
    <dgm:pt modelId="{57AAC555-9886-4CC8-926B-250D0C00024F}">
      <dgm:prSet custT="1"/>
      <dgm:spPr/>
      <dgm:t>
        <a:bodyPr/>
        <a:lstStyle/>
        <a:p>
          <a:r>
            <a:rPr lang="en-US" sz="1600" dirty="0">
              <a:latin typeface="Arial" panose="020B0604020202020204" pitchFamily="34" charset="0"/>
              <a:cs typeface="Arial" panose="020B0604020202020204" pitchFamily="34" charset="0"/>
            </a:rPr>
            <a:t>Accounts receivable</a:t>
          </a:r>
        </a:p>
      </dgm:t>
    </dgm:pt>
    <dgm:pt modelId="{B708D454-EFEB-4D6C-9DDA-506183C15E48}" type="parTrans" cxnId="{D7FDEA01-FFCD-48B6-9ABD-20D96561BF7E}">
      <dgm:prSet/>
      <dgm:spPr/>
      <dgm:t>
        <a:bodyPr/>
        <a:lstStyle/>
        <a:p>
          <a:endParaRPr lang="en-US"/>
        </a:p>
      </dgm:t>
    </dgm:pt>
    <dgm:pt modelId="{DD0CFC05-56D2-436C-B9C2-02B7D883D450}" type="sibTrans" cxnId="{D7FDEA01-FFCD-48B6-9ABD-20D96561BF7E}">
      <dgm:prSet/>
      <dgm:spPr/>
      <dgm:t>
        <a:bodyPr/>
        <a:lstStyle/>
        <a:p>
          <a:pPr algn="ctr"/>
          <a:r>
            <a:rPr lang="en-US" dirty="0"/>
            <a:t>$300,000</a:t>
          </a:r>
        </a:p>
      </dgm:t>
    </dgm:pt>
    <dgm:pt modelId="{CB8011B1-A809-4279-9023-94800E0BAFA1}">
      <dgm:prSet custT="1"/>
      <dgm:spPr/>
      <dgm:t>
        <a:bodyPr/>
        <a:lstStyle/>
        <a:p>
          <a:r>
            <a:rPr lang="en-US" sz="1600" dirty="0">
              <a:latin typeface="Arial" panose="020B0604020202020204" pitchFamily="34" charset="0"/>
              <a:cs typeface="Arial" panose="020B0604020202020204" pitchFamily="34" charset="0"/>
            </a:rPr>
            <a:t>Cash</a:t>
          </a:r>
        </a:p>
      </dgm:t>
    </dgm:pt>
    <dgm:pt modelId="{4D2FB14B-0289-479F-B8C0-4F1C875150DE}" type="parTrans" cxnId="{59E974D6-B492-407E-86A3-F3BB4AA2592E}">
      <dgm:prSet/>
      <dgm:spPr/>
      <dgm:t>
        <a:bodyPr/>
        <a:lstStyle/>
        <a:p>
          <a:endParaRPr lang="en-US"/>
        </a:p>
      </dgm:t>
    </dgm:pt>
    <dgm:pt modelId="{A8951392-8280-4574-84C0-779FBBE02EFB}" type="sibTrans" cxnId="{59E974D6-B492-407E-86A3-F3BB4AA2592E}">
      <dgm:prSet/>
      <dgm:spPr/>
      <dgm:t>
        <a:bodyPr/>
        <a:lstStyle/>
        <a:p>
          <a:pPr algn="ctr"/>
          <a:r>
            <a:rPr lang="en-US" dirty="0"/>
            <a:t>$300,000</a:t>
          </a:r>
        </a:p>
      </dgm:t>
    </dgm:pt>
    <dgm:pt modelId="{B8B7013C-43CB-437E-BF2A-E80B2D96301F}" type="pres">
      <dgm:prSet presAssocID="{C088F87E-9363-4A1A-AC96-9DEEAEA9FD75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AC9AEB40-E772-42D6-8B34-097D0044E2FC}" type="pres">
      <dgm:prSet presAssocID="{3D8946EB-9B7D-4202-971C-C794B2B4E490}" presName="hierRoot1" presStyleCnt="0">
        <dgm:presLayoutVars>
          <dgm:hierBranch val="init"/>
        </dgm:presLayoutVars>
      </dgm:prSet>
      <dgm:spPr/>
    </dgm:pt>
    <dgm:pt modelId="{7EE7CF19-7B0B-4437-8DDA-413955B96890}" type="pres">
      <dgm:prSet presAssocID="{3D8946EB-9B7D-4202-971C-C794B2B4E490}" presName="rootComposite1" presStyleCnt="0"/>
      <dgm:spPr/>
    </dgm:pt>
    <dgm:pt modelId="{1522C906-4610-4DEA-A4FA-1371C5EF19C4}" type="pres">
      <dgm:prSet presAssocID="{3D8946EB-9B7D-4202-971C-C794B2B4E490}" presName="rootText1" presStyleLbl="node0" presStyleIdx="0" presStyleCnt="1">
        <dgm:presLayoutVars>
          <dgm:chMax/>
          <dgm:chPref val="3"/>
        </dgm:presLayoutVars>
      </dgm:prSet>
      <dgm:spPr/>
    </dgm:pt>
    <dgm:pt modelId="{B0C2EB2A-8F7E-4BE0-9230-6D1B4F836DE4}" type="pres">
      <dgm:prSet presAssocID="{3D8946EB-9B7D-4202-971C-C794B2B4E490}" presName="titleText1" presStyleLbl="fgAcc0" presStyleIdx="0" presStyleCnt="1">
        <dgm:presLayoutVars>
          <dgm:chMax val="0"/>
          <dgm:chPref val="0"/>
        </dgm:presLayoutVars>
      </dgm:prSet>
      <dgm:spPr/>
    </dgm:pt>
    <dgm:pt modelId="{B1F04469-6EC8-487C-8F60-98870B29758D}" type="pres">
      <dgm:prSet presAssocID="{3D8946EB-9B7D-4202-971C-C794B2B4E490}" presName="rootConnector1" presStyleLbl="node1" presStyleIdx="0" presStyleCnt="16"/>
      <dgm:spPr/>
    </dgm:pt>
    <dgm:pt modelId="{3A787A0F-5781-4724-A390-CEECE2FEE104}" type="pres">
      <dgm:prSet presAssocID="{3D8946EB-9B7D-4202-971C-C794B2B4E490}" presName="hierChild2" presStyleCnt="0"/>
      <dgm:spPr/>
    </dgm:pt>
    <dgm:pt modelId="{05766EE1-6D9F-4BC7-85CE-505FA2D8FDAE}" type="pres">
      <dgm:prSet presAssocID="{E6864BC6-B259-4ED1-8851-57C9CD1B9198}" presName="Name37" presStyleLbl="parChTrans1D2" presStyleIdx="0" presStyleCnt="2"/>
      <dgm:spPr/>
    </dgm:pt>
    <dgm:pt modelId="{8231356B-03E1-4721-A98C-206DFBBE9F6C}" type="pres">
      <dgm:prSet presAssocID="{B7A8C3BD-F91E-4785-A75D-D7BD1FEF9EF1}" presName="hierRoot2" presStyleCnt="0">
        <dgm:presLayoutVars>
          <dgm:hierBranch val="init"/>
        </dgm:presLayoutVars>
      </dgm:prSet>
      <dgm:spPr/>
    </dgm:pt>
    <dgm:pt modelId="{3496FC67-B790-432D-B1A8-DDC136EC5716}" type="pres">
      <dgm:prSet presAssocID="{B7A8C3BD-F91E-4785-A75D-D7BD1FEF9EF1}" presName="rootComposite" presStyleCnt="0"/>
      <dgm:spPr/>
    </dgm:pt>
    <dgm:pt modelId="{AA1F3B26-638C-4C3F-9168-28D64823720C}" type="pres">
      <dgm:prSet presAssocID="{B7A8C3BD-F91E-4785-A75D-D7BD1FEF9EF1}" presName="rootText" presStyleLbl="node1" presStyleIdx="0" presStyleCnt="16">
        <dgm:presLayoutVars>
          <dgm:chMax/>
          <dgm:chPref val="3"/>
        </dgm:presLayoutVars>
      </dgm:prSet>
      <dgm:spPr/>
    </dgm:pt>
    <dgm:pt modelId="{297E9641-7A93-4054-921E-4A187D09E31D}" type="pres">
      <dgm:prSet presAssocID="{B7A8C3BD-F91E-4785-A75D-D7BD1FEF9EF1}" presName="titleText2" presStyleLbl="fgAcc1" presStyleIdx="0" presStyleCnt="16">
        <dgm:presLayoutVars>
          <dgm:chMax val="0"/>
          <dgm:chPref val="0"/>
        </dgm:presLayoutVars>
      </dgm:prSet>
      <dgm:spPr/>
    </dgm:pt>
    <dgm:pt modelId="{50D7F52E-8988-46A2-8BE3-573BC4C20E6C}" type="pres">
      <dgm:prSet presAssocID="{B7A8C3BD-F91E-4785-A75D-D7BD1FEF9EF1}" presName="rootConnector" presStyleLbl="node2" presStyleIdx="0" presStyleCnt="0"/>
      <dgm:spPr/>
    </dgm:pt>
    <dgm:pt modelId="{839E6D2B-5557-4780-B80F-C367645B5056}" type="pres">
      <dgm:prSet presAssocID="{B7A8C3BD-F91E-4785-A75D-D7BD1FEF9EF1}" presName="hierChild4" presStyleCnt="0"/>
      <dgm:spPr/>
    </dgm:pt>
    <dgm:pt modelId="{21F5FFA9-D96D-4042-AD6B-DBED1B31D455}" type="pres">
      <dgm:prSet presAssocID="{6A7B90B3-F0FF-4868-B412-232BCA05751C}" presName="Name37" presStyleLbl="parChTrans1D3" presStyleIdx="0" presStyleCnt="4"/>
      <dgm:spPr/>
    </dgm:pt>
    <dgm:pt modelId="{865A63A0-9137-4D8A-8BE2-5F0A45D4F399}" type="pres">
      <dgm:prSet presAssocID="{A55031AB-E906-4C6F-8CDA-1D80315F046D}" presName="hierRoot2" presStyleCnt="0">
        <dgm:presLayoutVars>
          <dgm:hierBranch val="init"/>
        </dgm:presLayoutVars>
      </dgm:prSet>
      <dgm:spPr/>
    </dgm:pt>
    <dgm:pt modelId="{6B2CFDBC-E8A1-4537-AB73-3F5BD0E7C774}" type="pres">
      <dgm:prSet presAssocID="{A55031AB-E906-4C6F-8CDA-1D80315F046D}" presName="rootComposite" presStyleCnt="0"/>
      <dgm:spPr/>
    </dgm:pt>
    <dgm:pt modelId="{74B732F9-C073-49D8-A729-DF3C73C8E91C}" type="pres">
      <dgm:prSet presAssocID="{A55031AB-E906-4C6F-8CDA-1D80315F046D}" presName="rootText" presStyleLbl="node1" presStyleIdx="1" presStyleCnt="16">
        <dgm:presLayoutVars>
          <dgm:chMax/>
          <dgm:chPref val="3"/>
        </dgm:presLayoutVars>
      </dgm:prSet>
      <dgm:spPr/>
    </dgm:pt>
    <dgm:pt modelId="{7104C013-05BD-408D-8764-80DA5A4EA5F4}" type="pres">
      <dgm:prSet presAssocID="{A55031AB-E906-4C6F-8CDA-1D80315F046D}" presName="titleText2" presStyleLbl="fgAcc1" presStyleIdx="1" presStyleCnt="16">
        <dgm:presLayoutVars>
          <dgm:chMax val="0"/>
          <dgm:chPref val="0"/>
        </dgm:presLayoutVars>
      </dgm:prSet>
      <dgm:spPr/>
    </dgm:pt>
    <dgm:pt modelId="{3742C60C-94FE-4256-A364-65C1865DB235}" type="pres">
      <dgm:prSet presAssocID="{A55031AB-E906-4C6F-8CDA-1D80315F046D}" presName="rootConnector" presStyleLbl="node3" presStyleIdx="0" presStyleCnt="0"/>
      <dgm:spPr/>
    </dgm:pt>
    <dgm:pt modelId="{6166468B-3BE6-4731-B324-3FDABBA506DD}" type="pres">
      <dgm:prSet presAssocID="{A55031AB-E906-4C6F-8CDA-1D80315F046D}" presName="hierChild4" presStyleCnt="0"/>
      <dgm:spPr/>
    </dgm:pt>
    <dgm:pt modelId="{65B765CE-B957-4BC6-A88E-3DA921F7D20D}" type="pres">
      <dgm:prSet presAssocID="{7B1A9D62-64F6-467E-BACE-D362D3B63549}" presName="Name37" presStyleLbl="parChTrans1D4" presStyleIdx="0" presStyleCnt="10"/>
      <dgm:spPr/>
    </dgm:pt>
    <dgm:pt modelId="{04E1272B-4217-4911-94B5-63D5A6A14B77}" type="pres">
      <dgm:prSet presAssocID="{57247E0A-8DD0-460D-BE56-780829604A07}" presName="hierRoot2" presStyleCnt="0">
        <dgm:presLayoutVars>
          <dgm:hierBranch val="init"/>
        </dgm:presLayoutVars>
      </dgm:prSet>
      <dgm:spPr/>
    </dgm:pt>
    <dgm:pt modelId="{03264681-B919-4514-B7D2-B1E3FB32937A}" type="pres">
      <dgm:prSet presAssocID="{57247E0A-8DD0-460D-BE56-780829604A07}" presName="rootComposite" presStyleCnt="0"/>
      <dgm:spPr/>
    </dgm:pt>
    <dgm:pt modelId="{933427F8-6928-4410-ACE3-0D1546460380}" type="pres">
      <dgm:prSet presAssocID="{57247E0A-8DD0-460D-BE56-780829604A07}" presName="rootText" presStyleLbl="node1" presStyleIdx="2" presStyleCnt="16">
        <dgm:presLayoutVars>
          <dgm:chMax/>
          <dgm:chPref val="3"/>
        </dgm:presLayoutVars>
      </dgm:prSet>
      <dgm:spPr/>
    </dgm:pt>
    <dgm:pt modelId="{2489646C-9F52-40A8-A51E-91196CF27EFE}" type="pres">
      <dgm:prSet presAssocID="{57247E0A-8DD0-460D-BE56-780829604A07}" presName="titleText2" presStyleLbl="fgAcc1" presStyleIdx="2" presStyleCnt="16">
        <dgm:presLayoutVars>
          <dgm:chMax val="0"/>
          <dgm:chPref val="0"/>
        </dgm:presLayoutVars>
      </dgm:prSet>
      <dgm:spPr/>
    </dgm:pt>
    <dgm:pt modelId="{507F3A1E-0660-48DF-9770-62A7BC9F923A}" type="pres">
      <dgm:prSet presAssocID="{57247E0A-8DD0-460D-BE56-780829604A07}" presName="rootConnector" presStyleLbl="node4" presStyleIdx="0" presStyleCnt="0"/>
      <dgm:spPr/>
    </dgm:pt>
    <dgm:pt modelId="{B1F34E11-8F52-4A4D-A12D-B9E85F0C6FC5}" type="pres">
      <dgm:prSet presAssocID="{57247E0A-8DD0-460D-BE56-780829604A07}" presName="hierChild4" presStyleCnt="0"/>
      <dgm:spPr/>
    </dgm:pt>
    <dgm:pt modelId="{0F4CB4B5-56AF-4797-AA68-08DCC350FA3B}" type="pres">
      <dgm:prSet presAssocID="{57247E0A-8DD0-460D-BE56-780829604A07}" presName="hierChild5" presStyleCnt="0"/>
      <dgm:spPr/>
    </dgm:pt>
    <dgm:pt modelId="{13A118C8-E446-434A-B2F6-14CEE4D7AB4B}" type="pres">
      <dgm:prSet presAssocID="{66D073B4-7FA4-4381-8CF3-13D17C4EFEF5}" presName="Name37" presStyleLbl="parChTrans1D4" presStyleIdx="1" presStyleCnt="10"/>
      <dgm:spPr/>
    </dgm:pt>
    <dgm:pt modelId="{A0E0FCEE-A5A4-49D4-931B-05C77B56E00A}" type="pres">
      <dgm:prSet presAssocID="{D9DE036D-BB8B-48E1-83EC-88CAEA4E271A}" presName="hierRoot2" presStyleCnt="0">
        <dgm:presLayoutVars>
          <dgm:hierBranch val="init"/>
        </dgm:presLayoutVars>
      </dgm:prSet>
      <dgm:spPr/>
    </dgm:pt>
    <dgm:pt modelId="{538DEC6D-C922-4E22-9F98-23A9FE786CB7}" type="pres">
      <dgm:prSet presAssocID="{D9DE036D-BB8B-48E1-83EC-88CAEA4E271A}" presName="rootComposite" presStyleCnt="0"/>
      <dgm:spPr/>
    </dgm:pt>
    <dgm:pt modelId="{B35B5319-972A-4B1C-B56F-C74B0BDFCE18}" type="pres">
      <dgm:prSet presAssocID="{D9DE036D-BB8B-48E1-83EC-88CAEA4E271A}" presName="rootText" presStyleLbl="node1" presStyleIdx="3" presStyleCnt="16">
        <dgm:presLayoutVars>
          <dgm:chMax/>
          <dgm:chPref val="3"/>
        </dgm:presLayoutVars>
      </dgm:prSet>
      <dgm:spPr/>
    </dgm:pt>
    <dgm:pt modelId="{9A97EE38-5385-4905-BF2A-CDEB65D116B7}" type="pres">
      <dgm:prSet presAssocID="{D9DE036D-BB8B-48E1-83EC-88CAEA4E271A}" presName="titleText2" presStyleLbl="fgAcc1" presStyleIdx="3" presStyleCnt="16">
        <dgm:presLayoutVars>
          <dgm:chMax val="0"/>
          <dgm:chPref val="0"/>
        </dgm:presLayoutVars>
      </dgm:prSet>
      <dgm:spPr/>
    </dgm:pt>
    <dgm:pt modelId="{89B4300B-8CD7-47DB-8447-6C103E366507}" type="pres">
      <dgm:prSet presAssocID="{D9DE036D-BB8B-48E1-83EC-88CAEA4E271A}" presName="rootConnector" presStyleLbl="node4" presStyleIdx="0" presStyleCnt="0"/>
      <dgm:spPr/>
    </dgm:pt>
    <dgm:pt modelId="{9D13E8CC-D0EA-41C7-A6D3-06F9559042C7}" type="pres">
      <dgm:prSet presAssocID="{D9DE036D-BB8B-48E1-83EC-88CAEA4E271A}" presName="hierChild4" presStyleCnt="0"/>
      <dgm:spPr/>
    </dgm:pt>
    <dgm:pt modelId="{D9D02F0A-0AC4-4D52-A4DD-272306F528C7}" type="pres">
      <dgm:prSet presAssocID="{C32FEDA8-8DAD-4657-985A-C90982C260A5}" presName="Name37" presStyleLbl="parChTrans1D4" presStyleIdx="2" presStyleCnt="10"/>
      <dgm:spPr/>
    </dgm:pt>
    <dgm:pt modelId="{6D32B46B-0550-433F-A64E-4FB86A2D6BA7}" type="pres">
      <dgm:prSet presAssocID="{CBCB8996-4724-47F0-B52A-A94B06E3C046}" presName="hierRoot2" presStyleCnt="0">
        <dgm:presLayoutVars>
          <dgm:hierBranch val="init"/>
        </dgm:presLayoutVars>
      </dgm:prSet>
      <dgm:spPr/>
    </dgm:pt>
    <dgm:pt modelId="{8FD36E2A-D2A8-4760-8CDF-4951E519D4D2}" type="pres">
      <dgm:prSet presAssocID="{CBCB8996-4724-47F0-B52A-A94B06E3C046}" presName="rootComposite" presStyleCnt="0"/>
      <dgm:spPr/>
    </dgm:pt>
    <dgm:pt modelId="{A35012C1-D114-4FA9-87A2-218ECE75C3F0}" type="pres">
      <dgm:prSet presAssocID="{CBCB8996-4724-47F0-B52A-A94B06E3C046}" presName="rootText" presStyleLbl="node1" presStyleIdx="4" presStyleCnt="16">
        <dgm:presLayoutVars>
          <dgm:chMax/>
          <dgm:chPref val="3"/>
        </dgm:presLayoutVars>
      </dgm:prSet>
      <dgm:spPr/>
    </dgm:pt>
    <dgm:pt modelId="{543B408C-D1FA-4519-9D9C-0E5C132D88B6}" type="pres">
      <dgm:prSet presAssocID="{CBCB8996-4724-47F0-B52A-A94B06E3C046}" presName="titleText2" presStyleLbl="fgAcc1" presStyleIdx="4" presStyleCnt="16">
        <dgm:presLayoutVars>
          <dgm:chMax val="0"/>
          <dgm:chPref val="0"/>
        </dgm:presLayoutVars>
      </dgm:prSet>
      <dgm:spPr/>
    </dgm:pt>
    <dgm:pt modelId="{AD6A9117-9E61-4E50-87E1-FA678D4913C3}" type="pres">
      <dgm:prSet presAssocID="{CBCB8996-4724-47F0-B52A-A94B06E3C046}" presName="rootConnector" presStyleLbl="node4" presStyleIdx="0" presStyleCnt="0"/>
      <dgm:spPr/>
    </dgm:pt>
    <dgm:pt modelId="{0AA86FAB-8AD1-458D-9C29-9B2C6B3E6762}" type="pres">
      <dgm:prSet presAssocID="{CBCB8996-4724-47F0-B52A-A94B06E3C046}" presName="hierChild4" presStyleCnt="0"/>
      <dgm:spPr/>
    </dgm:pt>
    <dgm:pt modelId="{786AB6B3-8A10-4320-9F92-431527D3F41E}" type="pres">
      <dgm:prSet presAssocID="{CBCB8996-4724-47F0-B52A-A94B06E3C046}" presName="hierChild5" presStyleCnt="0"/>
      <dgm:spPr/>
    </dgm:pt>
    <dgm:pt modelId="{C923B826-819F-4C7B-A622-1150F4D08CBF}" type="pres">
      <dgm:prSet presAssocID="{51AD7B90-D73A-4CBF-9D9B-7DD95FD21A7A}" presName="Name37" presStyleLbl="parChTrans1D4" presStyleIdx="3" presStyleCnt="10"/>
      <dgm:spPr/>
    </dgm:pt>
    <dgm:pt modelId="{BD2EF6AE-56CF-48E0-A523-B85A9AAFC325}" type="pres">
      <dgm:prSet presAssocID="{7C6370D5-E11B-4D30-BFE1-7409900B0000}" presName="hierRoot2" presStyleCnt="0">
        <dgm:presLayoutVars>
          <dgm:hierBranch val="init"/>
        </dgm:presLayoutVars>
      </dgm:prSet>
      <dgm:spPr/>
    </dgm:pt>
    <dgm:pt modelId="{1FAEFB6B-7496-4E52-89DD-54AA6F61DA9F}" type="pres">
      <dgm:prSet presAssocID="{7C6370D5-E11B-4D30-BFE1-7409900B0000}" presName="rootComposite" presStyleCnt="0"/>
      <dgm:spPr/>
    </dgm:pt>
    <dgm:pt modelId="{4EE622A9-80F8-4843-B8F1-B81F26EAA404}" type="pres">
      <dgm:prSet presAssocID="{7C6370D5-E11B-4D30-BFE1-7409900B0000}" presName="rootText" presStyleLbl="node1" presStyleIdx="5" presStyleCnt="16">
        <dgm:presLayoutVars>
          <dgm:chMax/>
          <dgm:chPref val="3"/>
        </dgm:presLayoutVars>
      </dgm:prSet>
      <dgm:spPr/>
    </dgm:pt>
    <dgm:pt modelId="{1DBD0508-FE8F-4188-9F88-D4BB59B18B32}" type="pres">
      <dgm:prSet presAssocID="{7C6370D5-E11B-4D30-BFE1-7409900B0000}" presName="titleText2" presStyleLbl="fgAcc1" presStyleIdx="5" presStyleCnt="16">
        <dgm:presLayoutVars>
          <dgm:chMax val="0"/>
          <dgm:chPref val="0"/>
        </dgm:presLayoutVars>
      </dgm:prSet>
      <dgm:spPr/>
    </dgm:pt>
    <dgm:pt modelId="{E1D70513-4252-4795-B2D8-837207587BE4}" type="pres">
      <dgm:prSet presAssocID="{7C6370D5-E11B-4D30-BFE1-7409900B0000}" presName="rootConnector" presStyleLbl="node4" presStyleIdx="0" presStyleCnt="0"/>
      <dgm:spPr/>
    </dgm:pt>
    <dgm:pt modelId="{4FD07B17-6EEB-446B-88A2-DC334607EC1A}" type="pres">
      <dgm:prSet presAssocID="{7C6370D5-E11B-4D30-BFE1-7409900B0000}" presName="hierChild4" presStyleCnt="0"/>
      <dgm:spPr/>
    </dgm:pt>
    <dgm:pt modelId="{2533EB27-C972-4A33-A046-01995830B46E}" type="pres">
      <dgm:prSet presAssocID="{7C6370D5-E11B-4D30-BFE1-7409900B0000}" presName="hierChild5" presStyleCnt="0"/>
      <dgm:spPr/>
    </dgm:pt>
    <dgm:pt modelId="{6D56038A-0F73-4327-ADB2-4B0797FB6AF6}" type="pres">
      <dgm:prSet presAssocID="{CF61E930-7070-4C52-90BE-6E62121B8F28}" presName="Name37" presStyleLbl="parChTrans1D4" presStyleIdx="4" presStyleCnt="10"/>
      <dgm:spPr/>
    </dgm:pt>
    <dgm:pt modelId="{6AA756E3-640C-4F1C-976C-203B12120492}" type="pres">
      <dgm:prSet presAssocID="{E29BF871-8D42-4DDC-9648-040DEFB9E3C0}" presName="hierRoot2" presStyleCnt="0">
        <dgm:presLayoutVars>
          <dgm:hierBranch val="init"/>
        </dgm:presLayoutVars>
      </dgm:prSet>
      <dgm:spPr/>
    </dgm:pt>
    <dgm:pt modelId="{F1BF05C7-F057-4285-A7CA-CC57ED09C963}" type="pres">
      <dgm:prSet presAssocID="{E29BF871-8D42-4DDC-9648-040DEFB9E3C0}" presName="rootComposite" presStyleCnt="0"/>
      <dgm:spPr/>
    </dgm:pt>
    <dgm:pt modelId="{F63794ED-1B27-4CF6-95C5-701782FDFDD9}" type="pres">
      <dgm:prSet presAssocID="{E29BF871-8D42-4DDC-9648-040DEFB9E3C0}" presName="rootText" presStyleLbl="node1" presStyleIdx="6" presStyleCnt="16">
        <dgm:presLayoutVars>
          <dgm:chMax/>
          <dgm:chPref val="3"/>
        </dgm:presLayoutVars>
      </dgm:prSet>
      <dgm:spPr/>
    </dgm:pt>
    <dgm:pt modelId="{216BAA9D-0DA2-43B2-8CC4-A91E91062278}" type="pres">
      <dgm:prSet presAssocID="{E29BF871-8D42-4DDC-9648-040DEFB9E3C0}" presName="titleText2" presStyleLbl="fgAcc1" presStyleIdx="6" presStyleCnt="16">
        <dgm:presLayoutVars>
          <dgm:chMax val="0"/>
          <dgm:chPref val="0"/>
        </dgm:presLayoutVars>
      </dgm:prSet>
      <dgm:spPr/>
    </dgm:pt>
    <dgm:pt modelId="{0C3F5536-D909-478B-878F-3D21C56A3F12}" type="pres">
      <dgm:prSet presAssocID="{E29BF871-8D42-4DDC-9648-040DEFB9E3C0}" presName="rootConnector" presStyleLbl="node4" presStyleIdx="0" presStyleCnt="0"/>
      <dgm:spPr/>
    </dgm:pt>
    <dgm:pt modelId="{2ADB6E84-51A6-4684-AC65-1962A2E38020}" type="pres">
      <dgm:prSet presAssocID="{E29BF871-8D42-4DDC-9648-040DEFB9E3C0}" presName="hierChild4" presStyleCnt="0"/>
      <dgm:spPr/>
    </dgm:pt>
    <dgm:pt modelId="{B703AE3A-B4C2-4770-8E2A-8C4AD7EE3B98}" type="pres">
      <dgm:prSet presAssocID="{E29BF871-8D42-4DDC-9648-040DEFB9E3C0}" presName="hierChild5" presStyleCnt="0"/>
      <dgm:spPr/>
    </dgm:pt>
    <dgm:pt modelId="{F00F961E-3716-4B9A-8BBD-A419BE41238A}" type="pres">
      <dgm:prSet presAssocID="{D9DE036D-BB8B-48E1-83EC-88CAEA4E271A}" presName="hierChild5" presStyleCnt="0"/>
      <dgm:spPr/>
    </dgm:pt>
    <dgm:pt modelId="{5362182F-20A2-40ED-88F4-E1A5CF72F313}" type="pres">
      <dgm:prSet presAssocID="{A55031AB-E906-4C6F-8CDA-1D80315F046D}" presName="hierChild5" presStyleCnt="0"/>
      <dgm:spPr/>
    </dgm:pt>
    <dgm:pt modelId="{82CAD29D-F309-4404-8ADE-993BB99AB97E}" type="pres">
      <dgm:prSet presAssocID="{90614526-604F-4EB5-9407-AAF1C6906F8B}" presName="Name37" presStyleLbl="parChTrans1D3" presStyleIdx="1" presStyleCnt="4"/>
      <dgm:spPr/>
    </dgm:pt>
    <dgm:pt modelId="{E41E1BA6-85A4-469C-B256-F8939B3E4319}" type="pres">
      <dgm:prSet presAssocID="{3177A7D1-B2AC-4B42-9C34-1F162492F75D}" presName="hierRoot2" presStyleCnt="0">
        <dgm:presLayoutVars>
          <dgm:hierBranch val="init"/>
        </dgm:presLayoutVars>
      </dgm:prSet>
      <dgm:spPr/>
    </dgm:pt>
    <dgm:pt modelId="{E3394B2E-6978-426B-98FE-44E27F480772}" type="pres">
      <dgm:prSet presAssocID="{3177A7D1-B2AC-4B42-9C34-1F162492F75D}" presName="rootComposite" presStyleCnt="0"/>
      <dgm:spPr/>
    </dgm:pt>
    <dgm:pt modelId="{600C1BEF-26B9-4542-B925-4296AC813C72}" type="pres">
      <dgm:prSet presAssocID="{3177A7D1-B2AC-4B42-9C34-1F162492F75D}" presName="rootText" presStyleLbl="node1" presStyleIdx="7" presStyleCnt="16">
        <dgm:presLayoutVars>
          <dgm:chMax/>
          <dgm:chPref val="3"/>
        </dgm:presLayoutVars>
      </dgm:prSet>
      <dgm:spPr/>
    </dgm:pt>
    <dgm:pt modelId="{57BF1008-A9E7-4AB4-9C4A-76E5857D5E8E}" type="pres">
      <dgm:prSet presAssocID="{3177A7D1-B2AC-4B42-9C34-1F162492F75D}" presName="titleText2" presStyleLbl="fgAcc1" presStyleIdx="7" presStyleCnt="16">
        <dgm:presLayoutVars>
          <dgm:chMax val="0"/>
          <dgm:chPref val="0"/>
        </dgm:presLayoutVars>
      </dgm:prSet>
      <dgm:spPr/>
    </dgm:pt>
    <dgm:pt modelId="{58E97CC5-3993-48AF-BD07-DA8F14B25E5A}" type="pres">
      <dgm:prSet presAssocID="{3177A7D1-B2AC-4B42-9C34-1F162492F75D}" presName="rootConnector" presStyleLbl="node3" presStyleIdx="0" presStyleCnt="0"/>
      <dgm:spPr/>
    </dgm:pt>
    <dgm:pt modelId="{148F795B-D955-4F6A-A817-CC7A122467CC}" type="pres">
      <dgm:prSet presAssocID="{3177A7D1-B2AC-4B42-9C34-1F162492F75D}" presName="hierChild4" presStyleCnt="0"/>
      <dgm:spPr/>
    </dgm:pt>
    <dgm:pt modelId="{12053BFB-C182-4113-B2C9-42D82520BB85}" type="pres">
      <dgm:prSet presAssocID="{3177A7D1-B2AC-4B42-9C34-1F162492F75D}" presName="hierChild5" presStyleCnt="0"/>
      <dgm:spPr/>
    </dgm:pt>
    <dgm:pt modelId="{09488139-5FC8-4618-8F12-B69570BC5DD0}" type="pres">
      <dgm:prSet presAssocID="{B7A8C3BD-F91E-4785-A75D-D7BD1FEF9EF1}" presName="hierChild5" presStyleCnt="0"/>
      <dgm:spPr/>
    </dgm:pt>
    <dgm:pt modelId="{3ABE5FF8-65F0-4E8C-8054-FAB35A8F4331}" type="pres">
      <dgm:prSet presAssocID="{EE32F7C2-71D3-4A03-8E2B-BDBCBB7167D7}" presName="Name37" presStyleLbl="parChTrans1D2" presStyleIdx="1" presStyleCnt="2"/>
      <dgm:spPr/>
    </dgm:pt>
    <dgm:pt modelId="{82C71707-DAE2-4779-B446-3DB7B9BD62B4}" type="pres">
      <dgm:prSet presAssocID="{005F9BAF-1DFA-426E-B3AC-4FA53E76CF08}" presName="hierRoot2" presStyleCnt="0">
        <dgm:presLayoutVars>
          <dgm:hierBranch val="init"/>
        </dgm:presLayoutVars>
      </dgm:prSet>
      <dgm:spPr/>
    </dgm:pt>
    <dgm:pt modelId="{02AF4A00-E58C-43EF-9C7C-F5279D83AB85}" type="pres">
      <dgm:prSet presAssocID="{005F9BAF-1DFA-426E-B3AC-4FA53E76CF08}" presName="rootComposite" presStyleCnt="0"/>
      <dgm:spPr/>
    </dgm:pt>
    <dgm:pt modelId="{319CE5AE-2405-4886-85AD-914659E31945}" type="pres">
      <dgm:prSet presAssocID="{005F9BAF-1DFA-426E-B3AC-4FA53E76CF08}" presName="rootText" presStyleLbl="node1" presStyleIdx="8" presStyleCnt="16">
        <dgm:presLayoutVars>
          <dgm:chMax/>
          <dgm:chPref val="3"/>
        </dgm:presLayoutVars>
      </dgm:prSet>
      <dgm:spPr/>
    </dgm:pt>
    <dgm:pt modelId="{F12A278B-E245-41B5-BFCD-684BD7571038}" type="pres">
      <dgm:prSet presAssocID="{005F9BAF-1DFA-426E-B3AC-4FA53E76CF08}" presName="titleText2" presStyleLbl="fgAcc1" presStyleIdx="8" presStyleCnt="16">
        <dgm:presLayoutVars>
          <dgm:chMax val="0"/>
          <dgm:chPref val="0"/>
        </dgm:presLayoutVars>
      </dgm:prSet>
      <dgm:spPr/>
    </dgm:pt>
    <dgm:pt modelId="{9DDE424B-A3AA-4C69-9A2E-EE9B90F6CB2C}" type="pres">
      <dgm:prSet presAssocID="{005F9BAF-1DFA-426E-B3AC-4FA53E76CF08}" presName="rootConnector" presStyleLbl="node2" presStyleIdx="0" presStyleCnt="0"/>
      <dgm:spPr/>
    </dgm:pt>
    <dgm:pt modelId="{67FB1D64-D9D5-4542-845F-EBA862B3626C}" type="pres">
      <dgm:prSet presAssocID="{005F9BAF-1DFA-426E-B3AC-4FA53E76CF08}" presName="hierChild4" presStyleCnt="0"/>
      <dgm:spPr/>
    </dgm:pt>
    <dgm:pt modelId="{4F783303-97F7-43AD-A930-F698C67522D8}" type="pres">
      <dgm:prSet presAssocID="{AF0681F0-6F2A-47B8-8CBA-1E0573AF381E}" presName="Name37" presStyleLbl="parChTrans1D3" presStyleIdx="2" presStyleCnt="4"/>
      <dgm:spPr/>
    </dgm:pt>
    <dgm:pt modelId="{C9C82E14-B1B2-4B1C-8187-43A6B4198C56}" type="pres">
      <dgm:prSet presAssocID="{5DCB597F-E07F-49A8-9B27-A31B278BA584}" presName="hierRoot2" presStyleCnt="0">
        <dgm:presLayoutVars>
          <dgm:hierBranch val="init"/>
        </dgm:presLayoutVars>
      </dgm:prSet>
      <dgm:spPr/>
    </dgm:pt>
    <dgm:pt modelId="{9EB7C8EC-C4F5-481D-8E7E-227D49C639D4}" type="pres">
      <dgm:prSet presAssocID="{5DCB597F-E07F-49A8-9B27-A31B278BA584}" presName="rootComposite" presStyleCnt="0"/>
      <dgm:spPr/>
    </dgm:pt>
    <dgm:pt modelId="{A7DBDBA5-9237-475B-BE53-BF3D3D991495}" type="pres">
      <dgm:prSet presAssocID="{5DCB597F-E07F-49A8-9B27-A31B278BA584}" presName="rootText" presStyleLbl="node1" presStyleIdx="9" presStyleCnt="16">
        <dgm:presLayoutVars>
          <dgm:chMax/>
          <dgm:chPref val="3"/>
        </dgm:presLayoutVars>
      </dgm:prSet>
      <dgm:spPr/>
    </dgm:pt>
    <dgm:pt modelId="{3C2AD3EF-C6B7-4379-B4AF-A1E53ECF2CA7}" type="pres">
      <dgm:prSet presAssocID="{5DCB597F-E07F-49A8-9B27-A31B278BA584}" presName="titleText2" presStyleLbl="fgAcc1" presStyleIdx="9" presStyleCnt="16">
        <dgm:presLayoutVars>
          <dgm:chMax val="0"/>
          <dgm:chPref val="0"/>
        </dgm:presLayoutVars>
      </dgm:prSet>
      <dgm:spPr/>
    </dgm:pt>
    <dgm:pt modelId="{4FF52F70-FF5B-48ED-9864-73C3E563E39C}" type="pres">
      <dgm:prSet presAssocID="{5DCB597F-E07F-49A8-9B27-A31B278BA584}" presName="rootConnector" presStyleLbl="node3" presStyleIdx="0" presStyleCnt="0"/>
      <dgm:spPr/>
    </dgm:pt>
    <dgm:pt modelId="{AEE2BE51-32F8-4576-B68E-2463773FBAEF}" type="pres">
      <dgm:prSet presAssocID="{5DCB597F-E07F-49A8-9B27-A31B278BA584}" presName="hierChild4" presStyleCnt="0"/>
      <dgm:spPr/>
    </dgm:pt>
    <dgm:pt modelId="{DDB616AF-AD25-4936-9212-BFDCD11E4FD9}" type="pres">
      <dgm:prSet presAssocID="{5DCB597F-E07F-49A8-9B27-A31B278BA584}" presName="hierChild5" presStyleCnt="0"/>
      <dgm:spPr/>
    </dgm:pt>
    <dgm:pt modelId="{CAF521D0-7D37-4BE3-9A8A-12CD66BF50A9}" type="pres">
      <dgm:prSet presAssocID="{14EBE91F-7741-4841-A8FA-16BE81C3B975}" presName="Name37" presStyleLbl="parChTrans1D3" presStyleIdx="3" presStyleCnt="4"/>
      <dgm:spPr/>
    </dgm:pt>
    <dgm:pt modelId="{A0E157CB-8B70-4949-B9A5-6055716A31A9}" type="pres">
      <dgm:prSet presAssocID="{873E2415-D6F2-46CC-851B-0FEBBA660D94}" presName="hierRoot2" presStyleCnt="0">
        <dgm:presLayoutVars>
          <dgm:hierBranch val="init"/>
        </dgm:presLayoutVars>
      </dgm:prSet>
      <dgm:spPr/>
    </dgm:pt>
    <dgm:pt modelId="{06D34C1B-7381-4C34-A990-357F0830ADF3}" type="pres">
      <dgm:prSet presAssocID="{873E2415-D6F2-46CC-851B-0FEBBA660D94}" presName="rootComposite" presStyleCnt="0"/>
      <dgm:spPr/>
    </dgm:pt>
    <dgm:pt modelId="{4C436570-49C3-447A-9793-7328719274BA}" type="pres">
      <dgm:prSet presAssocID="{873E2415-D6F2-46CC-851B-0FEBBA660D94}" presName="rootText" presStyleLbl="node1" presStyleIdx="10" presStyleCnt="16">
        <dgm:presLayoutVars>
          <dgm:chMax/>
          <dgm:chPref val="3"/>
        </dgm:presLayoutVars>
      </dgm:prSet>
      <dgm:spPr/>
    </dgm:pt>
    <dgm:pt modelId="{58ED8FC7-DDC1-4F14-9C3C-163D4C6A0E1A}" type="pres">
      <dgm:prSet presAssocID="{873E2415-D6F2-46CC-851B-0FEBBA660D94}" presName="titleText2" presStyleLbl="fgAcc1" presStyleIdx="10" presStyleCnt="16">
        <dgm:presLayoutVars>
          <dgm:chMax val="0"/>
          <dgm:chPref val="0"/>
        </dgm:presLayoutVars>
      </dgm:prSet>
      <dgm:spPr/>
    </dgm:pt>
    <dgm:pt modelId="{8FC533C7-7AE9-4C1A-9E6C-2FC0AADE363F}" type="pres">
      <dgm:prSet presAssocID="{873E2415-D6F2-46CC-851B-0FEBBA660D94}" presName="rootConnector" presStyleLbl="node3" presStyleIdx="0" presStyleCnt="0"/>
      <dgm:spPr/>
    </dgm:pt>
    <dgm:pt modelId="{DFA37219-AE0E-4D47-9CCF-92143548F72A}" type="pres">
      <dgm:prSet presAssocID="{873E2415-D6F2-46CC-851B-0FEBBA660D94}" presName="hierChild4" presStyleCnt="0"/>
      <dgm:spPr/>
    </dgm:pt>
    <dgm:pt modelId="{870D347B-A048-4377-83DE-CEA3E7CB40A4}" type="pres">
      <dgm:prSet presAssocID="{71354E6C-D8F9-4D15-A89C-48ED2B009787}" presName="Name37" presStyleLbl="parChTrans1D4" presStyleIdx="5" presStyleCnt="10"/>
      <dgm:spPr/>
    </dgm:pt>
    <dgm:pt modelId="{3C99032A-AB50-4062-B26C-7FC37333FCE5}" type="pres">
      <dgm:prSet presAssocID="{B0687D98-E2E3-4F85-8AC5-EA3E506438E9}" presName="hierRoot2" presStyleCnt="0">
        <dgm:presLayoutVars>
          <dgm:hierBranch val="init"/>
        </dgm:presLayoutVars>
      </dgm:prSet>
      <dgm:spPr/>
    </dgm:pt>
    <dgm:pt modelId="{32E6A47E-8D46-4CBE-B8FB-E8A4F93F9592}" type="pres">
      <dgm:prSet presAssocID="{B0687D98-E2E3-4F85-8AC5-EA3E506438E9}" presName="rootComposite" presStyleCnt="0"/>
      <dgm:spPr/>
    </dgm:pt>
    <dgm:pt modelId="{559D393F-CA99-41E7-A533-36BD8CF2AF99}" type="pres">
      <dgm:prSet presAssocID="{B0687D98-E2E3-4F85-8AC5-EA3E506438E9}" presName="rootText" presStyleLbl="node1" presStyleIdx="11" presStyleCnt="16">
        <dgm:presLayoutVars>
          <dgm:chMax/>
          <dgm:chPref val="3"/>
        </dgm:presLayoutVars>
      </dgm:prSet>
      <dgm:spPr/>
    </dgm:pt>
    <dgm:pt modelId="{8ADA227C-9013-45BD-BDB0-D2CE32F61842}" type="pres">
      <dgm:prSet presAssocID="{B0687D98-E2E3-4F85-8AC5-EA3E506438E9}" presName="titleText2" presStyleLbl="fgAcc1" presStyleIdx="11" presStyleCnt="16">
        <dgm:presLayoutVars>
          <dgm:chMax val="0"/>
          <dgm:chPref val="0"/>
        </dgm:presLayoutVars>
      </dgm:prSet>
      <dgm:spPr/>
    </dgm:pt>
    <dgm:pt modelId="{FD432EF1-56B7-4535-B963-A2ADCA2B3E13}" type="pres">
      <dgm:prSet presAssocID="{B0687D98-E2E3-4F85-8AC5-EA3E506438E9}" presName="rootConnector" presStyleLbl="node4" presStyleIdx="0" presStyleCnt="0"/>
      <dgm:spPr/>
    </dgm:pt>
    <dgm:pt modelId="{21B86DF0-B287-4E33-8904-B0F85A911E20}" type="pres">
      <dgm:prSet presAssocID="{B0687D98-E2E3-4F85-8AC5-EA3E506438E9}" presName="hierChild4" presStyleCnt="0"/>
      <dgm:spPr/>
    </dgm:pt>
    <dgm:pt modelId="{E0A0C461-800A-4323-8195-F1B5886BB751}" type="pres">
      <dgm:prSet presAssocID="{DC93C70B-8EA3-4616-BF36-FED80E8322CF}" presName="Name37" presStyleLbl="parChTrans1D4" presStyleIdx="6" presStyleCnt="10"/>
      <dgm:spPr/>
    </dgm:pt>
    <dgm:pt modelId="{07D6EB5D-08BE-4548-ABF4-2230D880E54E}" type="pres">
      <dgm:prSet presAssocID="{CED8C209-6912-497B-87B0-CAA053F2F26A}" presName="hierRoot2" presStyleCnt="0">
        <dgm:presLayoutVars>
          <dgm:hierBranch val="init"/>
        </dgm:presLayoutVars>
      </dgm:prSet>
      <dgm:spPr/>
    </dgm:pt>
    <dgm:pt modelId="{2BCFAE02-DC36-4B89-A35D-482539A0ED3D}" type="pres">
      <dgm:prSet presAssocID="{CED8C209-6912-497B-87B0-CAA053F2F26A}" presName="rootComposite" presStyleCnt="0"/>
      <dgm:spPr/>
    </dgm:pt>
    <dgm:pt modelId="{D1A74334-1BA9-4F63-8CA7-EE17016F409D}" type="pres">
      <dgm:prSet presAssocID="{CED8C209-6912-497B-87B0-CAA053F2F26A}" presName="rootText" presStyleLbl="node1" presStyleIdx="12" presStyleCnt="16">
        <dgm:presLayoutVars>
          <dgm:chMax/>
          <dgm:chPref val="3"/>
        </dgm:presLayoutVars>
      </dgm:prSet>
      <dgm:spPr/>
    </dgm:pt>
    <dgm:pt modelId="{AA3FA3BB-BDCC-48EE-8A60-36CB5672C94C}" type="pres">
      <dgm:prSet presAssocID="{CED8C209-6912-497B-87B0-CAA053F2F26A}" presName="titleText2" presStyleLbl="fgAcc1" presStyleIdx="12" presStyleCnt="16">
        <dgm:presLayoutVars>
          <dgm:chMax val="0"/>
          <dgm:chPref val="0"/>
        </dgm:presLayoutVars>
      </dgm:prSet>
      <dgm:spPr/>
    </dgm:pt>
    <dgm:pt modelId="{D9EF4722-73D6-4EF9-912A-5BADDA3FE7BB}" type="pres">
      <dgm:prSet presAssocID="{CED8C209-6912-497B-87B0-CAA053F2F26A}" presName="rootConnector" presStyleLbl="node4" presStyleIdx="0" presStyleCnt="0"/>
      <dgm:spPr/>
    </dgm:pt>
    <dgm:pt modelId="{99BB10ED-0182-4975-A45F-881259C8ABA8}" type="pres">
      <dgm:prSet presAssocID="{CED8C209-6912-497B-87B0-CAA053F2F26A}" presName="hierChild4" presStyleCnt="0"/>
      <dgm:spPr/>
    </dgm:pt>
    <dgm:pt modelId="{29570293-455A-47B6-A89E-7FB68D768472}" type="pres">
      <dgm:prSet presAssocID="{CED8C209-6912-497B-87B0-CAA053F2F26A}" presName="hierChild5" presStyleCnt="0"/>
      <dgm:spPr/>
    </dgm:pt>
    <dgm:pt modelId="{45146CFC-04B9-4851-8A01-B6DD84D195D1}" type="pres">
      <dgm:prSet presAssocID="{B708D454-EFEB-4D6C-9DDA-506183C15E48}" presName="Name37" presStyleLbl="parChTrans1D4" presStyleIdx="7" presStyleCnt="10"/>
      <dgm:spPr/>
    </dgm:pt>
    <dgm:pt modelId="{719D4402-E7DA-4DC4-A229-ECBEFCA97B35}" type="pres">
      <dgm:prSet presAssocID="{57AAC555-9886-4CC8-926B-250D0C00024F}" presName="hierRoot2" presStyleCnt="0">
        <dgm:presLayoutVars>
          <dgm:hierBranch val="init"/>
        </dgm:presLayoutVars>
      </dgm:prSet>
      <dgm:spPr/>
    </dgm:pt>
    <dgm:pt modelId="{A0F3904B-AF4C-4102-AE44-98419569B857}" type="pres">
      <dgm:prSet presAssocID="{57AAC555-9886-4CC8-926B-250D0C00024F}" presName="rootComposite" presStyleCnt="0"/>
      <dgm:spPr/>
    </dgm:pt>
    <dgm:pt modelId="{460FB0FB-9BAF-47EE-AB43-F8A2F629EA18}" type="pres">
      <dgm:prSet presAssocID="{57AAC555-9886-4CC8-926B-250D0C00024F}" presName="rootText" presStyleLbl="node1" presStyleIdx="13" presStyleCnt="16">
        <dgm:presLayoutVars>
          <dgm:chMax/>
          <dgm:chPref val="3"/>
        </dgm:presLayoutVars>
      </dgm:prSet>
      <dgm:spPr/>
    </dgm:pt>
    <dgm:pt modelId="{DAC4EFFD-54ED-4BE6-BB4F-7D1B18C29DC5}" type="pres">
      <dgm:prSet presAssocID="{57AAC555-9886-4CC8-926B-250D0C00024F}" presName="titleText2" presStyleLbl="fgAcc1" presStyleIdx="13" presStyleCnt="16">
        <dgm:presLayoutVars>
          <dgm:chMax val="0"/>
          <dgm:chPref val="0"/>
        </dgm:presLayoutVars>
      </dgm:prSet>
      <dgm:spPr/>
    </dgm:pt>
    <dgm:pt modelId="{3AB582D3-939B-42D4-8111-BB94134F0E85}" type="pres">
      <dgm:prSet presAssocID="{57AAC555-9886-4CC8-926B-250D0C00024F}" presName="rootConnector" presStyleLbl="node4" presStyleIdx="0" presStyleCnt="0"/>
      <dgm:spPr/>
    </dgm:pt>
    <dgm:pt modelId="{39C85C32-B4EA-4C82-B67B-C98440DB7214}" type="pres">
      <dgm:prSet presAssocID="{57AAC555-9886-4CC8-926B-250D0C00024F}" presName="hierChild4" presStyleCnt="0"/>
      <dgm:spPr/>
    </dgm:pt>
    <dgm:pt modelId="{A1A4DFB8-56A0-4F74-8266-7614B6904B11}" type="pres">
      <dgm:prSet presAssocID="{57AAC555-9886-4CC8-926B-250D0C00024F}" presName="hierChild5" presStyleCnt="0"/>
      <dgm:spPr/>
    </dgm:pt>
    <dgm:pt modelId="{381FD7A5-7E0D-482A-A701-2465B36ECBFD}" type="pres">
      <dgm:prSet presAssocID="{4D2FB14B-0289-479F-B8C0-4F1C875150DE}" presName="Name37" presStyleLbl="parChTrans1D4" presStyleIdx="8" presStyleCnt="10"/>
      <dgm:spPr/>
    </dgm:pt>
    <dgm:pt modelId="{DC6216DB-BD6B-4F5C-9BAE-D3CEEA1CADD2}" type="pres">
      <dgm:prSet presAssocID="{CB8011B1-A809-4279-9023-94800E0BAFA1}" presName="hierRoot2" presStyleCnt="0">
        <dgm:presLayoutVars>
          <dgm:hierBranch val="init"/>
        </dgm:presLayoutVars>
      </dgm:prSet>
      <dgm:spPr/>
    </dgm:pt>
    <dgm:pt modelId="{E35CD666-51DE-417E-95C9-F798FB7E710A}" type="pres">
      <dgm:prSet presAssocID="{CB8011B1-A809-4279-9023-94800E0BAFA1}" presName="rootComposite" presStyleCnt="0"/>
      <dgm:spPr/>
    </dgm:pt>
    <dgm:pt modelId="{5ACDF359-547B-4E67-B6E5-80477C12FBB7}" type="pres">
      <dgm:prSet presAssocID="{CB8011B1-A809-4279-9023-94800E0BAFA1}" presName="rootText" presStyleLbl="node1" presStyleIdx="14" presStyleCnt="16">
        <dgm:presLayoutVars>
          <dgm:chMax/>
          <dgm:chPref val="3"/>
        </dgm:presLayoutVars>
      </dgm:prSet>
      <dgm:spPr/>
    </dgm:pt>
    <dgm:pt modelId="{DB962018-5067-42FE-A07D-77CA8527D218}" type="pres">
      <dgm:prSet presAssocID="{CB8011B1-A809-4279-9023-94800E0BAFA1}" presName="titleText2" presStyleLbl="fgAcc1" presStyleIdx="14" presStyleCnt="16">
        <dgm:presLayoutVars>
          <dgm:chMax val="0"/>
          <dgm:chPref val="0"/>
        </dgm:presLayoutVars>
      </dgm:prSet>
      <dgm:spPr/>
    </dgm:pt>
    <dgm:pt modelId="{C4C7C49A-CC5E-4B45-B554-573FBD6076C5}" type="pres">
      <dgm:prSet presAssocID="{CB8011B1-A809-4279-9023-94800E0BAFA1}" presName="rootConnector" presStyleLbl="node4" presStyleIdx="0" presStyleCnt="0"/>
      <dgm:spPr/>
    </dgm:pt>
    <dgm:pt modelId="{AF22BDDB-747F-451E-81D4-7B2E2F17C303}" type="pres">
      <dgm:prSet presAssocID="{CB8011B1-A809-4279-9023-94800E0BAFA1}" presName="hierChild4" presStyleCnt="0"/>
      <dgm:spPr/>
    </dgm:pt>
    <dgm:pt modelId="{FB19C406-B4BE-4C43-B532-04999695DEFE}" type="pres">
      <dgm:prSet presAssocID="{CB8011B1-A809-4279-9023-94800E0BAFA1}" presName="hierChild5" presStyleCnt="0"/>
      <dgm:spPr/>
    </dgm:pt>
    <dgm:pt modelId="{032B8142-CAE3-41A4-B2DA-EBFF2F006534}" type="pres">
      <dgm:prSet presAssocID="{B0687D98-E2E3-4F85-8AC5-EA3E506438E9}" presName="hierChild5" presStyleCnt="0"/>
      <dgm:spPr/>
    </dgm:pt>
    <dgm:pt modelId="{4B84B66C-C0A5-4798-93C3-EAA17EAFD4A8}" type="pres">
      <dgm:prSet presAssocID="{CDE8C742-0AFE-40FE-AAE8-A7BBD8C8A79B}" presName="Name37" presStyleLbl="parChTrans1D4" presStyleIdx="9" presStyleCnt="10"/>
      <dgm:spPr/>
    </dgm:pt>
    <dgm:pt modelId="{AE372FCC-DF60-431D-877E-498D3DCFB3A8}" type="pres">
      <dgm:prSet presAssocID="{4369302F-AA97-44AB-ABC4-B3487427DC18}" presName="hierRoot2" presStyleCnt="0">
        <dgm:presLayoutVars>
          <dgm:hierBranch val="init"/>
        </dgm:presLayoutVars>
      </dgm:prSet>
      <dgm:spPr/>
    </dgm:pt>
    <dgm:pt modelId="{3FB0B88C-A619-482A-8B28-32760B3F3C0F}" type="pres">
      <dgm:prSet presAssocID="{4369302F-AA97-44AB-ABC4-B3487427DC18}" presName="rootComposite" presStyleCnt="0"/>
      <dgm:spPr/>
    </dgm:pt>
    <dgm:pt modelId="{0A6FD59C-62B3-4B79-9B49-4B5172354455}" type="pres">
      <dgm:prSet presAssocID="{4369302F-AA97-44AB-ABC4-B3487427DC18}" presName="rootText" presStyleLbl="node1" presStyleIdx="15" presStyleCnt="16">
        <dgm:presLayoutVars>
          <dgm:chMax/>
          <dgm:chPref val="3"/>
        </dgm:presLayoutVars>
      </dgm:prSet>
      <dgm:spPr/>
    </dgm:pt>
    <dgm:pt modelId="{6A804E00-98DE-4923-95DF-B27D76709934}" type="pres">
      <dgm:prSet presAssocID="{4369302F-AA97-44AB-ABC4-B3487427DC18}" presName="titleText2" presStyleLbl="fgAcc1" presStyleIdx="15" presStyleCnt="16">
        <dgm:presLayoutVars>
          <dgm:chMax val="0"/>
          <dgm:chPref val="0"/>
        </dgm:presLayoutVars>
      </dgm:prSet>
      <dgm:spPr/>
    </dgm:pt>
    <dgm:pt modelId="{44546892-6C67-432B-BFB0-12D443A38505}" type="pres">
      <dgm:prSet presAssocID="{4369302F-AA97-44AB-ABC4-B3487427DC18}" presName="rootConnector" presStyleLbl="node4" presStyleIdx="0" presStyleCnt="0"/>
      <dgm:spPr/>
    </dgm:pt>
    <dgm:pt modelId="{EF5F6D05-C6B2-4F05-B396-8043049B698E}" type="pres">
      <dgm:prSet presAssocID="{4369302F-AA97-44AB-ABC4-B3487427DC18}" presName="hierChild4" presStyleCnt="0"/>
      <dgm:spPr/>
    </dgm:pt>
    <dgm:pt modelId="{60B0A884-A35E-4B11-84E8-16E6CDAB306E}" type="pres">
      <dgm:prSet presAssocID="{4369302F-AA97-44AB-ABC4-B3487427DC18}" presName="hierChild5" presStyleCnt="0"/>
      <dgm:spPr/>
    </dgm:pt>
    <dgm:pt modelId="{DEA3785D-C33E-45C0-B1A6-ABD881A2FBCE}" type="pres">
      <dgm:prSet presAssocID="{873E2415-D6F2-46CC-851B-0FEBBA660D94}" presName="hierChild5" presStyleCnt="0"/>
      <dgm:spPr/>
    </dgm:pt>
    <dgm:pt modelId="{747B9A90-0DD0-4B8D-884F-129B7835408B}" type="pres">
      <dgm:prSet presAssocID="{005F9BAF-1DFA-426E-B3AC-4FA53E76CF08}" presName="hierChild5" presStyleCnt="0"/>
      <dgm:spPr/>
    </dgm:pt>
    <dgm:pt modelId="{60FF364A-DAD9-49E1-8BFF-8BF214E9E611}" type="pres">
      <dgm:prSet presAssocID="{3D8946EB-9B7D-4202-971C-C794B2B4E490}" presName="hierChild3" presStyleCnt="0"/>
      <dgm:spPr/>
    </dgm:pt>
  </dgm:ptLst>
  <dgm:cxnLst>
    <dgm:cxn modelId="{1F5B2F01-EE86-46C9-9B26-A06AE22BEC12}" type="presOf" srcId="{7C6370D5-E11B-4D30-BFE1-7409900B0000}" destId="{E1D70513-4252-4795-B2D8-837207587BE4}" srcOrd="1" destOrd="0" presId="urn:microsoft.com/office/officeart/2008/layout/NameandTitleOrganizationalChart"/>
    <dgm:cxn modelId="{D7FDEA01-FFCD-48B6-9ABD-20D96561BF7E}" srcId="{B0687D98-E2E3-4F85-8AC5-EA3E506438E9}" destId="{57AAC555-9886-4CC8-926B-250D0C00024F}" srcOrd="1" destOrd="0" parTransId="{B708D454-EFEB-4D6C-9DDA-506183C15E48}" sibTransId="{DD0CFC05-56D2-436C-B9C2-02B7D883D450}"/>
    <dgm:cxn modelId="{B54F4503-CC94-4B95-81D5-6B52E58B49E7}" type="presOf" srcId="{71354E6C-D8F9-4D15-A89C-48ED2B009787}" destId="{870D347B-A048-4377-83DE-CEA3E7CB40A4}" srcOrd="0" destOrd="0" presId="urn:microsoft.com/office/officeart/2008/layout/NameandTitleOrganizationalChart"/>
    <dgm:cxn modelId="{D5346F06-3EE3-4978-916D-77A9C28E01DF}" srcId="{D9DE036D-BB8B-48E1-83EC-88CAEA4E271A}" destId="{7C6370D5-E11B-4D30-BFE1-7409900B0000}" srcOrd="1" destOrd="0" parTransId="{51AD7B90-D73A-4CBF-9D9B-7DD95FD21A7A}" sibTransId="{FFD24608-2512-4C66-A5A7-3FD76F045C8A}"/>
    <dgm:cxn modelId="{8AD8A506-B5CB-4416-BAE8-6A18EB1589F1}" type="presOf" srcId="{3177A7D1-B2AC-4B42-9C34-1F162492F75D}" destId="{600C1BEF-26B9-4542-B925-4296AC813C72}" srcOrd="0" destOrd="0" presId="urn:microsoft.com/office/officeart/2008/layout/NameandTitleOrganizationalChart"/>
    <dgm:cxn modelId="{CA4FBD06-DE62-4D2B-9846-ABB827A63309}" type="presOf" srcId="{B7A8C3BD-F91E-4785-A75D-D7BD1FEF9EF1}" destId="{50D7F52E-8988-46A2-8BE3-573BC4C20E6C}" srcOrd="1" destOrd="0" presId="urn:microsoft.com/office/officeart/2008/layout/NameandTitleOrganizationalChart"/>
    <dgm:cxn modelId="{FAA96D07-D16F-499E-9B02-401272C671CD}" type="presOf" srcId="{6B7F9F63-8DD2-4461-871F-954073799024}" destId="{543B408C-D1FA-4519-9D9C-0E5C132D88B6}" srcOrd="0" destOrd="0" presId="urn:microsoft.com/office/officeart/2008/layout/NameandTitleOrganizationalChart"/>
    <dgm:cxn modelId="{4CCCC51A-904B-43DC-8438-EBB4DE8FCD0D}" type="presOf" srcId="{51AD7B90-D73A-4CBF-9D9B-7DD95FD21A7A}" destId="{C923B826-819F-4C7B-A622-1150F4D08CBF}" srcOrd="0" destOrd="0" presId="urn:microsoft.com/office/officeart/2008/layout/NameandTitleOrganizationalChart"/>
    <dgm:cxn modelId="{7E6FF01B-D9F5-4FE4-B94B-9671DF57944E}" srcId="{873E2415-D6F2-46CC-851B-0FEBBA660D94}" destId="{B0687D98-E2E3-4F85-8AC5-EA3E506438E9}" srcOrd="0" destOrd="0" parTransId="{71354E6C-D8F9-4D15-A89C-48ED2B009787}" sibTransId="{1BEB0E9B-A927-412A-9E33-34AC67C1093C}"/>
    <dgm:cxn modelId="{1C10311C-4F60-45D6-8AF5-885DCAAF2C03}" type="presOf" srcId="{873E2415-D6F2-46CC-851B-0FEBBA660D94}" destId="{8FC533C7-7AE9-4C1A-9E6C-2FC0AADE363F}" srcOrd="1" destOrd="0" presId="urn:microsoft.com/office/officeart/2008/layout/NameandTitleOrganizationalChart"/>
    <dgm:cxn modelId="{7A5ECD1D-9571-4CFC-9737-214ECF095950}" type="presOf" srcId="{90614526-604F-4EB5-9407-AAF1C6906F8B}" destId="{82CAD29D-F309-4404-8ADE-993BB99AB97E}" srcOrd="0" destOrd="0" presId="urn:microsoft.com/office/officeart/2008/layout/NameandTitleOrganizationalChart"/>
    <dgm:cxn modelId="{A7D7EB1F-5353-43AD-B48A-03CD21488C35}" type="presOf" srcId="{14EBE91F-7741-4841-A8FA-16BE81C3B975}" destId="{CAF521D0-7D37-4BE3-9A8A-12CD66BF50A9}" srcOrd="0" destOrd="0" presId="urn:microsoft.com/office/officeart/2008/layout/NameandTitleOrganizationalChart"/>
    <dgm:cxn modelId="{FAC9A720-F2E4-40BD-83A6-7CE8B3F8C423}" type="presOf" srcId="{CBCB8996-4724-47F0-B52A-A94B06E3C046}" destId="{AD6A9117-9E61-4E50-87E1-FA678D4913C3}" srcOrd="1" destOrd="0" presId="urn:microsoft.com/office/officeart/2008/layout/NameandTitleOrganizationalChart"/>
    <dgm:cxn modelId="{8C5C0621-28B5-450D-A481-A7BC3A94A087}" type="presOf" srcId="{D9DE036D-BB8B-48E1-83EC-88CAEA4E271A}" destId="{89B4300B-8CD7-47DB-8447-6C103E366507}" srcOrd="1" destOrd="0" presId="urn:microsoft.com/office/officeart/2008/layout/NameandTitleOrganizationalChart"/>
    <dgm:cxn modelId="{E9BFBB21-2C00-44B5-B87A-182553E4FA02}" type="presOf" srcId="{3C58F315-D024-4897-8B5D-8BD12954DD2C}" destId="{3C2AD3EF-C6B7-4379-B4AF-A1E53ECF2CA7}" srcOrd="0" destOrd="0" presId="urn:microsoft.com/office/officeart/2008/layout/NameandTitleOrganizationalChart"/>
    <dgm:cxn modelId="{5122C226-5EC7-4378-AA13-16C45ED84F43}" type="presOf" srcId="{E6864BC6-B259-4ED1-8851-57C9CD1B9198}" destId="{05766EE1-6D9F-4BC7-85CE-505FA2D8FDAE}" srcOrd="0" destOrd="0" presId="urn:microsoft.com/office/officeart/2008/layout/NameandTitleOrganizationalChart"/>
    <dgm:cxn modelId="{D2EF8D29-12C8-492C-BF10-6FAAED7665D1}" type="presOf" srcId="{57AAC555-9886-4CC8-926B-250D0C00024F}" destId="{460FB0FB-9BAF-47EE-AB43-F8A2F629EA18}" srcOrd="0" destOrd="0" presId="urn:microsoft.com/office/officeart/2008/layout/NameandTitleOrganizationalChart"/>
    <dgm:cxn modelId="{50F4842B-4161-4490-A5CB-DF3A782B7674}" type="presOf" srcId="{CB8011B1-A809-4279-9023-94800E0BAFA1}" destId="{5ACDF359-547B-4E67-B6E5-80477C12FBB7}" srcOrd="0" destOrd="0" presId="urn:microsoft.com/office/officeart/2008/layout/NameandTitleOrganizationalChart"/>
    <dgm:cxn modelId="{57D3CA2D-95CB-463B-8431-4B5FBEDDCEA0}" type="presOf" srcId="{5FB71E68-FEDE-47E2-8777-04009008D04E}" destId="{F12A278B-E245-41B5-BFCD-684BD7571038}" srcOrd="0" destOrd="0" presId="urn:microsoft.com/office/officeart/2008/layout/NameandTitleOrganizationalChart"/>
    <dgm:cxn modelId="{7C82A030-18F1-4D33-981C-4DB3D2174377}" type="presOf" srcId="{CED8C209-6912-497B-87B0-CAA053F2F26A}" destId="{D9EF4722-73D6-4EF9-912A-5BADDA3FE7BB}" srcOrd="1" destOrd="0" presId="urn:microsoft.com/office/officeart/2008/layout/NameandTitleOrganizationalChart"/>
    <dgm:cxn modelId="{27BB4234-2480-46AF-BB1C-F29573443F8E}" type="presOf" srcId="{66D073B4-7FA4-4381-8CF3-13D17C4EFEF5}" destId="{13A118C8-E446-434A-B2F6-14CEE4D7AB4B}" srcOrd="0" destOrd="0" presId="urn:microsoft.com/office/officeart/2008/layout/NameandTitleOrganizationalChart"/>
    <dgm:cxn modelId="{E30E8935-938D-4622-9F27-8A63E2E3CE46}" srcId="{A55031AB-E906-4C6F-8CDA-1D80315F046D}" destId="{57247E0A-8DD0-460D-BE56-780829604A07}" srcOrd="0" destOrd="0" parTransId="{7B1A9D62-64F6-467E-BACE-D362D3B63549}" sibTransId="{04D85E49-7BBE-4092-896C-0AF1BE0C21A0}"/>
    <dgm:cxn modelId="{A8732E39-0A44-404E-B571-B435F6040A36}" srcId="{C088F87E-9363-4A1A-AC96-9DEEAEA9FD75}" destId="{3D8946EB-9B7D-4202-971C-C794B2B4E490}" srcOrd="0" destOrd="0" parTransId="{8C6C9AE7-B338-483E-9984-80291D69EE78}" sibTransId="{6014B251-56A5-4F9E-AF15-8570A3F24F28}"/>
    <dgm:cxn modelId="{B1D7EE39-A8F6-46F4-AFA0-4D9F82F4EF2E}" type="presOf" srcId="{C088F87E-9363-4A1A-AC96-9DEEAEA9FD75}" destId="{B8B7013C-43CB-437E-BF2A-E80B2D96301F}" srcOrd="0" destOrd="0" presId="urn:microsoft.com/office/officeart/2008/layout/NameandTitleOrganizationalChart"/>
    <dgm:cxn modelId="{1C80F95B-C3F7-4B6E-BC0F-D18D6A3F097C}" type="presOf" srcId="{4369302F-AA97-44AB-ABC4-B3487427DC18}" destId="{0A6FD59C-62B3-4B79-9B49-4B5172354455}" srcOrd="0" destOrd="0" presId="urn:microsoft.com/office/officeart/2008/layout/NameandTitleOrganizationalChart"/>
    <dgm:cxn modelId="{7E58B542-FA4C-471B-8E73-083D927B90F1}" type="presOf" srcId="{9BC16E7C-368B-4B79-8675-0FB8BC4CB7ED}" destId="{57BF1008-A9E7-4AB4-9C4A-76E5857D5E8E}" srcOrd="0" destOrd="0" presId="urn:microsoft.com/office/officeart/2008/layout/NameandTitleOrganizationalChart"/>
    <dgm:cxn modelId="{518A1065-F245-4759-8573-0427CF03E165}" type="presOf" srcId="{57247E0A-8DD0-460D-BE56-780829604A07}" destId="{933427F8-6928-4410-ACE3-0D1546460380}" srcOrd="0" destOrd="0" presId="urn:microsoft.com/office/officeart/2008/layout/NameandTitleOrganizationalChart"/>
    <dgm:cxn modelId="{88024047-E525-4580-BF48-EC5318C0419B}" type="presOf" srcId="{DC93C70B-8EA3-4616-BF36-FED80E8322CF}" destId="{E0A0C461-800A-4323-8195-F1B5886BB751}" srcOrd="0" destOrd="0" presId="urn:microsoft.com/office/officeart/2008/layout/NameandTitleOrganizationalChart"/>
    <dgm:cxn modelId="{F0D18F67-7E94-4382-BD5F-32956B9F5AFD}" type="presOf" srcId="{B7A8C3BD-F91E-4785-A75D-D7BD1FEF9EF1}" destId="{AA1F3B26-638C-4C3F-9168-28D64823720C}" srcOrd="0" destOrd="0" presId="urn:microsoft.com/office/officeart/2008/layout/NameandTitleOrganizationalChart"/>
    <dgm:cxn modelId="{D442C867-1F3B-4C21-A2FA-AE885960B37D}" type="presOf" srcId="{5B351CFE-3562-4843-80E2-59930A4F5A4C}" destId="{7104C013-05BD-408D-8764-80DA5A4EA5F4}" srcOrd="0" destOrd="0" presId="urn:microsoft.com/office/officeart/2008/layout/NameandTitleOrganizationalChart"/>
    <dgm:cxn modelId="{CD367268-87B5-460E-AAF3-13C0F5961623}" type="presOf" srcId="{A55031AB-E906-4C6F-8CDA-1D80315F046D}" destId="{74B732F9-C073-49D8-A729-DF3C73C8E91C}" srcOrd="0" destOrd="0" presId="urn:microsoft.com/office/officeart/2008/layout/NameandTitleOrganizationalChart"/>
    <dgm:cxn modelId="{62B98468-E58D-4404-99B7-CB4CEE5F1B4A}" type="presOf" srcId="{40425AD8-CAB1-44CA-94C9-F90D79156EBF}" destId="{9A97EE38-5385-4905-BF2A-CDEB65D116B7}" srcOrd="0" destOrd="0" presId="urn:microsoft.com/office/officeart/2008/layout/NameandTitleOrganizationalChart"/>
    <dgm:cxn modelId="{D4E8B049-D6F0-4CE7-BA07-CAA0B59086DF}" type="presOf" srcId="{005F9BAF-1DFA-426E-B3AC-4FA53E76CF08}" destId="{9DDE424B-A3AA-4C69-9A2E-EE9B90F6CB2C}" srcOrd="1" destOrd="0" presId="urn:microsoft.com/office/officeart/2008/layout/NameandTitleOrganizationalChart"/>
    <dgm:cxn modelId="{82D17E6B-238D-4E7E-A26F-0ECE48CFE09D}" srcId="{A55031AB-E906-4C6F-8CDA-1D80315F046D}" destId="{D9DE036D-BB8B-48E1-83EC-88CAEA4E271A}" srcOrd="1" destOrd="0" parTransId="{66D073B4-7FA4-4381-8CF3-13D17C4EFEF5}" sibTransId="{40425AD8-CAB1-44CA-94C9-F90D79156EBF}"/>
    <dgm:cxn modelId="{5E432F4E-8E21-4571-8C62-5CE9553D74BC}" type="presOf" srcId="{3D8946EB-9B7D-4202-971C-C794B2B4E490}" destId="{1522C906-4610-4DEA-A4FA-1371C5EF19C4}" srcOrd="0" destOrd="0" presId="urn:microsoft.com/office/officeart/2008/layout/NameandTitleOrganizationalChart"/>
    <dgm:cxn modelId="{C08F7D4E-1C13-4200-BE42-2B3897A0D767}" type="presOf" srcId="{C32FEDA8-8DAD-4657-985A-C90982C260A5}" destId="{D9D02F0A-0AC4-4D52-A4DD-272306F528C7}" srcOrd="0" destOrd="0" presId="urn:microsoft.com/office/officeart/2008/layout/NameandTitleOrganizationalChart"/>
    <dgm:cxn modelId="{D033144F-B690-4FCC-B363-91AA1AE6E91E}" type="presOf" srcId="{3D8946EB-9B7D-4202-971C-C794B2B4E490}" destId="{B1F04469-6EC8-487C-8F60-98870B29758D}" srcOrd="1" destOrd="0" presId="urn:microsoft.com/office/officeart/2008/layout/NameandTitleOrganizationalChart"/>
    <dgm:cxn modelId="{A6B0686F-83C7-49A5-A761-1E339E6AD82E}" type="presOf" srcId="{6014B251-56A5-4F9E-AF15-8570A3F24F28}" destId="{B0C2EB2A-8F7E-4BE0-9230-6D1B4F836DE4}" srcOrd="0" destOrd="0" presId="urn:microsoft.com/office/officeart/2008/layout/NameandTitleOrganizationalChart"/>
    <dgm:cxn modelId="{127D8951-0678-4AD4-B3A5-9B1D1B217E1E}" type="presOf" srcId="{5DCB597F-E07F-49A8-9B27-A31B278BA584}" destId="{A7DBDBA5-9237-475B-BE53-BF3D3D991495}" srcOrd="0" destOrd="0" presId="urn:microsoft.com/office/officeart/2008/layout/NameandTitleOrganizationalChart"/>
    <dgm:cxn modelId="{FBC09C55-A8A7-4E48-ADB8-B4F17D117BEE}" type="presOf" srcId="{5DCB597F-E07F-49A8-9B27-A31B278BA584}" destId="{4FF52F70-FF5B-48ED-9864-73C3E563E39C}" srcOrd="1" destOrd="0" presId="urn:microsoft.com/office/officeart/2008/layout/NameandTitleOrganizationalChart"/>
    <dgm:cxn modelId="{76931B58-B313-4143-A58D-D95327119EAA}" type="presOf" srcId="{1BEB0E9B-A927-412A-9E33-34AC67C1093C}" destId="{8ADA227C-9013-45BD-BDB0-D2CE32F61842}" srcOrd="0" destOrd="0" presId="urn:microsoft.com/office/officeart/2008/layout/NameandTitleOrganizationalChart"/>
    <dgm:cxn modelId="{9D785C58-1809-4723-9502-2E90129BCF01}" type="presOf" srcId="{D38C54E2-D8D8-4C73-B41F-EBD92A7FFB66}" destId="{58ED8FC7-DDC1-4F14-9C3C-163D4C6A0E1A}" srcOrd="0" destOrd="0" presId="urn:microsoft.com/office/officeart/2008/layout/NameandTitleOrganizationalChart"/>
    <dgm:cxn modelId="{C210FE58-E055-4C53-9245-AFC163FD0E1C}" srcId="{3D8946EB-9B7D-4202-971C-C794B2B4E490}" destId="{B7A8C3BD-F91E-4785-A75D-D7BD1FEF9EF1}" srcOrd="0" destOrd="0" parTransId="{E6864BC6-B259-4ED1-8851-57C9CD1B9198}" sibTransId="{F916BE36-A306-4639-A123-372131FFE8ED}"/>
    <dgm:cxn modelId="{C002327A-2F48-4824-81D7-D65960C1B251}" type="presOf" srcId="{005F9BAF-1DFA-426E-B3AC-4FA53E76CF08}" destId="{319CE5AE-2405-4886-85AD-914659E31945}" srcOrd="0" destOrd="0" presId="urn:microsoft.com/office/officeart/2008/layout/NameandTitleOrganizationalChart"/>
    <dgm:cxn modelId="{F35C607B-DB4B-44E5-B977-AD28C9B2979E}" type="presOf" srcId="{E29BF871-8D42-4DDC-9648-040DEFB9E3C0}" destId="{F63794ED-1B27-4CF6-95C5-701782FDFDD9}" srcOrd="0" destOrd="0" presId="urn:microsoft.com/office/officeart/2008/layout/NameandTitleOrganizationalChart"/>
    <dgm:cxn modelId="{F9D44B83-6227-4428-AA31-F79C245A8BA6}" srcId="{D9DE036D-BB8B-48E1-83EC-88CAEA4E271A}" destId="{CBCB8996-4724-47F0-B52A-A94B06E3C046}" srcOrd="0" destOrd="0" parTransId="{C32FEDA8-8DAD-4657-985A-C90982C260A5}" sibTransId="{6B7F9F63-8DD2-4461-871F-954073799024}"/>
    <dgm:cxn modelId="{E9982B85-CBB2-46C3-9F27-3F909943D2D6}" type="presOf" srcId="{CF61E930-7070-4C52-90BE-6E62121B8F28}" destId="{6D56038A-0F73-4327-ADB2-4B0797FB6AF6}" srcOrd="0" destOrd="0" presId="urn:microsoft.com/office/officeart/2008/layout/NameandTitleOrganizationalChart"/>
    <dgm:cxn modelId="{B4B5CF85-AC3C-445C-BA74-30EB9414E910}" type="presOf" srcId="{B0687D98-E2E3-4F85-8AC5-EA3E506438E9}" destId="{559D393F-CA99-41E7-A533-36BD8CF2AF99}" srcOrd="0" destOrd="0" presId="urn:microsoft.com/office/officeart/2008/layout/NameandTitleOrganizationalChart"/>
    <dgm:cxn modelId="{DB399B86-C53F-43D5-AD48-FE664248C7CF}" type="presOf" srcId="{A8951392-8280-4574-84C0-779FBBE02EFB}" destId="{DB962018-5067-42FE-A07D-77CA8527D218}" srcOrd="0" destOrd="0" presId="urn:microsoft.com/office/officeart/2008/layout/NameandTitleOrganizationalChart"/>
    <dgm:cxn modelId="{AE2A1E89-B2F5-45FB-96FB-E1087A1C7343}" type="presOf" srcId="{CED8C209-6912-497B-87B0-CAA053F2F26A}" destId="{D1A74334-1BA9-4F63-8CA7-EE17016F409D}" srcOrd="0" destOrd="0" presId="urn:microsoft.com/office/officeart/2008/layout/NameandTitleOrganizationalChart"/>
    <dgm:cxn modelId="{8DD6228E-0D6D-46BA-A4AD-AF6C22F2043D}" type="presOf" srcId="{CDE8C742-0AFE-40FE-AAE8-A7BBD8C8A79B}" destId="{4B84B66C-C0A5-4798-93C3-EAA17EAFD4A8}" srcOrd="0" destOrd="0" presId="urn:microsoft.com/office/officeart/2008/layout/NameandTitleOrganizationalChart"/>
    <dgm:cxn modelId="{693D3F95-9566-44B6-9C71-597537E791E1}" type="presOf" srcId="{F916BE36-A306-4639-A123-372131FFE8ED}" destId="{297E9641-7A93-4054-921E-4A187D09E31D}" srcOrd="0" destOrd="0" presId="urn:microsoft.com/office/officeart/2008/layout/NameandTitleOrganizationalChart"/>
    <dgm:cxn modelId="{5D4E6995-0CF1-49EE-9AC8-FBE3333CD966}" type="presOf" srcId="{3177A7D1-B2AC-4B42-9C34-1F162492F75D}" destId="{58E97CC5-3993-48AF-BD07-DA8F14B25E5A}" srcOrd="1" destOrd="0" presId="urn:microsoft.com/office/officeart/2008/layout/NameandTitleOrganizationalChart"/>
    <dgm:cxn modelId="{D3D0A295-8BEA-4C12-9264-D31A34C6DDBE}" type="presOf" srcId="{E29BF871-8D42-4DDC-9648-040DEFB9E3C0}" destId="{0C3F5536-D909-478B-878F-3D21C56A3F12}" srcOrd="1" destOrd="0" presId="urn:microsoft.com/office/officeart/2008/layout/NameandTitleOrganizationalChart"/>
    <dgm:cxn modelId="{39B2B199-3739-4CB7-AB40-90392C72ACB5}" type="presOf" srcId="{D9DE036D-BB8B-48E1-83EC-88CAEA4E271A}" destId="{B35B5319-972A-4B1C-B56F-C74B0BDFCE18}" srcOrd="0" destOrd="0" presId="urn:microsoft.com/office/officeart/2008/layout/NameandTitleOrganizationalChart"/>
    <dgm:cxn modelId="{0D14699F-B35B-4538-B4C0-ADA8D86D7A48}" type="presOf" srcId="{0E4BFCC5-D88B-4C9F-8120-839C336F7F31}" destId="{216BAA9D-0DA2-43B2-8CC4-A91E91062278}" srcOrd="0" destOrd="0" presId="urn:microsoft.com/office/officeart/2008/layout/NameandTitleOrganizationalChart"/>
    <dgm:cxn modelId="{2D63909F-A4E0-49FF-94D2-95367A5805B4}" srcId="{B7A8C3BD-F91E-4785-A75D-D7BD1FEF9EF1}" destId="{3177A7D1-B2AC-4B42-9C34-1F162492F75D}" srcOrd="1" destOrd="0" parTransId="{90614526-604F-4EB5-9407-AAF1C6906F8B}" sibTransId="{9BC16E7C-368B-4B79-8675-0FB8BC4CB7ED}"/>
    <dgm:cxn modelId="{8D9225A1-458B-46D5-A0C1-119F973D9D13}" type="presOf" srcId="{B708D454-EFEB-4D6C-9DDA-506183C15E48}" destId="{45146CFC-04B9-4851-8A01-B6DD84D195D1}" srcOrd="0" destOrd="0" presId="urn:microsoft.com/office/officeart/2008/layout/NameandTitleOrganizationalChart"/>
    <dgm:cxn modelId="{877E71A5-037B-4A6B-A800-98FFB627703E}" type="presOf" srcId="{0DA07CCD-E484-4244-9F1C-72FDEF38D172}" destId="{AA3FA3BB-BDCC-48EE-8A60-36CB5672C94C}" srcOrd="0" destOrd="0" presId="urn:microsoft.com/office/officeart/2008/layout/NameandTitleOrganizationalChart"/>
    <dgm:cxn modelId="{A03448A6-76FD-4802-9C82-EA043391B0D4}" type="presOf" srcId="{7C6370D5-E11B-4D30-BFE1-7409900B0000}" destId="{4EE622A9-80F8-4843-B8F1-B81F26EAA404}" srcOrd="0" destOrd="0" presId="urn:microsoft.com/office/officeart/2008/layout/NameandTitleOrganizationalChart"/>
    <dgm:cxn modelId="{02659FA6-C039-42B8-9627-7E5D122D9068}" type="presOf" srcId="{57247E0A-8DD0-460D-BE56-780829604A07}" destId="{507F3A1E-0660-48DF-9770-62A7BC9F923A}" srcOrd="1" destOrd="0" presId="urn:microsoft.com/office/officeart/2008/layout/NameandTitleOrganizationalChart"/>
    <dgm:cxn modelId="{F046D4A8-4313-4575-B276-575FFFF62B1C}" type="presOf" srcId="{7B1A9D62-64F6-467E-BACE-D362D3B63549}" destId="{65B765CE-B957-4BC6-A88E-3DA921F7D20D}" srcOrd="0" destOrd="0" presId="urn:microsoft.com/office/officeart/2008/layout/NameandTitleOrganizationalChart"/>
    <dgm:cxn modelId="{347D07AD-BB8E-4F32-BC88-0D98A862BE28}" srcId="{005F9BAF-1DFA-426E-B3AC-4FA53E76CF08}" destId="{5DCB597F-E07F-49A8-9B27-A31B278BA584}" srcOrd="0" destOrd="0" parTransId="{AF0681F0-6F2A-47B8-8CBA-1E0573AF381E}" sibTransId="{3C58F315-D024-4897-8B5D-8BD12954DD2C}"/>
    <dgm:cxn modelId="{95BD5CB0-1CEA-41A6-965C-C19042611FB7}" type="presOf" srcId="{4D2FB14B-0289-479F-B8C0-4F1C875150DE}" destId="{381FD7A5-7E0D-482A-A701-2465B36ECBFD}" srcOrd="0" destOrd="0" presId="urn:microsoft.com/office/officeart/2008/layout/NameandTitleOrganizationalChart"/>
    <dgm:cxn modelId="{0149B8B2-7050-4C5A-A64B-BC6B6F6F73B8}" type="presOf" srcId="{EE32F7C2-71D3-4A03-8E2B-BDBCBB7167D7}" destId="{3ABE5FF8-65F0-4E8C-8054-FAB35A8F4331}" srcOrd="0" destOrd="0" presId="urn:microsoft.com/office/officeart/2008/layout/NameandTitleOrganizationalChart"/>
    <dgm:cxn modelId="{4C9961B8-1049-4477-8636-F82ABF6D90B9}" type="presOf" srcId="{FFD24608-2512-4C66-A5A7-3FD76F045C8A}" destId="{1DBD0508-FE8F-4188-9F88-D4BB59B18B32}" srcOrd="0" destOrd="0" presId="urn:microsoft.com/office/officeart/2008/layout/NameandTitleOrganizationalChart"/>
    <dgm:cxn modelId="{39A6D4BA-60D3-4184-964F-536A9F07B084}" type="presOf" srcId="{DD0CFC05-56D2-436C-B9C2-02B7D883D450}" destId="{DAC4EFFD-54ED-4BE6-BB4F-7D1B18C29DC5}" srcOrd="0" destOrd="0" presId="urn:microsoft.com/office/officeart/2008/layout/NameandTitleOrganizationalChart"/>
    <dgm:cxn modelId="{5677BAC7-A852-401F-81C2-0C46F1B1E359}" type="presOf" srcId="{B0687D98-E2E3-4F85-8AC5-EA3E506438E9}" destId="{FD432EF1-56B7-4535-B963-A2ADCA2B3E13}" srcOrd="1" destOrd="0" presId="urn:microsoft.com/office/officeart/2008/layout/NameandTitleOrganizationalChart"/>
    <dgm:cxn modelId="{E0134DCC-B8ED-4DD2-8C52-F76D2D7C8005}" type="presOf" srcId="{A55031AB-E906-4C6F-8CDA-1D80315F046D}" destId="{3742C60C-94FE-4256-A364-65C1865DB235}" srcOrd="1" destOrd="0" presId="urn:microsoft.com/office/officeart/2008/layout/NameandTitleOrganizationalChart"/>
    <dgm:cxn modelId="{A0CB7BCC-0FFA-4930-BC10-73F77D1289BA}" type="presOf" srcId="{AF0681F0-6F2A-47B8-8CBA-1E0573AF381E}" destId="{4F783303-97F7-43AD-A930-F698C67522D8}" srcOrd="0" destOrd="0" presId="urn:microsoft.com/office/officeart/2008/layout/NameandTitleOrganizationalChart"/>
    <dgm:cxn modelId="{631A5DD1-8661-47C0-ADDF-53CA81DE947C}" type="presOf" srcId="{873E2415-D6F2-46CC-851B-0FEBBA660D94}" destId="{4C436570-49C3-447A-9793-7328719274BA}" srcOrd="0" destOrd="0" presId="urn:microsoft.com/office/officeart/2008/layout/NameandTitleOrganizationalChart"/>
    <dgm:cxn modelId="{59E974D6-B492-407E-86A3-F3BB4AA2592E}" srcId="{B0687D98-E2E3-4F85-8AC5-EA3E506438E9}" destId="{CB8011B1-A809-4279-9023-94800E0BAFA1}" srcOrd="2" destOrd="0" parTransId="{4D2FB14B-0289-479F-B8C0-4F1C875150DE}" sibTransId="{A8951392-8280-4574-84C0-779FBBE02EFB}"/>
    <dgm:cxn modelId="{F1B110D8-120E-436F-AED6-999C9A73C9D4}" type="presOf" srcId="{6A7B90B3-F0FF-4868-B412-232BCA05751C}" destId="{21F5FFA9-D96D-4042-AD6B-DBED1B31D455}" srcOrd="0" destOrd="0" presId="urn:microsoft.com/office/officeart/2008/layout/NameandTitleOrganizationalChart"/>
    <dgm:cxn modelId="{1A04AFDD-27E0-4042-9BE2-E8034C257F73}" srcId="{B7A8C3BD-F91E-4785-A75D-D7BD1FEF9EF1}" destId="{A55031AB-E906-4C6F-8CDA-1D80315F046D}" srcOrd="0" destOrd="0" parTransId="{6A7B90B3-F0FF-4868-B412-232BCA05751C}" sibTransId="{5B351CFE-3562-4843-80E2-59930A4F5A4C}"/>
    <dgm:cxn modelId="{82EB1EE0-4F18-4AEC-BCD5-98C1274615F9}" type="presOf" srcId="{57AAC555-9886-4CC8-926B-250D0C00024F}" destId="{3AB582D3-939B-42D4-8111-BB94134F0E85}" srcOrd="1" destOrd="0" presId="urn:microsoft.com/office/officeart/2008/layout/NameandTitleOrganizationalChart"/>
    <dgm:cxn modelId="{040E3CE5-9E51-45AC-B1E8-6CE9354858B3}" type="presOf" srcId="{8F79EFC3-855B-4DEB-B8D0-9121A4B3EEB5}" destId="{6A804E00-98DE-4923-95DF-B27D76709934}" srcOrd="0" destOrd="0" presId="urn:microsoft.com/office/officeart/2008/layout/NameandTitleOrganizationalChart"/>
    <dgm:cxn modelId="{BD3EE0EA-0C97-4DE6-A009-723D3D48D089}" type="presOf" srcId="{CBCB8996-4724-47F0-B52A-A94B06E3C046}" destId="{A35012C1-D114-4FA9-87A2-218ECE75C3F0}" srcOrd="0" destOrd="0" presId="urn:microsoft.com/office/officeart/2008/layout/NameandTitleOrganizationalChart"/>
    <dgm:cxn modelId="{90F6E2EA-DB24-4646-9403-D40106F52FB9}" type="presOf" srcId="{CB8011B1-A809-4279-9023-94800E0BAFA1}" destId="{C4C7C49A-CC5E-4B45-B554-573FBD6076C5}" srcOrd="1" destOrd="0" presId="urn:microsoft.com/office/officeart/2008/layout/NameandTitleOrganizationalChart"/>
    <dgm:cxn modelId="{01A6C9F2-FF83-4A34-8F75-D0EE495A8DE7}" srcId="{3D8946EB-9B7D-4202-971C-C794B2B4E490}" destId="{005F9BAF-1DFA-426E-B3AC-4FA53E76CF08}" srcOrd="1" destOrd="0" parTransId="{EE32F7C2-71D3-4A03-8E2B-BDBCBB7167D7}" sibTransId="{5FB71E68-FEDE-47E2-8777-04009008D04E}"/>
    <dgm:cxn modelId="{32DD07F3-B4AF-49C0-BCD4-3894631C089B}" srcId="{873E2415-D6F2-46CC-851B-0FEBBA660D94}" destId="{4369302F-AA97-44AB-ABC4-B3487427DC18}" srcOrd="1" destOrd="0" parTransId="{CDE8C742-0AFE-40FE-AAE8-A7BBD8C8A79B}" sibTransId="{8F79EFC3-855B-4DEB-B8D0-9121A4B3EEB5}"/>
    <dgm:cxn modelId="{0B7581F7-5745-4B85-BBF2-0DBB3DAC87E8}" srcId="{B0687D98-E2E3-4F85-8AC5-EA3E506438E9}" destId="{CED8C209-6912-497B-87B0-CAA053F2F26A}" srcOrd="0" destOrd="0" parTransId="{DC93C70B-8EA3-4616-BF36-FED80E8322CF}" sibTransId="{0DA07CCD-E484-4244-9F1C-72FDEF38D172}"/>
    <dgm:cxn modelId="{A4B05BFA-E75B-4B31-882C-A768125BD911}" srcId="{005F9BAF-1DFA-426E-B3AC-4FA53E76CF08}" destId="{873E2415-D6F2-46CC-851B-0FEBBA660D94}" srcOrd="1" destOrd="0" parTransId="{14EBE91F-7741-4841-A8FA-16BE81C3B975}" sibTransId="{D38C54E2-D8D8-4C73-B41F-EBD92A7FFB66}"/>
    <dgm:cxn modelId="{5A94B7FA-9C1E-40DA-9F77-710F48D14722}" srcId="{D9DE036D-BB8B-48E1-83EC-88CAEA4E271A}" destId="{E29BF871-8D42-4DDC-9648-040DEFB9E3C0}" srcOrd="2" destOrd="0" parTransId="{CF61E930-7070-4C52-90BE-6E62121B8F28}" sibTransId="{0E4BFCC5-D88B-4C9F-8120-839C336F7F31}"/>
    <dgm:cxn modelId="{A396C0FA-43B8-468E-80F7-A1932FCC62A7}" type="presOf" srcId="{4369302F-AA97-44AB-ABC4-B3487427DC18}" destId="{44546892-6C67-432B-BFB0-12D443A38505}" srcOrd="1" destOrd="0" presId="urn:microsoft.com/office/officeart/2008/layout/NameandTitleOrganizationalChart"/>
    <dgm:cxn modelId="{166D14FB-027A-4E12-9F3A-741CC548CF2B}" type="presOf" srcId="{04D85E49-7BBE-4092-896C-0AF1BE0C21A0}" destId="{2489646C-9F52-40A8-A51E-91196CF27EFE}" srcOrd="0" destOrd="0" presId="urn:microsoft.com/office/officeart/2008/layout/NameandTitleOrganizationalChart"/>
    <dgm:cxn modelId="{89802F2C-A810-4538-BCC4-8CD6BE32D1F2}" type="presParOf" srcId="{B8B7013C-43CB-437E-BF2A-E80B2D96301F}" destId="{AC9AEB40-E772-42D6-8B34-097D0044E2FC}" srcOrd="0" destOrd="0" presId="urn:microsoft.com/office/officeart/2008/layout/NameandTitleOrganizationalChart"/>
    <dgm:cxn modelId="{27B0B85C-C9B6-442D-AB49-D473EE8002E0}" type="presParOf" srcId="{AC9AEB40-E772-42D6-8B34-097D0044E2FC}" destId="{7EE7CF19-7B0B-4437-8DDA-413955B96890}" srcOrd="0" destOrd="0" presId="urn:microsoft.com/office/officeart/2008/layout/NameandTitleOrganizationalChart"/>
    <dgm:cxn modelId="{4FDE93C0-315C-41EA-BAED-E462E83D3060}" type="presParOf" srcId="{7EE7CF19-7B0B-4437-8DDA-413955B96890}" destId="{1522C906-4610-4DEA-A4FA-1371C5EF19C4}" srcOrd="0" destOrd="0" presId="urn:microsoft.com/office/officeart/2008/layout/NameandTitleOrganizationalChart"/>
    <dgm:cxn modelId="{EDBA9065-9728-4768-8E39-B4EF97A4E8DD}" type="presParOf" srcId="{7EE7CF19-7B0B-4437-8DDA-413955B96890}" destId="{B0C2EB2A-8F7E-4BE0-9230-6D1B4F836DE4}" srcOrd="1" destOrd="0" presId="urn:microsoft.com/office/officeart/2008/layout/NameandTitleOrganizationalChart"/>
    <dgm:cxn modelId="{3FE0C792-AA84-4F7C-9DE4-F97865C5D0B4}" type="presParOf" srcId="{7EE7CF19-7B0B-4437-8DDA-413955B96890}" destId="{B1F04469-6EC8-487C-8F60-98870B29758D}" srcOrd="2" destOrd="0" presId="urn:microsoft.com/office/officeart/2008/layout/NameandTitleOrganizationalChart"/>
    <dgm:cxn modelId="{AEC80DDB-36FA-470D-B06B-303DEA35D811}" type="presParOf" srcId="{AC9AEB40-E772-42D6-8B34-097D0044E2FC}" destId="{3A787A0F-5781-4724-A390-CEECE2FEE104}" srcOrd="1" destOrd="0" presId="urn:microsoft.com/office/officeart/2008/layout/NameandTitleOrganizationalChart"/>
    <dgm:cxn modelId="{1D6C2578-5DD2-4E1E-B61A-073D6CBEAFD0}" type="presParOf" srcId="{3A787A0F-5781-4724-A390-CEECE2FEE104}" destId="{05766EE1-6D9F-4BC7-85CE-505FA2D8FDAE}" srcOrd="0" destOrd="0" presId="urn:microsoft.com/office/officeart/2008/layout/NameandTitleOrganizationalChart"/>
    <dgm:cxn modelId="{4B58B52A-8BAC-4CF3-827B-C52E29EFC2ED}" type="presParOf" srcId="{3A787A0F-5781-4724-A390-CEECE2FEE104}" destId="{8231356B-03E1-4721-A98C-206DFBBE9F6C}" srcOrd="1" destOrd="0" presId="urn:microsoft.com/office/officeart/2008/layout/NameandTitleOrganizationalChart"/>
    <dgm:cxn modelId="{F1D1D907-6D51-4F04-9E81-D0A228586D62}" type="presParOf" srcId="{8231356B-03E1-4721-A98C-206DFBBE9F6C}" destId="{3496FC67-B790-432D-B1A8-DDC136EC5716}" srcOrd="0" destOrd="0" presId="urn:microsoft.com/office/officeart/2008/layout/NameandTitleOrganizationalChart"/>
    <dgm:cxn modelId="{AB957D0E-D4AD-47D3-A771-3DCC6B85B9AA}" type="presParOf" srcId="{3496FC67-B790-432D-B1A8-DDC136EC5716}" destId="{AA1F3B26-638C-4C3F-9168-28D64823720C}" srcOrd="0" destOrd="0" presId="urn:microsoft.com/office/officeart/2008/layout/NameandTitleOrganizationalChart"/>
    <dgm:cxn modelId="{23227290-B350-4343-8E73-715D4D36AB36}" type="presParOf" srcId="{3496FC67-B790-432D-B1A8-DDC136EC5716}" destId="{297E9641-7A93-4054-921E-4A187D09E31D}" srcOrd="1" destOrd="0" presId="urn:microsoft.com/office/officeart/2008/layout/NameandTitleOrganizationalChart"/>
    <dgm:cxn modelId="{C28A7397-9956-4AC1-AA66-F34B8BEEB828}" type="presParOf" srcId="{3496FC67-B790-432D-B1A8-DDC136EC5716}" destId="{50D7F52E-8988-46A2-8BE3-573BC4C20E6C}" srcOrd="2" destOrd="0" presId="urn:microsoft.com/office/officeart/2008/layout/NameandTitleOrganizationalChart"/>
    <dgm:cxn modelId="{1414FD24-0079-4400-958B-07497C701D89}" type="presParOf" srcId="{8231356B-03E1-4721-A98C-206DFBBE9F6C}" destId="{839E6D2B-5557-4780-B80F-C367645B5056}" srcOrd="1" destOrd="0" presId="urn:microsoft.com/office/officeart/2008/layout/NameandTitleOrganizationalChart"/>
    <dgm:cxn modelId="{DC830869-666D-41A8-860F-DC41D2C33919}" type="presParOf" srcId="{839E6D2B-5557-4780-B80F-C367645B5056}" destId="{21F5FFA9-D96D-4042-AD6B-DBED1B31D455}" srcOrd="0" destOrd="0" presId="urn:microsoft.com/office/officeart/2008/layout/NameandTitleOrganizationalChart"/>
    <dgm:cxn modelId="{DD9CEBB5-98BB-4EB7-90E9-F35904F80F92}" type="presParOf" srcId="{839E6D2B-5557-4780-B80F-C367645B5056}" destId="{865A63A0-9137-4D8A-8BE2-5F0A45D4F399}" srcOrd="1" destOrd="0" presId="urn:microsoft.com/office/officeart/2008/layout/NameandTitleOrganizationalChart"/>
    <dgm:cxn modelId="{F4E6685E-D488-4485-A64F-DEBC40CFFA5E}" type="presParOf" srcId="{865A63A0-9137-4D8A-8BE2-5F0A45D4F399}" destId="{6B2CFDBC-E8A1-4537-AB73-3F5BD0E7C774}" srcOrd="0" destOrd="0" presId="urn:microsoft.com/office/officeart/2008/layout/NameandTitleOrganizationalChart"/>
    <dgm:cxn modelId="{147EEB24-CA66-4340-82FE-662998220367}" type="presParOf" srcId="{6B2CFDBC-E8A1-4537-AB73-3F5BD0E7C774}" destId="{74B732F9-C073-49D8-A729-DF3C73C8E91C}" srcOrd="0" destOrd="0" presId="urn:microsoft.com/office/officeart/2008/layout/NameandTitleOrganizationalChart"/>
    <dgm:cxn modelId="{5FE900BC-66E7-4372-93BE-6E2F5A4B8F80}" type="presParOf" srcId="{6B2CFDBC-E8A1-4537-AB73-3F5BD0E7C774}" destId="{7104C013-05BD-408D-8764-80DA5A4EA5F4}" srcOrd="1" destOrd="0" presId="urn:microsoft.com/office/officeart/2008/layout/NameandTitleOrganizationalChart"/>
    <dgm:cxn modelId="{AED44074-6C13-4A4C-8F25-6284831C5A74}" type="presParOf" srcId="{6B2CFDBC-E8A1-4537-AB73-3F5BD0E7C774}" destId="{3742C60C-94FE-4256-A364-65C1865DB235}" srcOrd="2" destOrd="0" presId="urn:microsoft.com/office/officeart/2008/layout/NameandTitleOrganizationalChart"/>
    <dgm:cxn modelId="{13332436-C7EF-4B55-99B6-D88EF9F95D2C}" type="presParOf" srcId="{865A63A0-9137-4D8A-8BE2-5F0A45D4F399}" destId="{6166468B-3BE6-4731-B324-3FDABBA506DD}" srcOrd="1" destOrd="0" presId="urn:microsoft.com/office/officeart/2008/layout/NameandTitleOrganizationalChart"/>
    <dgm:cxn modelId="{25AD1208-DA0B-4B37-AD00-08451D245B72}" type="presParOf" srcId="{6166468B-3BE6-4731-B324-3FDABBA506DD}" destId="{65B765CE-B957-4BC6-A88E-3DA921F7D20D}" srcOrd="0" destOrd="0" presId="urn:microsoft.com/office/officeart/2008/layout/NameandTitleOrganizationalChart"/>
    <dgm:cxn modelId="{04818D22-C14D-46BA-BBC5-33B82EB9E25F}" type="presParOf" srcId="{6166468B-3BE6-4731-B324-3FDABBA506DD}" destId="{04E1272B-4217-4911-94B5-63D5A6A14B77}" srcOrd="1" destOrd="0" presId="urn:microsoft.com/office/officeart/2008/layout/NameandTitleOrganizationalChart"/>
    <dgm:cxn modelId="{2ABBDF73-591C-4344-A1F3-15709CEDE7B4}" type="presParOf" srcId="{04E1272B-4217-4911-94B5-63D5A6A14B77}" destId="{03264681-B919-4514-B7D2-B1E3FB32937A}" srcOrd="0" destOrd="0" presId="urn:microsoft.com/office/officeart/2008/layout/NameandTitleOrganizationalChart"/>
    <dgm:cxn modelId="{60FE3192-E2D1-4C9F-8C07-4AE6800A0E6B}" type="presParOf" srcId="{03264681-B919-4514-B7D2-B1E3FB32937A}" destId="{933427F8-6928-4410-ACE3-0D1546460380}" srcOrd="0" destOrd="0" presId="urn:microsoft.com/office/officeart/2008/layout/NameandTitleOrganizationalChart"/>
    <dgm:cxn modelId="{3EA5B59C-1822-41B7-B653-C3FE7DA177B4}" type="presParOf" srcId="{03264681-B919-4514-B7D2-B1E3FB32937A}" destId="{2489646C-9F52-40A8-A51E-91196CF27EFE}" srcOrd="1" destOrd="0" presId="urn:microsoft.com/office/officeart/2008/layout/NameandTitleOrganizationalChart"/>
    <dgm:cxn modelId="{FF3EA371-4623-4A07-B683-0900CDE98D10}" type="presParOf" srcId="{03264681-B919-4514-B7D2-B1E3FB32937A}" destId="{507F3A1E-0660-48DF-9770-62A7BC9F923A}" srcOrd="2" destOrd="0" presId="urn:microsoft.com/office/officeart/2008/layout/NameandTitleOrganizationalChart"/>
    <dgm:cxn modelId="{42C4AB52-E67C-4AA1-B1D3-390B8E692EC0}" type="presParOf" srcId="{04E1272B-4217-4911-94B5-63D5A6A14B77}" destId="{B1F34E11-8F52-4A4D-A12D-B9E85F0C6FC5}" srcOrd="1" destOrd="0" presId="urn:microsoft.com/office/officeart/2008/layout/NameandTitleOrganizationalChart"/>
    <dgm:cxn modelId="{46D19DAD-CD6E-4120-85A5-A55D8D07A9DE}" type="presParOf" srcId="{04E1272B-4217-4911-94B5-63D5A6A14B77}" destId="{0F4CB4B5-56AF-4797-AA68-08DCC350FA3B}" srcOrd="2" destOrd="0" presId="urn:microsoft.com/office/officeart/2008/layout/NameandTitleOrganizationalChart"/>
    <dgm:cxn modelId="{A468A8F0-D1F3-4745-AE87-4EA26D9FF5E0}" type="presParOf" srcId="{6166468B-3BE6-4731-B324-3FDABBA506DD}" destId="{13A118C8-E446-434A-B2F6-14CEE4D7AB4B}" srcOrd="2" destOrd="0" presId="urn:microsoft.com/office/officeart/2008/layout/NameandTitleOrganizationalChart"/>
    <dgm:cxn modelId="{8415DA61-68C5-401F-AFF4-36610F2B6C20}" type="presParOf" srcId="{6166468B-3BE6-4731-B324-3FDABBA506DD}" destId="{A0E0FCEE-A5A4-49D4-931B-05C77B56E00A}" srcOrd="3" destOrd="0" presId="urn:microsoft.com/office/officeart/2008/layout/NameandTitleOrganizationalChart"/>
    <dgm:cxn modelId="{C7AFC198-2B05-4B60-9270-47FCA62A53F1}" type="presParOf" srcId="{A0E0FCEE-A5A4-49D4-931B-05C77B56E00A}" destId="{538DEC6D-C922-4E22-9F98-23A9FE786CB7}" srcOrd="0" destOrd="0" presId="urn:microsoft.com/office/officeart/2008/layout/NameandTitleOrganizationalChart"/>
    <dgm:cxn modelId="{D3EE79E0-B22B-45C6-A009-A188E07ED8B2}" type="presParOf" srcId="{538DEC6D-C922-4E22-9F98-23A9FE786CB7}" destId="{B35B5319-972A-4B1C-B56F-C74B0BDFCE18}" srcOrd="0" destOrd="0" presId="urn:microsoft.com/office/officeart/2008/layout/NameandTitleOrganizationalChart"/>
    <dgm:cxn modelId="{38F86FC6-DC0E-42D0-973D-208B2455D5E6}" type="presParOf" srcId="{538DEC6D-C922-4E22-9F98-23A9FE786CB7}" destId="{9A97EE38-5385-4905-BF2A-CDEB65D116B7}" srcOrd="1" destOrd="0" presId="urn:microsoft.com/office/officeart/2008/layout/NameandTitleOrganizationalChart"/>
    <dgm:cxn modelId="{EEF26F4F-38D8-4189-94C0-2535FC00EFB3}" type="presParOf" srcId="{538DEC6D-C922-4E22-9F98-23A9FE786CB7}" destId="{89B4300B-8CD7-47DB-8447-6C103E366507}" srcOrd="2" destOrd="0" presId="urn:microsoft.com/office/officeart/2008/layout/NameandTitleOrganizationalChart"/>
    <dgm:cxn modelId="{1A2A8F8A-B1F0-41D5-9EB7-7B03AFD85DCB}" type="presParOf" srcId="{A0E0FCEE-A5A4-49D4-931B-05C77B56E00A}" destId="{9D13E8CC-D0EA-41C7-A6D3-06F9559042C7}" srcOrd="1" destOrd="0" presId="urn:microsoft.com/office/officeart/2008/layout/NameandTitleOrganizationalChart"/>
    <dgm:cxn modelId="{13E19713-2749-46E7-9E27-AED36021003C}" type="presParOf" srcId="{9D13E8CC-D0EA-41C7-A6D3-06F9559042C7}" destId="{D9D02F0A-0AC4-4D52-A4DD-272306F528C7}" srcOrd="0" destOrd="0" presId="urn:microsoft.com/office/officeart/2008/layout/NameandTitleOrganizationalChart"/>
    <dgm:cxn modelId="{4AF71695-7692-4A0D-B132-F26F777A5315}" type="presParOf" srcId="{9D13E8CC-D0EA-41C7-A6D3-06F9559042C7}" destId="{6D32B46B-0550-433F-A64E-4FB86A2D6BA7}" srcOrd="1" destOrd="0" presId="urn:microsoft.com/office/officeart/2008/layout/NameandTitleOrganizationalChart"/>
    <dgm:cxn modelId="{ECBF949E-0C38-43A0-A311-BFA1EB7AB29F}" type="presParOf" srcId="{6D32B46B-0550-433F-A64E-4FB86A2D6BA7}" destId="{8FD36E2A-D2A8-4760-8CDF-4951E519D4D2}" srcOrd="0" destOrd="0" presId="urn:microsoft.com/office/officeart/2008/layout/NameandTitleOrganizationalChart"/>
    <dgm:cxn modelId="{7D17751D-47E5-458F-B102-CA3D3E58C25C}" type="presParOf" srcId="{8FD36E2A-D2A8-4760-8CDF-4951E519D4D2}" destId="{A35012C1-D114-4FA9-87A2-218ECE75C3F0}" srcOrd="0" destOrd="0" presId="urn:microsoft.com/office/officeart/2008/layout/NameandTitleOrganizationalChart"/>
    <dgm:cxn modelId="{8831B99B-289E-4E61-BF84-D1245C550E41}" type="presParOf" srcId="{8FD36E2A-D2A8-4760-8CDF-4951E519D4D2}" destId="{543B408C-D1FA-4519-9D9C-0E5C132D88B6}" srcOrd="1" destOrd="0" presId="urn:microsoft.com/office/officeart/2008/layout/NameandTitleOrganizationalChart"/>
    <dgm:cxn modelId="{14B9161A-5518-4B05-AADC-EF165AB50446}" type="presParOf" srcId="{8FD36E2A-D2A8-4760-8CDF-4951E519D4D2}" destId="{AD6A9117-9E61-4E50-87E1-FA678D4913C3}" srcOrd="2" destOrd="0" presId="urn:microsoft.com/office/officeart/2008/layout/NameandTitleOrganizationalChart"/>
    <dgm:cxn modelId="{B827FA5D-8F8E-462D-8154-30402C1AC332}" type="presParOf" srcId="{6D32B46B-0550-433F-A64E-4FB86A2D6BA7}" destId="{0AA86FAB-8AD1-458D-9C29-9B2C6B3E6762}" srcOrd="1" destOrd="0" presId="urn:microsoft.com/office/officeart/2008/layout/NameandTitleOrganizationalChart"/>
    <dgm:cxn modelId="{F50ED06A-8124-412F-A9A4-9B2745523164}" type="presParOf" srcId="{6D32B46B-0550-433F-A64E-4FB86A2D6BA7}" destId="{786AB6B3-8A10-4320-9F92-431527D3F41E}" srcOrd="2" destOrd="0" presId="urn:microsoft.com/office/officeart/2008/layout/NameandTitleOrganizationalChart"/>
    <dgm:cxn modelId="{83992400-1DB4-4FA5-891F-B3A4114E225A}" type="presParOf" srcId="{9D13E8CC-D0EA-41C7-A6D3-06F9559042C7}" destId="{C923B826-819F-4C7B-A622-1150F4D08CBF}" srcOrd="2" destOrd="0" presId="urn:microsoft.com/office/officeart/2008/layout/NameandTitleOrganizationalChart"/>
    <dgm:cxn modelId="{819229BB-D229-488E-9965-D5773A2088FA}" type="presParOf" srcId="{9D13E8CC-D0EA-41C7-A6D3-06F9559042C7}" destId="{BD2EF6AE-56CF-48E0-A523-B85A9AAFC325}" srcOrd="3" destOrd="0" presId="urn:microsoft.com/office/officeart/2008/layout/NameandTitleOrganizationalChart"/>
    <dgm:cxn modelId="{AEB09921-DA9C-48EC-B9D7-437694A7373C}" type="presParOf" srcId="{BD2EF6AE-56CF-48E0-A523-B85A9AAFC325}" destId="{1FAEFB6B-7496-4E52-89DD-54AA6F61DA9F}" srcOrd="0" destOrd="0" presId="urn:microsoft.com/office/officeart/2008/layout/NameandTitleOrganizationalChart"/>
    <dgm:cxn modelId="{A567ECB7-2248-4C4F-93EF-B99869EE0F62}" type="presParOf" srcId="{1FAEFB6B-7496-4E52-89DD-54AA6F61DA9F}" destId="{4EE622A9-80F8-4843-B8F1-B81F26EAA404}" srcOrd="0" destOrd="0" presId="urn:microsoft.com/office/officeart/2008/layout/NameandTitleOrganizationalChart"/>
    <dgm:cxn modelId="{0B4AC586-54E0-4AF9-B154-BD42D8B41328}" type="presParOf" srcId="{1FAEFB6B-7496-4E52-89DD-54AA6F61DA9F}" destId="{1DBD0508-FE8F-4188-9F88-D4BB59B18B32}" srcOrd="1" destOrd="0" presId="urn:microsoft.com/office/officeart/2008/layout/NameandTitleOrganizationalChart"/>
    <dgm:cxn modelId="{DE74CC4A-4C17-48C3-8BB3-38307847D018}" type="presParOf" srcId="{1FAEFB6B-7496-4E52-89DD-54AA6F61DA9F}" destId="{E1D70513-4252-4795-B2D8-837207587BE4}" srcOrd="2" destOrd="0" presId="urn:microsoft.com/office/officeart/2008/layout/NameandTitleOrganizationalChart"/>
    <dgm:cxn modelId="{BDE48CC4-1A78-483B-A01B-50889136D902}" type="presParOf" srcId="{BD2EF6AE-56CF-48E0-A523-B85A9AAFC325}" destId="{4FD07B17-6EEB-446B-88A2-DC334607EC1A}" srcOrd="1" destOrd="0" presId="urn:microsoft.com/office/officeart/2008/layout/NameandTitleOrganizationalChart"/>
    <dgm:cxn modelId="{34F04BA8-1803-45D5-9C66-02319B7766AA}" type="presParOf" srcId="{BD2EF6AE-56CF-48E0-A523-B85A9AAFC325}" destId="{2533EB27-C972-4A33-A046-01995830B46E}" srcOrd="2" destOrd="0" presId="urn:microsoft.com/office/officeart/2008/layout/NameandTitleOrganizationalChart"/>
    <dgm:cxn modelId="{88ECD27E-78B9-4299-B498-7D1234CFDFF7}" type="presParOf" srcId="{9D13E8CC-D0EA-41C7-A6D3-06F9559042C7}" destId="{6D56038A-0F73-4327-ADB2-4B0797FB6AF6}" srcOrd="4" destOrd="0" presId="urn:microsoft.com/office/officeart/2008/layout/NameandTitleOrganizationalChart"/>
    <dgm:cxn modelId="{C65C8091-381D-4ED1-B704-BF284948F76A}" type="presParOf" srcId="{9D13E8CC-D0EA-41C7-A6D3-06F9559042C7}" destId="{6AA756E3-640C-4F1C-976C-203B12120492}" srcOrd="5" destOrd="0" presId="urn:microsoft.com/office/officeart/2008/layout/NameandTitleOrganizationalChart"/>
    <dgm:cxn modelId="{437FF087-396B-4BD3-9B57-1E90868C414A}" type="presParOf" srcId="{6AA756E3-640C-4F1C-976C-203B12120492}" destId="{F1BF05C7-F057-4285-A7CA-CC57ED09C963}" srcOrd="0" destOrd="0" presId="urn:microsoft.com/office/officeart/2008/layout/NameandTitleOrganizationalChart"/>
    <dgm:cxn modelId="{A74889E7-8070-4030-8FD4-67388BCB70D6}" type="presParOf" srcId="{F1BF05C7-F057-4285-A7CA-CC57ED09C963}" destId="{F63794ED-1B27-4CF6-95C5-701782FDFDD9}" srcOrd="0" destOrd="0" presId="urn:microsoft.com/office/officeart/2008/layout/NameandTitleOrganizationalChart"/>
    <dgm:cxn modelId="{04D064FA-3799-4F86-BE99-CA120A175E37}" type="presParOf" srcId="{F1BF05C7-F057-4285-A7CA-CC57ED09C963}" destId="{216BAA9D-0DA2-43B2-8CC4-A91E91062278}" srcOrd="1" destOrd="0" presId="urn:microsoft.com/office/officeart/2008/layout/NameandTitleOrganizationalChart"/>
    <dgm:cxn modelId="{365A81B9-9748-4C25-AA65-FC8372DD9F75}" type="presParOf" srcId="{F1BF05C7-F057-4285-A7CA-CC57ED09C963}" destId="{0C3F5536-D909-478B-878F-3D21C56A3F12}" srcOrd="2" destOrd="0" presId="urn:microsoft.com/office/officeart/2008/layout/NameandTitleOrganizationalChart"/>
    <dgm:cxn modelId="{DFDB4630-9855-4242-8959-91F930F47494}" type="presParOf" srcId="{6AA756E3-640C-4F1C-976C-203B12120492}" destId="{2ADB6E84-51A6-4684-AC65-1962A2E38020}" srcOrd="1" destOrd="0" presId="urn:microsoft.com/office/officeart/2008/layout/NameandTitleOrganizationalChart"/>
    <dgm:cxn modelId="{47A507FC-6579-437C-9727-B0A2CBC89F57}" type="presParOf" srcId="{6AA756E3-640C-4F1C-976C-203B12120492}" destId="{B703AE3A-B4C2-4770-8E2A-8C4AD7EE3B98}" srcOrd="2" destOrd="0" presId="urn:microsoft.com/office/officeart/2008/layout/NameandTitleOrganizationalChart"/>
    <dgm:cxn modelId="{F93A7D43-3D94-4F34-9B56-26F58B2FEA67}" type="presParOf" srcId="{A0E0FCEE-A5A4-49D4-931B-05C77B56E00A}" destId="{F00F961E-3716-4B9A-8BBD-A419BE41238A}" srcOrd="2" destOrd="0" presId="urn:microsoft.com/office/officeart/2008/layout/NameandTitleOrganizationalChart"/>
    <dgm:cxn modelId="{67277F71-3A74-4055-BCFA-1954512F7E8F}" type="presParOf" srcId="{865A63A0-9137-4D8A-8BE2-5F0A45D4F399}" destId="{5362182F-20A2-40ED-88F4-E1A5CF72F313}" srcOrd="2" destOrd="0" presId="urn:microsoft.com/office/officeart/2008/layout/NameandTitleOrganizationalChart"/>
    <dgm:cxn modelId="{23062B3F-5AEE-4F18-B4BA-AF1373179408}" type="presParOf" srcId="{839E6D2B-5557-4780-B80F-C367645B5056}" destId="{82CAD29D-F309-4404-8ADE-993BB99AB97E}" srcOrd="2" destOrd="0" presId="urn:microsoft.com/office/officeart/2008/layout/NameandTitleOrganizationalChart"/>
    <dgm:cxn modelId="{37385DA4-087F-48F0-A83F-C739005C03D0}" type="presParOf" srcId="{839E6D2B-5557-4780-B80F-C367645B5056}" destId="{E41E1BA6-85A4-469C-B256-F8939B3E4319}" srcOrd="3" destOrd="0" presId="urn:microsoft.com/office/officeart/2008/layout/NameandTitleOrganizationalChart"/>
    <dgm:cxn modelId="{FBC00912-D776-41E5-AE9C-E92080EE28C3}" type="presParOf" srcId="{E41E1BA6-85A4-469C-B256-F8939B3E4319}" destId="{E3394B2E-6978-426B-98FE-44E27F480772}" srcOrd="0" destOrd="0" presId="urn:microsoft.com/office/officeart/2008/layout/NameandTitleOrganizationalChart"/>
    <dgm:cxn modelId="{684673EA-66B8-4D8C-BEBE-80298DF632C3}" type="presParOf" srcId="{E3394B2E-6978-426B-98FE-44E27F480772}" destId="{600C1BEF-26B9-4542-B925-4296AC813C72}" srcOrd="0" destOrd="0" presId="urn:microsoft.com/office/officeart/2008/layout/NameandTitleOrganizationalChart"/>
    <dgm:cxn modelId="{D8871BAF-FB4A-4069-BD2E-ACD5AFECEB02}" type="presParOf" srcId="{E3394B2E-6978-426B-98FE-44E27F480772}" destId="{57BF1008-A9E7-4AB4-9C4A-76E5857D5E8E}" srcOrd="1" destOrd="0" presId="urn:microsoft.com/office/officeart/2008/layout/NameandTitleOrganizationalChart"/>
    <dgm:cxn modelId="{C6352150-A3A8-42E7-AD62-55675BA4E4F2}" type="presParOf" srcId="{E3394B2E-6978-426B-98FE-44E27F480772}" destId="{58E97CC5-3993-48AF-BD07-DA8F14B25E5A}" srcOrd="2" destOrd="0" presId="urn:microsoft.com/office/officeart/2008/layout/NameandTitleOrganizationalChart"/>
    <dgm:cxn modelId="{0C804BF2-C963-4135-B54B-5DD40915D80A}" type="presParOf" srcId="{E41E1BA6-85A4-469C-B256-F8939B3E4319}" destId="{148F795B-D955-4F6A-A817-CC7A122467CC}" srcOrd="1" destOrd="0" presId="urn:microsoft.com/office/officeart/2008/layout/NameandTitleOrganizationalChart"/>
    <dgm:cxn modelId="{1FFB2C35-DCDA-49BB-8099-CFCCD75F7E43}" type="presParOf" srcId="{E41E1BA6-85A4-469C-B256-F8939B3E4319}" destId="{12053BFB-C182-4113-B2C9-42D82520BB85}" srcOrd="2" destOrd="0" presId="urn:microsoft.com/office/officeart/2008/layout/NameandTitleOrganizationalChart"/>
    <dgm:cxn modelId="{1C396E9A-C421-4445-B4D5-6BA33FE416FA}" type="presParOf" srcId="{8231356B-03E1-4721-A98C-206DFBBE9F6C}" destId="{09488139-5FC8-4618-8F12-B69570BC5DD0}" srcOrd="2" destOrd="0" presId="urn:microsoft.com/office/officeart/2008/layout/NameandTitleOrganizationalChart"/>
    <dgm:cxn modelId="{BE0112FD-589A-481A-A91D-09EC7C69EFB2}" type="presParOf" srcId="{3A787A0F-5781-4724-A390-CEECE2FEE104}" destId="{3ABE5FF8-65F0-4E8C-8054-FAB35A8F4331}" srcOrd="2" destOrd="0" presId="urn:microsoft.com/office/officeart/2008/layout/NameandTitleOrganizationalChart"/>
    <dgm:cxn modelId="{29460E4E-DFF2-49C8-9326-C78054047CE0}" type="presParOf" srcId="{3A787A0F-5781-4724-A390-CEECE2FEE104}" destId="{82C71707-DAE2-4779-B446-3DB7B9BD62B4}" srcOrd="3" destOrd="0" presId="urn:microsoft.com/office/officeart/2008/layout/NameandTitleOrganizationalChart"/>
    <dgm:cxn modelId="{1D100C0A-5699-4811-99DD-3D3FB69AF9AB}" type="presParOf" srcId="{82C71707-DAE2-4779-B446-3DB7B9BD62B4}" destId="{02AF4A00-E58C-43EF-9C7C-F5279D83AB85}" srcOrd="0" destOrd="0" presId="urn:microsoft.com/office/officeart/2008/layout/NameandTitleOrganizationalChart"/>
    <dgm:cxn modelId="{C9FF54FB-7693-466D-84CF-D6EC90D5AC22}" type="presParOf" srcId="{02AF4A00-E58C-43EF-9C7C-F5279D83AB85}" destId="{319CE5AE-2405-4886-85AD-914659E31945}" srcOrd="0" destOrd="0" presId="urn:microsoft.com/office/officeart/2008/layout/NameandTitleOrganizationalChart"/>
    <dgm:cxn modelId="{B391917A-364D-48CC-960E-6AD3073E1B2B}" type="presParOf" srcId="{02AF4A00-E58C-43EF-9C7C-F5279D83AB85}" destId="{F12A278B-E245-41B5-BFCD-684BD7571038}" srcOrd="1" destOrd="0" presId="urn:microsoft.com/office/officeart/2008/layout/NameandTitleOrganizationalChart"/>
    <dgm:cxn modelId="{3FE4AE46-7472-4F7A-9281-7DA950C73DB7}" type="presParOf" srcId="{02AF4A00-E58C-43EF-9C7C-F5279D83AB85}" destId="{9DDE424B-A3AA-4C69-9A2E-EE9B90F6CB2C}" srcOrd="2" destOrd="0" presId="urn:microsoft.com/office/officeart/2008/layout/NameandTitleOrganizationalChart"/>
    <dgm:cxn modelId="{900AEE47-403A-48D4-B820-512B990577CC}" type="presParOf" srcId="{82C71707-DAE2-4779-B446-3DB7B9BD62B4}" destId="{67FB1D64-D9D5-4542-845F-EBA862B3626C}" srcOrd="1" destOrd="0" presId="urn:microsoft.com/office/officeart/2008/layout/NameandTitleOrganizationalChart"/>
    <dgm:cxn modelId="{71460CE0-EB2E-41F8-8A7D-8313271D93B0}" type="presParOf" srcId="{67FB1D64-D9D5-4542-845F-EBA862B3626C}" destId="{4F783303-97F7-43AD-A930-F698C67522D8}" srcOrd="0" destOrd="0" presId="urn:microsoft.com/office/officeart/2008/layout/NameandTitleOrganizationalChart"/>
    <dgm:cxn modelId="{4FF7BCDB-B265-4F42-82FB-995897EF3F7D}" type="presParOf" srcId="{67FB1D64-D9D5-4542-845F-EBA862B3626C}" destId="{C9C82E14-B1B2-4B1C-8187-43A6B4198C56}" srcOrd="1" destOrd="0" presId="urn:microsoft.com/office/officeart/2008/layout/NameandTitleOrganizationalChart"/>
    <dgm:cxn modelId="{F711A6CD-0A7F-4E8B-8DB2-8F18195F097A}" type="presParOf" srcId="{C9C82E14-B1B2-4B1C-8187-43A6B4198C56}" destId="{9EB7C8EC-C4F5-481D-8E7E-227D49C639D4}" srcOrd="0" destOrd="0" presId="urn:microsoft.com/office/officeart/2008/layout/NameandTitleOrganizationalChart"/>
    <dgm:cxn modelId="{E9FA10C4-B2C9-4C43-8047-A5F5C2C1C7A5}" type="presParOf" srcId="{9EB7C8EC-C4F5-481D-8E7E-227D49C639D4}" destId="{A7DBDBA5-9237-475B-BE53-BF3D3D991495}" srcOrd="0" destOrd="0" presId="urn:microsoft.com/office/officeart/2008/layout/NameandTitleOrganizationalChart"/>
    <dgm:cxn modelId="{0E8B0E7F-C2F5-440D-966B-6C29E3348771}" type="presParOf" srcId="{9EB7C8EC-C4F5-481D-8E7E-227D49C639D4}" destId="{3C2AD3EF-C6B7-4379-B4AF-A1E53ECF2CA7}" srcOrd="1" destOrd="0" presId="urn:microsoft.com/office/officeart/2008/layout/NameandTitleOrganizationalChart"/>
    <dgm:cxn modelId="{8894351F-8C92-403D-95E0-E30B4ACCABA1}" type="presParOf" srcId="{9EB7C8EC-C4F5-481D-8E7E-227D49C639D4}" destId="{4FF52F70-FF5B-48ED-9864-73C3E563E39C}" srcOrd="2" destOrd="0" presId="urn:microsoft.com/office/officeart/2008/layout/NameandTitleOrganizationalChart"/>
    <dgm:cxn modelId="{B1D4AC8D-E679-45FD-83FD-63F6132FBBDA}" type="presParOf" srcId="{C9C82E14-B1B2-4B1C-8187-43A6B4198C56}" destId="{AEE2BE51-32F8-4576-B68E-2463773FBAEF}" srcOrd="1" destOrd="0" presId="urn:microsoft.com/office/officeart/2008/layout/NameandTitleOrganizationalChart"/>
    <dgm:cxn modelId="{7051C318-AC6D-461F-8B5E-031E6EA67B8D}" type="presParOf" srcId="{C9C82E14-B1B2-4B1C-8187-43A6B4198C56}" destId="{DDB616AF-AD25-4936-9212-BFDCD11E4FD9}" srcOrd="2" destOrd="0" presId="urn:microsoft.com/office/officeart/2008/layout/NameandTitleOrganizationalChart"/>
    <dgm:cxn modelId="{7141400F-1264-42D5-8055-4F80869C5DCB}" type="presParOf" srcId="{67FB1D64-D9D5-4542-845F-EBA862B3626C}" destId="{CAF521D0-7D37-4BE3-9A8A-12CD66BF50A9}" srcOrd="2" destOrd="0" presId="urn:microsoft.com/office/officeart/2008/layout/NameandTitleOrganizationalChart"/>
    <dgm:cxn modelId="{E0AF8494-EF63-43F1-AB6A-0D78638FFB30}" type="presParOf" srcId="{67FB1D64-D9D5-4542-845F-EBA862B3626C}" destId="{A0E157CB-8B70-4949-B9A5-6055716A31A9}" srcOrd="3" destOrd="0" presId="urn:microsoft.com/office/officeart/2008/layout/NameandTitleOrganizationalChart"/>
    <dgm:cxn modelId="{39590989-32AA-4011-A8F4-C4E32C46C3DC}" type="presParOf" srcId="{A0E157CB-8B70-4949-B9A5-6055716A31A9}" destId="{06D34C1B-7381-4C34-A990-357F0830ADF3}" srcOrd="0" destOrd="0" presId="urn:microsoft.com/office/officeart/2008/layout/NameandTitleOrganizationalChart"/>
    <dgm:cxn modelId="{32826C8B-76B4-40AA-B22E-9BB3C405261B}" type="presParOf" srcId="{06D34C1B-7381-4C34-A990-357F0830ADF3}" destId="{4C436570-49C3-447A-9793-7328719274BA}" srcOrd="0" destOrd="0" presId="urn:microsoft.com/office/officeart/2008/layout/NameandTitleOrganizationalChart"/>
    <dgm:cxn modelId="{D028C22A-DF04-4CC8-AB17-00F650E17B55}" type="presParOf" srcId="{06D34C1B-7381-4C34-A990-357F0830ADF3}" destId="{58ED8FC7-DDC1-4F14-9C3C-163D4C6A0E1A}" srcOrd="1" destOrd="0" presId="urn:microsoft.com/office/officeart/2008/layout/NameandTitleOrganizationalChart"/>
    <dgm:cxn modelId="{6C6CA07A-A99E-4FD7-AA8C-9BA403DB544A}" type="presParOf" srcId="{06D34C1B-7381-4C34-A990-357F0830ADF3}" destId="{8FC533C7-7AE9-4C1A-9E6C-2FC0AADE363F}" srcOrd="2" destOrd="0" presId="urn:microsoft.com/office/officeart/2008/layout/NameandTitleOrganizationalChart"/>
    <dgm:cxn modelId="{F0239349-D245-4F26-A69E-B390E13D7CE5}" type="presParOf" srcId="{A0E157CB-8B70-4949-B9A5-6055716A31A9}" destId="{DFA37219-AE0E-4D47-9CCF-92143548F72A}" srcOrd="1" destOrd="0" presId="urn:microsoft.com/office/officeart/2008/layout/NameandTitleOrganizationalChart"/>
    <dgm:cxn modelId="{84714785-579A-404B-AFE5-33122B0347A3}" type="presParOf" srcId="{DFA37219-AE0E-4D47-9CCF-92143548F72A}" destId="{870D347B-A048-4377-83DE-CEA3E7CB40A4}" srcOrd="0" destOrd="0" presId="urn:microsoft.com/office/officeart/2008/layout/NameandTitleOrganizationalChart"/>
    <dgm:cxn modelId="{42D6B9F0-AD68-4733-A378-0F623FA31947}" type="presParOf" srcId="{DFA37219-AE0E-4D47-9CCF-92143548F72A}" destId="{3C99032A-AB50-4062-B26C-7FC37333FCE5}" srcOrd="1" destOrd="0" presId="urn:microsoft.com/office/officeart/2008/layout/NameandTitleOrganizationalChart"/>
    <dgm:cxn modelId="{51E7EC8A-343B-4037-9EBD-CE6636C87FD2}" type="presParOf" srcId="{3C99032A-AB50-4062-B26C-7FC37333FCE5}" destId="{32E6A47E-8D46-4CBE-B8FB-E8A4F93F9592}" srcOrd="0" destOrd="0" presId="urn:microsoft.com/office/officeart/2008/layout/NameandTitleOrganizationalChart"/>
    <dgm:cxn modelId="{1BDCE75E-BC4F-4377-9850-EAA3099E6E9D}" type="presParOf" srcId="{32E6A47E-8D46-4CBE-B8FB-E8A4F93F9592}" destId="{559D393F-CA99-41E7-A533-36BD8CF2AF99}" srcOrd="0" destOrd="0" presId="urn:microsoft.com/office/officeart/2008/layout/NameandTitleOrganizationalChart"/>
    <dgm:cxn modelId="{0BCE7D4D-48E1-41BF-A3EF-D44C46409D85}" type="presParOf" srcId="{32E6A47E-8D46-4CBE-B8FB-E8A4F93F9592}" destId="{8ADA227C-9013-45BD-BDB0-D2CE32F61842}" srcOrd="1" destOrd="0" presId="urn:microsoft.com/office/officeart/2008/layout/NameandTitleOrganizationalChart"/>
    <dgm:cxn modelId="{15F4C97C-2F9C-4F6F-BCC3-44F66BC5CE72}" type="presParOf" srcId="{32E6A47E-8D46-4CBE-B8FB-E8A4F93F9592}" destId="{FD432EF1-56B7-4535-B963-A2ADCA2B3E13}" srcOrd="2" destOrd="0" presId="urn:microsoft.com/office/officeart/2008/layout/NameandTitleOrganizationalChart"/>
    <dgm:cxn modelId="{22E1CCB3-1A4D-4D33-A2C3-45E5B5F95CC8}" type="presParOf" srcId="{3C99032A-AB50-4062-B26C-7FC37333FCE5}" destId="{21B86DF0-B287-4E33-8904-B0F85A911E20}" srcOrd="1" destOrd="0" presId="urn:microsoft.com/office/officeart/2008/layout/NameandTitleOrganizationalChart"/>
    <dgm:cxn modelId="{3DE19FE6-1A0C-4418-AAA5-B6D8F3D1D665}" type="presParOf" srcId="{21B86DF0-B287-4E33-8904-B0F85A911E20}" destId="{E0A0C461-800A-4323-8195-F1B5886BB751}" srcOrd="0" destOrd="0" presId="urn:microsoft.com/office/officeart/2008/layout/NameandTitleOrganizationalChart"/>
    <dgm:cxn modelId="{7CAA5F07-CEAF-4ECF-B75A-92DB01F0407F}" type="presParOf" srcId="{21B86DF0-B287-4E33-8904-B0F85A911E20}" destId="{07D6EB5D-08BE-4548-ABF4-2230D880E54E}" srcOrd="1" destOrd="0" presId="urn:microsoft.com/office/officeart/2008/layout/NameandTitleOrganizationalChart"/>
    <dgm:cxn modelId="{25F68195-D7ED-4261-8047-B3A31BF9AFA0}" type="presParOf" srcId="{07D6EB5D-08BE-4548-ABF4-2230D880E54E}" destId="{2BCFAE02-DC36-4B89-A35D-482539A0ED3D}" srcOrd="0" destOrd="0" presId="urn:microsoft.com/office/officeart/2008/layout/NameandTitleOrganizationalChart"/>
    <dgm:cxn modelId="{8BF70762-45C0-4C16-8AC3-30D1FBC668C7}" type="presParOf" srcId="{2BCFAE02-DC36-4B89-A35D-482539A0ED3D}" destId="{D1A74334-1BA9-4F63-8CA7-EE17016F409D}" srcOrd="0" destOrd="0" presId="urn:microsoft.com/office/officeart/2008/layout/NameandTitleOrganizationalChart"/>
    <dgm:cxn modelId="{C8350FD9-F89B-440F-AE8E-DFDB59F802FF}" type="presParOf" srcId="{2BCFAE02-DC36-4B89-A35D-482539A0ED3D}" destId="{AA3FA3BB-BDCC-48EE-8A60-36CB5672C94C}" srcOrd="1" destOrd="0" presId="urn:microsoft.com/office/officeart/2008/layout/NameandTitleOrganizationalChart"/>
    <dgm:cxn modelId="{42F7FE61-C9A4-4FDF-AF27-49CB60239B8A}" type="presParOf" srcId="{2BCFAE02-DC36-4B89-A35D-482539A0ED3D}" destId="{D9EF4722-73D6-4EF9-912A-5BADDA3FE7BB}" srcOrd="2" destOrd="0" presId="urn:microsoft.com/office/officeart/2008/layout/NameandTitleOrganizationalChart"/>
    <dgm:cxn modelId="{E82581F3-A583-47B4-8C5B-6340BA6E0C05}" type="presParOf" srcId="{07D6EB5D-08BE-4548-ABF4-2230D880E54E}" destId="{99BB10ED-0182-4975-A45F-881259C8ABA8}" srcOrd="1" destOrd="0" presId="urn:microsoft.com/office/officeart/2008/layout/NameandTitleOrganizationalChart"/>
    <dgm:cxn modelId="{F04083C4-4B3D-4692-8F58-08C8198FC8E1}" type="presParOf" srcId="{07D6EB5D-08BE-4548-ABF4-2230D880E54E}" destId="{29570293-455A-47B6-A89E-7FB68D768472}" srcOrd="2" destOrd="0" presId="urn:microsoft.com/office/officeart/2008/layout/NameandTitleOrganizationalChart"/>
    <dgm:cxn modelId="{A0CC47F9-4211-4EE0-A452-8D568345A483}" type="presParOf" srcId="{21B86DF0-B287-4E33-8904-B0F85A911E20}" destId="{45146CFC-04B9-4851-8A01-B6DD84D195D1}" srcOrd="2" destOrd="0" presId="urn:microsoft.com/office/officeart/2008/layout/NameandTitleOrganizationalChart"/>
    <dgm:cxn modelId="{7831A1A5-8D59-4789-8BA4-9E2917C5F015}" type="presParOf" srcId="{21B86DF0-B287-4E33-8904-B0F85A911E20}" destId="{719D4402-E7DA-4DC4-A229-ECBEFCA97B35}" srcOrd="3" destOrd="0" presId="urn:microsoft.com/office/officeart/2008/layout/NameandTitleOrganizationalChart"/>
    <dgm:cxn modelId="{39523BEB-9CD0-458C-B9A3-418EDED47F84}" type="presParOf" srcId="{719D4402-E7DA-4DC4-A229-ECBEFCA97B35}" destId="{A0F3904B-AF4C-4102-AE44-98419569B857}" srcOrd="0" destOrd="0" presId="urn:microsoft.com/office/officeart/2008/layout/NameandTitleOrganizationalChart"/>
    <dgm:cxn modelId="{C858F2ED-1291-4C21-9AB1-8C898269B2E7}" type="presParOf" srcId="{A0F3904B-AF4C-4102-AE44-98419569B857}" destId="{460FB0FB-9BAF-47EE-AB43-F8A2F629EA18}" srcOrd="0" destOrd="0" presId="urn:microsoft.com/office/officeart/2008/layout/NameandTitleOrganizationalChart"/>
    <dgm:cxn modelId="{2AD92845-5DB1-4FEC-9742-5435CB2A5C93}" type="presParOf" srcId="{A0F3904B-AF4C-4102-AE44-98419569B857}" destId="{DAC4EFFD-54ED-4BE6-BB4F-7D1B18C29DC5}" srcOrd="1" destOrd="0" presId="urn:microsoft.com/office/officeart/2008/layout/NameandTitleOrganizationalChart"/>
    <dgm:cxn modelId="{C15056EA-7A5F-4FC9-B7FE-DF777ABE1D63}" type="presParOf" srcId="{A0F3904B-AF4C-4102-AE44-98419569B857}" destId="{3AB582D3-939B-42D4-8111-BB94134F0E85}" srcOrd="2" destOrd="0" presId="urn:microsoft.com/office/officeart/2008/layout/NameandTitleOrganizationalChart"/>
    <dgm:cxn modelId="{1AD05A2D-41BA-4482-9611-57096D40E62C}" type="presParOf" srcId="{719D4402-E7DA-4DC4-A229-ECBEFCA97B35}" destId="{39C85C32-B4EA-4C82-B67B-C98440DB7214}" srcOrd="1" destOrd="0" presId="urn:microsoft.com/office/officeart/2008/layout/NameandTitleOrganizationalChart"/>
    <dgm:cxn modelId="{8CEEC374-02B3-48E0-B785-BA92D9B5C145}" type="presParOf" srcId="{719D4402-E7DA-4DC4-A229-ECBEFCA97B35}" destId="{A1A4DFB8-56A0-4F74-8266-7614B6904B11}" srcOrd="2" destOrd="0" presId="urn:microsoft.com/office/officeart/2008/layout/NameandTitleOrganizationalChart"/>
    <dgm:cxn modelId="{62A21E9E-1915-4260-AAE1-6E8CA4D400F5}" type="presParOf" srcId="{21B86DF0-B287-4E33-8904-B0F85A911E20}" destId="{381FD7A5-7E0D-482A-A701-2465B36ECBFD}" srcOrd="4" destOrd="0" presId="urn:microsoft.com/office/officeart/2008/layout/NameandTitleOrganizationalChart"/>
    <dgm:cxn modelId="{B3C60EC8-4F74-4CBF-AD49-104CC67B4F01}" type="presParOf" srcId="{21B86DF0-B287-4E33-8904-B0F85A911E20}" destId="{DC6216DB-BD6B-4F5C-9BAE-D3CEEA1CADD2}" srcOrd="5" destOrd="0" presId="urn:microsoft.com/office/officeart/2008/layout/NameandTitleOrganizationalChart"/>
    <dgm:cxn modelId="{691FB941-533B-4982-B0D5-89B90BEEAA12}" type="presParOf" srcId="{DC6216DB-BD6B-4F5C-9BAE-D3CEEA1CADD2}" destId="{E35CD666-51DE-417E-95C9-F798FB7E710A}" srcOrd="0" destOrd="0" presId="urn:microsoft.com/office/officeart/2008/layout/NameandTitleOrganizationalChart"/>
    <dgm:cxn modelId="{70988239-B1E3-4A4A-9D44-7A9D6624894B}" type="presParOf" srcId="{E35CD666-51DE-417E-95C9-F798FB7E710A}" destId="{5ACDF359-547B-4E67-B6E5-80477C12FBB7}" srcOrd="0" destOrd="0" presId="urn:microsoft.com/office/officeart/2008/layout/NameandTitleOrganizationalChart"/>
    <dgm:cxn modelId="{D6697105-7AD8-4027-95CF-15900B818214}" type="presParOf" srcId="{E35CD666-51DE-417E-95C9-F798FB7E710A}" destId="{DB962018-5067-42FE-A07D-77CA8527D218}" srcOrd="1" destOrd="0" presId="urn:microsoft.com/office/officeart/2008/layout/NameandTitleOrganizationalChart"/>
    <dgm:cxn modelId="{525F4AD5-C903-4991-B834-AF0AEF63D259}" type="presParOf" srcId="{E35CD666-51DE-417E-95C9-F798FB7E710A}" destId="{C4C7C49A-CC5E-4B45-B554-573FBD6076C5}" srcOrd="2" destOrd="0" presId="urn:microsoft.com/office/officeart/2008/layout/NameandTitleOrganizationalChart"/>
    <dgm:cxn modelId="{721D4EE3-E5F0-42B2-88C1-DCBC0AE159E7}" type="presParOf" srcId="{DC6216DB-BD6B-4F5C-9BAE-D3CEEA1CADD2}" destId="{AF22BDDB-747F-451E-81D4-7B2E2F17C303}" srcOrd="1" destOrd="0" presId="urn:microsoft.com/office/officeart/2008/layout/NameandTitleOrganizationalChart"/>
    <dgm:cxn modelId="{FDA088F0-5ABA-4E5F-8EDE-E7083AF69B8E}" type="presParOf" srcId="{DC6216DB-BD6B-4F5C-9BAE-D3CEEA1CADD2}" destId="{FB19C406-B4BE-4C43-B532-04999695DEFE}" srcOrd="2" destOrd="0" presId="urn:microsoft.com/office/officeart/2008/layout/NameandTitleOrganizationalChart"/>
    <dgm:cxn modelId="{9131DFA4-DBF3-4627-86EB-FD4BDFE4C6DD}" type="presParOf" srcId="{3C99032A-AB50-4062-B26C-7FC37333FCE5}" destId="{032B8142-CAE3-41A4-B2DA-EBFF2F006534}" srcOrd="2" destOrd="0" presId="urn:microsoft.com/office/officeart/2008/layout/NameandTitleOrganizationalChart"/>
    <dgm:cxn modelId="{BB90C50D-9C82-4AC5-B5F1-34B72E7C15FB}" type="presParOf" srcId="{DFA37219-AE0E-4D47-9CCF-92143548F72A}" destId="{4B84B66C-C0A5-4798-93C3-EAA17EAFD4A8}" srcOrd="2" destOrd="0" presId="urn:microsoft.com/office/officeart/2008/layout/NameandTitleOrganizationalChart"/>
    <dgm:cxn modelId="{4E1DF167-E0C0-4BAE-973F-2CD26B3DB951}" type="presParOf" srcId="{DFA37219-AE0E-4D47-9CCF-92143548F72A}" destId="{AE372FCC-DF60-431D-877E-498D3DCFB3A8}" srcOrd="3" destOrd="0" presId="urn:microsoft.com/office/officeart/2008/layout/NameandTitleOrganizationalChart"/>
    <dgm:cxn modelId="{18AE90ED-BE5D-417F-B2B0-C31C9F310C39}" type="presParOf" srcId="{AE372FCC-DF60-431D-877E-498D3DCFB3A8}" destId="{3FB0B88C-A619-482A-8B28-32760B3F3C0F}" srcOrd="0" destOrd="0" presId="urn:microsoft.com/office/officeart/2008/layout/NameandTitleOrganizationalChart"/>
    <dgm:cxn modelId="{8F130FF9-9574-4DB2-9D56-A74D25626688}" type="presParOf" srcId="{3FB0B88C-A619-482A-8B28-32760B3F3C0F}" destId="{0A6FD59C-62B3-4B79-9B49-4B5172354455}" srcOrd="0" destOrd="0" presId="urn:microsoft.com/office/officeart/2008/layout/NameandTitleOrganizationalChart"/>
    <dgm:cxn modelId="{30B7788B-519B-492E-9B38-877A0FD9E20E}" type="presParOf" srcId="{3FB0B88C-A619-482A-8B28-32760B3F3C0F}" destId="{6A804E00-98DE-4923-95DF-B27D76709934}" srcOrd="1" destOrd="0" presId="urn:microsoft.com/office/officeart/2008/layout/NameandTitleOrganizationalChart"/>
    <dgm:cxn modelId="{A4EC3BE3-82A0-47CB-BA62-7FB4C5BB798E}" type="presParOf" srcId="{3FB0B88C-A619-482A-8B28-32760B3F3C0F}" destId="{44546892-6C67-432B-BFB0-12D443A38505}" srcOrd="2" destOrd="0" presId="urn:microsoft.com/office/officeart/2008/layout/NameandTitleOrganizationalChart"/>
    <dgm:cxn modelId="{72A98B7B-5381-494F-B905-1A348A5D8037}" type="presParOf" srcId="{AE372FCC-DF60-431D-877E-498D3DCFB3A8}" destId="{EF5F6D05-C6B2-4F05-B396-8043049B698E}" srcOrd="1" destOrd="0" presId="urn:microsoft.com/office/officeart/2008/layout/NameandTitleOrganizationalChart"/>
    <dgm:cxn modelId="{0097BA96-824D-4101-9BB2-54987D01C418}" type="presParOf" srcId="{AE372FCC-DF60-431D-877E-498D3DCFB3A8}" destId="{60B0A884-A35E-4B11-84E8-16E6CDAB306E}" srcOrd="2" destOrd="0" presId="urn:microsoft.com/office/officeart/2008/layout/NameandTitleOrganizationalChart"/>
    <dgm:cxn modelId="{C8C29C80-F3FE-455C-99FF-80BF98A19FAE}" type="presParOf" srcId="{A0E157CB-8B70-4949-B9A5-6055716A31A9}" destId="{DEA3785D-C33E-45C0-B1A6-ABD881A2FBCE}" srcOrd="2" destOrd="0" presId="urn:microsoft.com/office/officeart/2008/layout/NameandTitleOrganizationalChart"/>
    <dgm:cxn modelId="{1DD5D6CC-09A8-45A2-98AF-BB46496D6AB8}" type="presParOf" srcId="{82C71707-DAE2-4779-B446-3DB7B9BD62B4}" destId="{747B9A90-0DD0-4B8D-884F-129B7835408B}" srcOrd="2" destOrd="0" presId="urn:microsoft.com/office/officeart/2008/layout/NameandTitleOrganizationalChart"/>
    <dgm:cxn modelId="{3E0BDA1D-B0BE-4C7B-AE97-B2F2907E257D}" type="presParOf" srcId="{AC9AEB40-E772-42D6-8B34-097D0044E2FC}" destId="{60FF364A-DAD9-49E1-8BFF-8BF214E9E611}" srcOrd="2" destOrd="0" presId="urn:microsoft.com/office/officeart/2008/layout/NameandTitleOrganizationalChar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D10C874-EF47-4A28-AC04-A27E08F31D14}" type="doc">
      <dgm:prSet loTypeId="urn:microsoft.com/office/officeart/2005/8/layout/arrow2" loCatId="process" qsTypeId="urn:microsoft.com/office/officeart/2005/8/quickstyle/simple1" qsCatId="simple" csTypeId="urn:microsoft.com/office/officeart/2005/8/colors/accent1_2" csCatId="accent1" phldr="1"/>
      <dgm:spPr/>
    </dgm:pt>
    <dgm:pt modelId="{DC7E369D-70CB-48CA-B574-BA0035499D10}">
      <dgm:prSet phldrT="[Text]"/>
      <dgm:spPr/>
      <dgm:t>
        <a:bodyPr/>
        <a:lstStyle/>
        <a:p>
          <a:r>
            <a:rPr lang="en-US" dirty="0"/>
            <a:t>Descriptive Analytics</a:t>
          </a:r>
        </a:p>
        <a:p>
          <a:r>
            <a:rPr lang="en-US" b="1" dirty="0"/>
            <a:t>What happened?</a:t>
          </a:r>
        </a:p>
      </dgm:t>
    </dgm:pt>
    <dgm:pt modelId="{CEA73B84-F852-4AF3-8CAD-91998C6AFA27}" type="parTrans" cxnId="{8ECBE4EE-F004-4473-B622-E08614B36B3C}">
      <dgm:prSet/>
      <dgm:spPr/>
      <dgm:t>
        <a:bodyPr/>
        <a:lstStyle/>
        <a:p>
          <a:endParaRPr lang="en-US"/>
        </a:p>
      </dgm:t>
    </dgm:pt>
    <dgm:pt modelId="{78C024B5-D5E8-459E-A3AA-38C7AEEAA29C}" type="sibTrans" cxnId="{8ECBE4EE-F004-4473-B622-E08614B36B3C}">
      <dgm:prSet/>
      <dgm:spPr/>
      <dgm:t>
        <a:bodyPr/>
        <a:lstStyle/>
        <a:p>
          <a:endParaRPr lang="en-US"/>
        </a:p>
      </dgm:t>
    </dgm:pt>
    <dgm:pt modelId="{FFE0F87E-25D9-491B-AF19-80010D24B69D}">
      <dgm:prSet phldrT="[Text]"/>
      <dgm:spPr/>
      <dgm:t>
        <a:bodyPr/>
        <a:lstStyle/>
        <a:p>
          <a:r>
            <a:rPr lang="en-US" dirty="0"/>
            <a:t>Diagnostic Analytics</a:t>
          </a:r>
        </a:p>
        <a:p>
          <a:r>
            <a:rPr lang="en-US" b="1" dirty="0"/>
            <a:t>Why did it happen?</a:t>
          </a:r>
        </a:p>
      </dgm:t>
    </dgm:pt>
    <dgm:pt modelId="{99348BEE-DE65-4DF9-A130-DA57670A706B}" type="parTrans" cxnId="{8E5E0FFA-30AD-4C10-B246-643C4E04EB43}">
      <dgm:prSet/>
      <dgm:spPr/>
      <dgm:t>
        <a:bodyPr/>
        <a:lstStyle/>
        <a:p>
          <a:endParaRPr lang="en-US"/>
        </a:p>
      </dgm:t>
    </dgm:pt>
    <dgm:pt modelId="{502FCBCE-2FFA-4CFA-BD16-00B13E440B17}" type="sibTrans" cxnId="{8E5E0FFA-30AD-4C10-B246-643C4E04EB43}">
      <dgm:prSet/>
      <dgm:spPr/>
      <dgm:t>
        <a:bodyPr/>
        <a:lstStyle/>
        <a:p>
          <a:endParaRPr lang="en-US"/>
        </a:p>
      </dgm:t>
    </dgm:pt>
    <dgm:pt modelId="{B3D3B4AB-E47D-41D7-9DC1-1B297029756D}">
      <dgm:prSet phldrT="[Text]"/>
      <dgm:spPr/>
      <dgm:t>
        <a:bodyPr/>
        <a:lstStyle/>
        <a:p>
          <a:r>
            <a:rPr lang="en-US" dirty="0"/>
            <a:t>Predictive Analytics</a:t>
          </a:r>
        </a:p>
        <a:p>
          <a:r>
            <a:rPr lang="en-US" b="1" dirty="0"/>
            <a:t>What will happen?</a:t>
          </a:r>
        </a:p>
      </dgm:t>
    </dgm:pt>
    <dgm:pt modelId="{86CE1162-67F6-4E80-A4E7-E571AD2D06E5}" type="parTrans" cxnId="{CED6696E-4AF7-41CE-AD20-0B23CE77121B}">
      <dgm:prSet/>
      <dgm:spPr/>
      <dgm:t>
        <a:bodyPr/>
        <a:lstStyle/>
        <a:p>
          <a:endParaRPr lang="en-US"/>
        </a:p>
      </dgm:t>
    </dgm:pt>
    <dgm:pt modelId="{5A610BE3-5D44-4B2A-A0F2-456E6E1CDAE6}" type="sibTrans" cxnId="{CED6696E-4AF7-41CE-AD20-0B23CE77121B}">
      <dgm:prSet/>
      <dgm:spPr/>
      <dgm:t>
        <a:bodyPr/>
        <a:lstStyle/>
        <a:p>
          <a:endParaRPr lang="en-US"/>
        </a:p>
      </dgm:t>
    </dgm:pt>
    <dgm:pt modelId="{63973FDF-7FFF-4081-896E-7AE3B548C878}">
      <dgm:prSet/>
      <dgm:spPr/>
      <dgm:t>
        <a:bodyPr/>
        <a:lstStyle/>
        <a:p>
          <a:r>
            <a:rPr lang="en-US" dirty="0"/>
            <a:t>Prescriptive Analytics</a:t>
          </a:r>
        </a:p>
        <a:p>
          <a:r>
            <a:rPr lang="en-US" b="1" dirty="0"/>
            <a:t>How can we make it happen?</a:t>
          </a:r>
        </a:p>
      </dgm:t>
    </dgm:pt>
    <dgm:pt modelId="{1856DC4C-B945-4B63-80A0-B8C3ADEC2CFC}" type="parTrans" cxnId="{64C6EEC6-126B-4600-9818-5F3BDC6E4210}">
      <dgm:prSet/>
      <dgm:spPr/>
      <dgm:t>
        <a:bodyPr/>
        <a:lstStyle/>
        <a:p>
          <a:endParaRPr lang="en-US"/>
        </a:p>
      </dgm:t>
    </dgm:pt>
    <dgm:pt modelId="{A5A74C64-B6D7-4669-8ADD-BDEAF004EF67}" type="sibTrans" cxnId="{64C6EEC6-126B-4600-9818-5F3BDC6E4210}">
      <dgm:prSet/>
      <dgm:spPr/>
      <dgm:t>
        <a:bodyPr/>
        <a:lstStyle/>
        <a:p>
          <a:endParaRPr lang="en-US"/>
        </a:p>
      </dgm:t>
    </dgm:pt>
    <dgm:pt modelId="{58F97F82-81C9-4469-86AA-1D0219DC2F2B}" type="pres">
      <dgm:prSet presAssocID="{AD10C874-EF47-4A28-AC04-A27E08F31D14}" presName="arrowDiagram" presStyleCnt="0">
        <dgm:presLayoutVars>
          <dgm:chMax val="5"/>
          <dgm:dir/>
          <dgm:resizeHandles val="exact"/>
        </dgm:presLayoutVars>
      </dgm:prSet>
      <dgm:spPr/>
    </dgm:pt>
    <dgm:pt modelId="{B0C60307-A5F2-4FA6-8FB4-BD125AE0DD6E}" type="pres">
      <dgm:prSet presAssocID="{AD10C874-EF47-4A28-AC04-A27E08F31D14}" presName="arrow" presStyleLbl="bgShp" presStyleIdx="0" presStyleCnt="1"/>
      <dgm:spPr/>
    </dgm:pt>
    <dgm:pt modelId="{2E67A462-2F3A-4E9F-A2F8-D7E6CA9CAB61}" type="pres">
      <dgm:prSet presAssocID="{AD10C874-EF47-4A28-AC04-A27E08F31D14}" presName="arrowDiagram4" presStyleCnt="0"/>
      <dgm:spPr/>
    </dgm:pt>
    <dgm:pt modelId="{97278E4F-3FAA-4A8B-BD63-1A02807C8B80}" type="pres">
      <dgm:prSet presAssocID="{DC7E369D-70CB-48CA-B574-BA0035499D10}" presName="bullet4a" presStyleLbl="node1" presStyleIdx="0" presStyleCnt="4"/>
      <dgm:spPr/>
    </dgm:pt>
    <dgm:pt modelId="{349E7DE4-EF40-460A-B9C1-CED38BA4B0C1}" type="pres">
      <dgm:prSet presAssocID="{DC7E369D-70CB-48CA-B574-BA0035499D10}" presName="textBox4a" presStyleLbl="revTx" presStyleIdx="0" presStyleCnt="4">
        <dgm:presLayoutVars>
          <dgm:bulletEnabled val="1"/>
        </dgm:presLayoutVars>
      </dgm:prSet>
      <dgm:spPr/>
    </dgm:pt>
    <dgm:pt modelId="{F4943133-D6AD-4E4E-8EFA-AAF64165B1A6}" type="pres">
      <dgm:prSet presAssocID="{FFE0F87E-25D9-491B-AF19-80010D24B69D}" presName="bullet4b" presStyleLbl="node1" presStyleIdx="1" presStyleCnt="4"/>
      <dgm:spPr/>
    </dgm:pt>
    <dgm:pt modelId="{6FAB8E54-95F7-4357-B381-E28F28536548}" type="pres">
      <dgm:prSet presAssocID="{FFE0F87E-25D9-491B-AF19-80010D24B69D}" presName="textBox4b" presStyleLbl="revTx" presStyleIdx="1" presStyleCnt="4">
        <dgm:presLayoutVars>
          <dgm:bulletEnabled val="1"/>
        </dgm:presLayoutVars>
      </dgm:prSet>
      <dgm:spPr/>
    </dgm:pt>
    <dgm:pt modelId="{AC565844-6F03-40FA-BBB5-F09E05E90932}" type="pres">
      <dgm:prSet presAssocID="{B3D3B4AB-E47D-41D7-9DC1-1B297029756D}" presName="bullet4c" presStyleLbl="node1" presStyleIdx="2" presStyleCnt="4"/>
      <dgm:spPr/>
    </dgm:pt>
    <dgm:pt modelId="{52A8BFF4-512D-4DD1-9E14-6676DF82BF6B}" type="pres">
      <dgm:prSet presAssocID="{B3D3B4AB-E47D-41D7-9DC1-1B297029756D}" presName="textBox4c" presStyleLbl="revTx" presStyleIdx="2" presStyleCnt="4">
        <dgm:presLayoutVars>
          <dgm:bulletEnabled val="1"/>
        </dgm:presLayoutVars>
      </dgm:prSet>
      <dgm:spPr/>
    </dgm:pt>
    <dgm:pt modelId="{C2EA43E3-EF86-4C17-88D6-97C32CE2E3BE}" type="pres">
      <dgm:prSet presAssocID="{63973FDF-7FFF-4081-896E-7AE3B548C878}" presName="bullet4d" presStyleLbl="node1" presStyleIdx="3" presStyleCnt="4"/>
      <dgm:spPr/>
    </dgm:pt>
    <dgm:pt modelId="{E2B0EB76-5603-4087-BFAB-9B9457BDF43B}" type="pres">
      <dgm:prSet presAssocID="{63973FDF-7FFF-4081-896E-7AE3B548C878}" presName="textBox4d" presStyleLbl="revTx" presStyleIdx="3" presStyleCnt="4">
        <dgm:presLayoutVars>
          <dgm:bulletEnabled val="1"/>
        </dgm:presLayoutVars>
      </dgm:prSet>
      <dgm:spPr/>
    </dgm:pt>
  </dgm:ptLst>
  <dgm:cxnLst>
    <dgm:cxn modelId="{5C423425-971B-4507-AE1D-8EB0A17DD30C}" type="presOf" srcId="{DC7E369D-70CB-48CA-B574-BA0035499D10}" destId="{349E7DE4-EF40-460A-B9C1-CED38BA4B0C1}" srcOrd="0" destOrd="0" presId="urn:microsoft.com/office/officeart/2005/8/layout/arrow2"/>
    <dgm:cxn modelId="{5F2DA828-0F0E-47EF-9B0B-DC18F1E34BF9}" type="presOf" srcId="{B3D3B4AB-E47D-41D7-9DC1-1B297029756D}" destId="{52A8BFF4-512D-4DD1-9E14-6676DF82BF6B}" srcOrd="0" destOrd="0" presId="urn:microsoft.com/office/officeart/2005/8/layout/arrow2"/>
    <dgm:cxn modelId="{CED6696E-4AF7-41CE-AD20-0B23CE77121B}" srcId="{AD10C874-EF47-4A28-AC04-A27E08F31D14}" destId="{B3D3B4AB-E47D-41D7-9DC1-1B297029756D}" srcOrd="2" destOrd="0" parTransId="{86CE1162-67F6-4E80-A4E7-E571AD2D06E5}" sibTransId="{5A610BE3-5D44-4B2A-A0F2-456E6E1CDAE6}"/>
    <dgm:cxn modelId="{17B1DDB1-75B6-4CB6-B2AF-54CF965F44FC}" type="presOf" srcId="{63973FDF-7FFF-4081-896E-7AE3B548C878}" destId="{E2B0EB76-5603-4087-BFAB-9B9457BDF43B}" srcOrd="0" destOrd="0" presId="urn:microsoft.com/office/officeart/2005/8/layout/arrow2"/>
    <dgm:cxn modelId="{B02687B6-DD19-42A6-9707-F83ADD2C56DC}" type="presOf" srcId="{AD10C874-EF47-4A28-AC04-A27E08F31D14}" destId="{58F97F82-81C9-4469-86AA-1D0219DC2F2B}" srcOrd="0" destOrd="0" presId="urn:microsoft.com/office/officeart/2005/8/layout/arrow2"/>
    <dgm:cxn modelId="{64C6EEC6-126B-4600-9818-5F3BDC6E4210}" srcId="{AD10C874-EF47-4A28-AC04-A27E08F31D14}" destId="{63973FDF-7FFF-4081-896E-7AE3B548C878}" srcOrd="3" destOrd="0" parTransId="{1856DC4C-B945-4B63-80A0-B8C3ADEC2CFC}" sibTransId="{A5A74C64-B6D7-4669-8ADD-BDEAF004EF67}"/>
    <dgm:cxn modelId="{8ECBE4EE-F004-4473-B622-E08614B36B3C}" srcId="{AD10C874-EF47-4A28-AC04-A27E08F31D14}" destId="{DC7E369D-70CB-48CA-B574-BA0035499D10}" srcOrd="0" destOrd="0" parTransId="{CEA73B84-F852-4AF3-8CAD-91998C6AFA27}" sibTransId="{78C024B5-D5E8-459E-A3AA-38C7AEEAA29C}"/>
    <dgm:cxn modelId="{B43295F4-4F19-419F-865A-F3ADA7BF6268}" type="presOf" srcId="{FFE0F87E-25D9-491B-AF19-80010D24B69D}" destId="{6FAB8E54-95F7-4357-B381-E28F28536548}" srcOrd="0" destOrd="0" presId="urn:microsoft.com/office/officeart/2005/8/layout/arrow2"/>
    <dgm:cxn modelId="{8E5E0FFA-30AD-4C10-B246-643C4E04EB43}" srcId="{AD10C874-EF47-4A28-AC04-A27E08F31D14}" destId="{FFE0F87E-25D9-491B-AF19-80010D24B69D}" srcOrd="1" destOrd="0" parTransId="{99348BEE-DE65-4DF9-A130-DA57670A706B}" sibTransId="{502FCBCE-2FFA-4CFA-BD16-00B13E440B17}"/>
    <dgm:cxn modelId="{9E8C329E-86AB-41D4-98DE-D830CFF3E92D}" type="presParOf" srcId="{58F97F82-81C9-4469-86AA-1D0219DC2F2B}" destId="{B0C60307-A5F2-4FA6-8FB4-BD125AE0DD6E}" srcOrd="0" destOrd="0" presId="urn:microsoft.com/office/officeart/2005/8/layout/arrow2"/>
    <dgm:cxn modelId="{7491C8E5-5774-49C6-A0F2-7E0CB2991E8E}" type="presParOf" srcId="{58F97F82-81C9-4469-86AA-1D0219DC2F2B}" destId="{2E67A462-2F3A-4E9F-A2F8-D7E6CA9CAB61}" srcOrd="1" destOrd="0" presId="urn:microsoft.com/office/officeart/2005/8/layout/arrow2"/>
    <dgm:cxn modelId="{20E5F3DE-32B0-4033-93D5-56419F1B5AA5}" type="presParOf" srcId="{2E67A462-2F3A-4E9F-A2F8-D7E6CA9CAB61}" destId="{97278E4F-3FAA-4A8B-BD63-1A02807C8B80}" srcOrd="0" destOrd="0" presId="urn:microsoft.com/office/officeart/2005/8/layout/arrow2"/>
    <dgm:cxn modelId="{8E874F5A-EF3E-43D6-9FFA-14941C0B546C}" type="presParOf" srcId="{2E67A462-2F3A-4E9F-A2F8-D7E6CA9CAB61}" destId="{349E7DE4-EF40-460A-B9C1-CED38BA4B0C1}" srcOrd="1" destOrd="0" presId="urn:microsoft.com/office/officeart/2005/8/layout/arrow2"/>
    <dgm:cxn modelId="{337980F6-E9A6-4A66-BEF8-1B31E414ED18}" type="presParOf" srcId="{2E67A462-2F3A-4E9F-A2F8-D7E6CA9CAB61}" destId="{F4943133-D6AD-4E4E-8EFA-AAF64165B1A6}" srcOrd="2" destOrd="0" presId="urn:microsoft.com/office/officeart/2005/8/layout/arrow2"/>
    <dgm:cxn modelId="{310A87D0-A746-4D50-B04C-B51E8F645518}" type="presParOf" srcId="{2E67A462-2F3A-4E9F-A2F8-D7E6CA9CAB61}" destId="{6FAB8E54-95F7-4357-B381-E28F28536548}" srcOrd="3" destOrd="0" presId="urn:microsoft.com/office/officeart/2005/8/layout/arrow2"/>
    <dgm:cxn modelId="{C900217B-DA68-47D3-BEDD-D4658B7E8852}" type="presParOf" srcId="{2E67A462-2F3A-4E9F-A2F8-D7E6CA9CAB61}" destId="{AC565844-6F03-40FA-BBB5-F09E05E90932}" srcOrd="4" destOrd="0" presId="urn:microsoft.com/office/officeart/2005/8/layout/arrow2"/>
    <dgm:cxn modelId="{8D1222BB-E88D-403E-8D9D-D49EF6356927}" type="presParOf" srcId="{2E67A462-2F3A-4E9F-A2F8-D7E6CA9CAB61}" destId="{52A8BFF4-512D-4DD1-9E14-6676DF82BF6B}" srcOrd="5" destOrd="0" presId="urn:microsoft.com/office/officeart/2005/8/layout/arrow2"/>
    <dgm:cxn modelId="{1DA1DE9F-9A6C-49DA-8C8B-4078BDCF833E}" type="presParOf" srcId="{2E67A462-2F3A-4E9F-A2F8-D7E6CA9CAB61}" destId="{C2EA43E3-EF86-4C17-88D6-97C32CE2E3BE}" srcOrd="6" destOrd="0" presId="urn:microsoft.com/office/officeart/2005/8/layout/arrow2"/>
    <dgm:cxn modelId="{10655609-2416-46F2-ACDC-17C3F05815F6}" type="presParOf" srcId="{2E67A462-2F3A-4E9F-A2F8-D7E6CA9CAB61}" destId="{E2B0EB76-5603-4087-BFAB-9B9457BDF43B}" srcOrd="7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0.xml><?xml version="1.0" encoding="utf-8"?>
<dgm:dataModel xmlns:dgm="http://schemas.openxmlformats.org/drawingml/2006/diagram" xmlns:a="http://schemas.openxmlformats.org/drawingml/2006/main">
  <dgm:ptLst>
    <dgm:pt modelId="{05C94C7E-6885-4C93-ABC7-A93EFFA3280F}" type="doc">
      <dgm:prSet loTypeId="urn:microsoft.com/office/officeart/2005/8/layout/arrow2" loCatId="process" qsTypeId="urn:microsoft.com/office/officeart/2005/8/quickstyle/simple1" qsCatId="simple" csTypeId="urn:microsoft.com/office/officeart/2005/8/colors/accent1_2" csCatId="accent1" phldr="1"/>
      <dgm:spPr/>
    </dgm:pt>
    <dgm:pt modelId="{39DFB979-7F9E-4BDD-8239-D59ABAEB61C6}">
      <dgm:prSet phldrT="[Text]" custT="1"/>
      <dgm:spPr/>
      <dgm:t>
        <a:bodyPr/>
        <a:lstStyle/>
        <a:p>
          <a:r>
            <a:rPr lang="en-US" sz="2000" dirty="0">
              <a:latin typeface="Arial" panose="020B0604020202020204" pitchFamily="34" charset="0"/>
              <a:cs typeface="Arial" panose="020B0604020202020204" pitchFamily="34" charset="0"/>
            </a:rPr>
            <a:t>Volume based discounts </a:t>
          </a:r>
        </a:p>
      </dgm:t>
    </dgm:pt>
    <dgm:pt modelId="{205F0183-AB6C-4652-8D69-2EBCC2FE4DD7}" type="parTrans" cxnId="{D8A47C8F-499B-4BF4-8B7E-3ECC56F14694}">
      <dgm:prSet/>
      <dgm:spPr/>
      <dgm:t>
        <a:bodyPr/>
        <a:lstStyle/>
        <a:p>
          <a:endParaRPr lang="en-US"/>
        </a:p>
      </dgm:t>
    </dgm:pt>
    <dgm:pt modelId="{85FEFFD0-4A72-45C0-B7F2-68C27CC52A7D}" type="sibTrans" cxnId="{D8A47C8F-499B-4BF4-8B7E-3ECC56F14694}">
      <dgm:prSet/>
      <dgm:spPr/>
      <dgm:t>
        <a:bodyPr/>
        <a:lstStyle/>
        <a:p>
          <a:endParaRPr lang="en-US"/>
        </a:p>
      </dgm:t>
    </dgm:pt>
    <dgm:pt modelId="{DEE95223-4CFA-454B-908E-1AEA08D2B9AB}">
      <dgm:prSet phldrT="[Text]" custT="1"/>
      <dgm:spPr/>
      <dgm:t>
        <a:bodyPr/>
        <a:lstStyle/>
        <a:p>
          <a:r>
            <a:rPr lang="en-US" sz="2000" dirty="0">
              <a:latin typeface="Arial" panose="020B0604020202020204" pitchFamily="34" charset="0"/>
              <a:cs typeface="Arial" panose="020B0604020202020204" pitchFamily="34" charset="0"/>
            </a:rPr>
            <a:t>Cost-based Optimization</a:t>
          </a:r>
        </a:p>
      </dgm:t>
    </dgm:pt>
    <dgm:pt modelId="{3C35423A-4EA2-4045-AF13-A685D8CEE88A}" type="parTrans" cxnId="{87B3B451-9913-4B4B-B800-1FB59303AA1B}">
      <dgm:prSet/>
      <dgm:spPr/>
      <dgm:t>
        <a:bodyPr/>
        <a:lstStyle/>
        <a:p>
          <a:endParaRPr lang="en-US"/>
        </a:p>
      </dgm:t>
    </dgm:pt>
    <dgm:pt modelId="{7596D535-2EA2-40C0-8C97-D0C423CEE87B}" type="sibTrans" cxnId="{87B3B451-9913-4B4B-B800-1FB59303AA1B}">
      <dgm:prSet/>
      <dgm:spPr/>
      <dgm:t>
        <a:bodyPr/>
        <a:lstStyle/>
        <a:p>
          <a:endParaRPr lang="en-US"/>
        </a:p>
      </dgm:t>
    </dgm:pt>
    <dgm:pt modelId="{05F9B096-3364-4663-9A0D-042DEFD0396B}">
      <dgm:prSet phldrT="[Text]" custT="1"/>
      <dgm:spPr/>
      <dgm:t>
        <a:bodyPr/>
        <a:lstStyle/>
        <a:p>
          <a:r>
            <a:rPr lang="en-US" sz="2000" dirty="0">
              <a:latin typeface="Arial" panose="020B0604020202020204" pitchFamily="34" charset="0"/>
              <a:cs typeface="Arial" panose="020B0604020202020204" pitchFamily="34" charset="0"/>
            </a:rPr>
            <a:t>Strategic Profit maximization</a:t>
          </a:r>
        </a:p>
      </dgm:t>
    </dgm:pt>
    <dgm:pt modelId="{0EA0192D-FA46-4AD0-838D-8E17D12C045C}" type="parTrans" cxnId="{A8CCD054-23AF-439B-8C4C-DA9A5698F5B3}">
      <dgm:prSet/>
      <dgm:spPr/>
      <dgm:t>
        <a:bodyPr/>
        <a:lstStyle/>
        <a:p>
          <a:endParaRPr lang="en-US"/>
        </a:p>
      </dgm:t>
    </dgm:pt>
    <dgm:pt modelId="{AB4D087C-F305-48BF-B3FE-8A5BF5572209}" type="sibTrans" cxnId="{A8CCD054-23AF-439B-8C4C-DA9A5698F5B3}">
      <dgm:prSet/>
      <dgm:spPr/>
      <dgm:t>
        <a:bodyPr/>
        <a:lstStyle/>
        <a:p>
          <a:endParaRPr lang="en-US"/>
        </a:p>
      </dgm:t>
    </dgm:pt>
    <dgm:pt modelId="{BCCCD62B-B510-47FF-8A77-FD9995EE9EF9}" type="pres">
      <dgm:prSet presAssocID="{05C94C7E-6885-4C93-ABC7-A93EFFA3280F}" presName="arrowDiagram" presStyleCnt="0">
        <dgm:presLayoutVars>
          <dgm:chMax val="5"/>
          <dgm:dir/>
          <dgm:resizeHandles val="exact"/>
        </dgm:presLayoutVars>
      </dgm:prSet>
      <dgm:spPr/>
    </dgm:pt>
    <dgm:pt modelId="{8F1408FB-B791-4198-BAC7-CC2430933EE0}" type="pres">
      <dgm:prSet presAssocID="{05C94C7E-6885-4C93-ABC7-A93EFFA3280F}" presName="arrow" presStyleLbl="bgShp" presStyleIdx="0" presStyleCnt="1"/>
      <dgm:spPr/>
    </dgm:pt>
    <dgm:pt modelId="{E62808D2-1CC2-433F-84EF-AEC8AC732CF7}" type="pres">
      <dgm:prSet presAssocID="{05C94C7E-6885-4C93-ABC7-A93EFFA3280F}" presName="arrowDiagram3" presStyleCnt="0"/>
      <dgm:spPr/>
    </dgm:pt>
    <dgm:pt modelId="{9097C0ED-B492-40CF-8310-E85ABD95359B}" type="pres">
      <dgm:prSet presAssocID="{39DFB979-7F9E-4BDD-8239-D59ABAEB61C6}" presName="bullet3a" presStyleLbl="node1" presStyleIdx="0" presStyleCnt="3"/>
      <dgm:spPr/>
    </dgm:pt>
    <dgm:pt modelId="{EA6FB419-AE6E-4CD0-874B-794E5F5B7774}" type="pres">
      <dgm:prSet presAssocID="{39DFB979-7F9E-4BDD-8239-D59ABAEB61C6}" presName="textBox3a" presStyleLbl="revTx" presStyleIdx="0" presStyleCnt="3">
        <dgm:presLayoutVars>
          <dgm:bulletEnabled val="1"/>
        </dgm:presLayoutVars>
      </dgm:prSet>
      <dgm:spPr/>
    </dgm:pt>
    <dgm:pt modelId="{6C51132A-19D0-4A93-B467-8A53676DB4F9}" type="pres">
      <dgm:prSet presAssocID="{DEE95223-4CFA-454B-908E-1AEA08D2B9AB}" presName="bullet3b" presStyleLbl="node1" presStyleIdx="1" presStyleCnt="3"/>
      <dgm:spPr/>
    </dgm:pt>
    <dgm:pt modelId="{B3B7AD9F-58B0-4F73-823B-A0977ED76B4B}" type="pres">
      <dgm:prSet presAssocID="{DEE95223-4CFA-454B-908E-1AEA08D2B9AB}" presName="textBox3b" presStyleLbl="revTx" presStyleIdx="1" presStyleCnt="3">
        <dgm:presLayoutVars>
          <dgm:bulletEnabled val="1"/>
        </dgm:presLayoutVars>
      </dgm:prSet>
      <dgm:spPr/>
    </dgm:pt>
    <dgm:pt modelId="{5005046F-ABD4-416A-93E4-92A5637094F3}" type="pres">
      <dgm:prSet presAssocID="{05F9B096-3364-4663-9A0D-042DEFD0396B}" presName="bullet3c" presStyleLbl="node1" presStyleIdx="2" presStyleCnt="3"/>
      <dgm:spPr/>
    </dgm:pt>
    <dgm:pt modelId="{66D1C27F-AA09-4736-829A-6EC0435EC2CE}" type="pres">
      <dgm:prSet presAssocID="{05F9B096-3364-4663-9A0D-042DEFD0396B}" presName="textBox3c" presStyleLbl="revTx" presStyleIdx="2" presStyleCnt="3">
        <dgm:presLayoutVars>
          <dgm:bulletEnabled val="1"/>
        </dgm:presLayoutVars>
      </dgm:prSet>
      <dgm:spPr/>
    </dgm:pt>
  </dgm:ptLst>
  <dgm:cxnLst>
    <dgm:cxn modelId="{15D8B95C-581B-4334-8FDD-A8CE095004E1}" type="presOf" srcId="{DEE95223-4CFA-454B-908E-1AEA08D2B9AB}" destId="{B3B7AD9F-58B0-4F73-823B-A0977ED76B4B}" srcOrd="0" destOrd="0" presId="urn:microsoft.com/office/officeart/2005/8/layout/arrow2"/>
    <dgm:cxn modelId="{A0B52B5E-C471-4483-B565-CC605BC3AAE4}" type="presOf" srcId="{39DFB979-7F9E-4BDD-8239-D59ABAEB61C6}" destId="{EA6FB419-AE6E-4CD0-874B-794E5F5B7774}" srcOrd="0" destOrd="0" presId="urn:microsoft.com/office/officeart/2005/8/layout/arrow2"/>
    <dgm:cxn modelId="{87B3B451-9913-4B4B-B800-1FB59303AA1B}" srcId="{05C94C7E-6885-4C93-ABC7-A93EFFA3280F}" destId="{DEE95223-4CFA-454B-908E-1AEA08D2B9AB}" srcOrd="1" destOrd="0" parTransId="{3C35423A-4EA2-4045-AF13-A685D8CEE88A}" sibTransId="{7596D535-2EA2-40C0-8C97-D0C423CEE87B}"/>
    <dgm:cxn modelId="{A8CCD054-23AF-439B-8C4C-DA9A5698F5B3}" srcId="{05C94C7E-6885-4C93-ABC7-A93EFFA3280F}" destId="{05F9B096-3364-4663-9A0D-042DEFD0396B}" srcOrd="2" destOrd="0" parTransId="{0EA0192D-FA46-4AD0-838D-8E17D12C045C}" sibTransId="{AB4D087C-F305-48BF-B3FE-8A5BF5572209}"/>
    <dgm:cxn modelId="{D8A47C8F-499B-4BF4-8B7E-3ECC56F14694}" srcId="{05C94C7E-6885-4C93-ABC7-A93EFFA3280F}" destId="{39DFB979-7F9E-4BDD-8239-D59ABAEB61C6}" srcOrd="0" destOrd="0" parTransId="{205F0183-AB6C-4652-8D69-2EBCC2FE4DD7}" sibTransId="{85FEFFD0-4A72-45C0-B7F2-68C27CC52A7D}"/>
    <dgm:cxn modelId="{22C97BB3-5CBF-4AE1-8149-7EAAA91A3474}" type="presOf" srcId="{05F9B096-3364-4663-9A0D-042DEFD0396B}" destId="{66D1C27F-AA09-4736-829A-6EC0435EC2CE}" srcOrd="0" destOrd="0" presId="urn:microsoft.com/office/officeart/2005/8/layout/arrow2"/>
    <dgm:cxn modelId="{DD760DCF-3E6F-4EF8-B922-73DBD46F77D2}" type="presOf" srcId="{05C94C7E-6885-4C93-ABC7-A93EFFA3280F}" destId="{BCCCD62B-B510-47FF-8A77-FD9995EE9EF9}" srcOrd="0" destOrd="0" presId="urn:microsoft.com/office/officeart/2005/8/layout/arrow2"/>
    <dgm:cxn modelId="{66284C12-F73A-4B5F-AF0A-7602682F0A2F}" type="presParOf" srcId="{BCCCD62B-B510-47FF-8A77-FD9995EE9EF9}" destId="{8F1408FB-B791-4198-BAC7-CC2430933EE0}" srcOrd="0" destOrd="0" presId="urn:microsoft.com/office/officeart/2005/8/layout/arrow2"/>
    <dgm:cxn modelId="{BFA7C1B9-F22B-46F5-9BB1-4D0020E71799}" type="presParOf" srcId="{BCCCD62B-B510-47FF-8A77-FD9995EE9EF9}" destId="{E62808D2-1CC2-433F-84EF-AEC8AC732CF7}" srcOrd="1" destOrd="0" presId="urn:microsoft.com/office/officeart/2005/8/layout/arrow2"/>
    <dgm:cxn modelId="{4B5C11A7-0094-4D2C-9B76-10FB068DDA19}" type="presParOf" srcId="{E62808D2-1CC2-433F-84EF-AEC8AC732CF7}" destId="{9097C0ED-B492-40CF-8310-E85ABD95359B}" srcOrd="0" destOrd="0" presId="urn:microsoft.com/office/officeart/2005/8/layout/arrow2"/>
    <dgm:cxn modelId="{2F37BEF1-98FA-4E36-B31A-D5A37E77A146}" type="presParOf" srcId="{E62808D2-1CC2-433F-84EF-AEC8AC732CF7}" destId="{EA6FB419-AE6E-4CD0-874B-794E5F5B7774}" srcOrd="1" destOrd="0" presId="urn:microsoft.com/office/officeart/2005/8/layout/arrow2"/>
    <dgm:cxn modelId="{0C1E8C34-AEAC-4C57-A257-0A1665FB9A13}" type="presParOf" srcId="{E62808D2-1CC2-433F-84EF-AEC8AC732CF7}" destId="{6C51132A-19D0-4A93-B467-8A53676DB4F9}" srcOrd="2" destOrd="0" presId="urn:microsoft.com/office/officeart/2005/8/layout/arrow2"/>
    <dgm:cxn modelId="{54AE275B-EE64-4C3F-83DC-5FFE5B63D098}" type="presParOf" srcId="{E62808D2-1CC2-433F-84EF-AEC8AC732CF7}" destId="{B3B7AD9F-58B0-4F73-823B-A0977ED76B4B}" srcOrd="3" destOrd="0" presId="urn:microsoft.com/office/officeart/2005/8/layout/arrow2"/>
    <dgm:cxn modelId="{390F6156-1C47-4FAE-B06E-41FDB58E6BD1}" type="presParOf" srcId="{E62808D2-1CC2-433F-84EF-AEC8AC732CF7}" destId="{5005046F-ABD4-416A-93E4-92A5637094F3}" srcOrd="4" destOrd="0" presId="urn:microsoft.com/office/officeart/2005/8/layout/arrow2"/>
    <dgm:cxn modelId="{91785DAB-68C4-4A08-BC3C-19F57EB81FA3}" type="presParOf" srcId="{E62808D2-1CC2-433F-84EF-AEC8AC732CF7}" destId="{66D1C27F-AA09-4736-829A-6EC0435EC2CE}" srcOrd="5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1.xml><?xml version="1.0" encoding="utf-8"?>
<dgm:dataModel xmlns:dgm="http://schemas.openxmlformats.org/drawingml/2006/diagram" xmlns:a="http://schemas.openxmlformats.org/drawingml/2006/main">
  <dgm:ptLst>
    <dgm:pt modelId="{05AD11B7-B840-4172-B9F8-30FD1099DAE3}" type="doc">
      <dgm:prSet loTypeId="urn:microsoft.com/office/officeart/2005/8/layout/hChevron3" loCatId="process" qsTypeId="urn:microsoft.com/office/officeart/2005/8/quickstyle/simple3" qsCatId="simple" csTypeId="urn:microsoft.com/office/officeart/2005/8/colors/accent1_2" csCatId="accent1" phldr="1"/>
      <dgm:spPr/>
    </dgm:pt>
    <dgm:pt modelId="{EB74731D-F9B6-4A67-A336-D39CE29678A8}">
      <dgm:prSet phldrT="[Text]" custT="1"/>
      <dgm:spPr>
        <a:solidFill>
          <a:schemeClr val="accent1"/>
        </a:solidFill>
        <a:ln w="19050">
          <a:solidFill>
            <a:schemeClr val="bg1"/>
          </a:solidFill>
        </a:ln>
      </dgm:spPr>
      <dgm:t>
        <a:bodyPr/>
        <a:lstStyle/>
        <a:p>
          <a:r>
            <a:rPr lang="en-US" sz="15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Understand &amp; Asses the Current Strategy </a:t>
          </a:r>
        </a:p>
      </dgm:t>
    </dgm:pt>
    <dgm:pt modelId="{CF91C156-17D3-43BA-8565-48F8B09DFF84}" type="parTrans" cxnId="{548F1D96-B162-44B1-98B7-905067B5B5A8}">
      <dgm:prSet/>
      <dgm:spPr/>
      <dgm:t>
        <a:bodyPr/>
        <a:lstStyle/>
        <a:p>
          <a:endParaRPr lang="en-US"/>
        </a:p>
      </dgm:t>
    </dgm:pt>
    <dgm:pt modelId="{8D0E6EC8-49DB-487B-BCEE-E571654BC6EB}" type="sibTrans" cxnId="{548F1D96-B162-44B1-98B7-905067B5B5A8}">
      <dgm:prSet/>
      <dgm:spPr/>
      <dgm:t>
        <a:bodyPr/>
        <a:lstStyle/>
        <a:p>
          <a:endParaRPr lang="en-US"/>
        </a:p>
      </dgm:t>
    </dgm:pt>
    <dgm:pt modelId="{B42839CC-3F1C-4F4F-8963-31E7A37C9B0B}">
      <dgm:prSet phldrT="[Text]" custT="1"/>
      <dgm:spPr>
        <a:solidFill>
          <a:schemeClr val="accent1"/>
        </a:solidFill>
        <a:ln w="19050">
          <a:solidFill>
            <a:schemeClr val="bg1"/>
          </a:solidFill>
        </a:ln>
      </dgm:spPr>
      <dgm:t>
        <a:bodyPr/>
        <a:lstStyle/>
        <a:p>
          <a:r>
            <a:rPr lang="en-US" sz="15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Prepare the Analytics map</a:t>
          </a:r>
        </a:p>
      </dgm:t>
    </dgm:pt>
    <dgm:pt modelId="{D8C4C348-EDA3-47DE-B905-B5E04703A786}" type="parTrans" cxnId="{3BC71F8A-7443-4708-A36D-F10E7C53828E}">
      <dgm:prSet/>
      <dgm:spPr/>
      <dgm:t>
        <a:bodyPr/>
        <a:lstStyle/>
        <a:p>
          <a:endParaRPr lang="en-US"/>
        </a:p>
      </dgm:t>
    </dgm:pt>
    <dgm:pt modelId="{D71D100D-EEE8-4CAA-8570-CB6873B357C5}" type="sibTrans" cxnId="{3BC71F8A-7443-4708-A36D-F10E7C53828E}">
      <dgm:prSet/>
      <dgm:spPr/>
      <dgm:t>
        <a:bodyPr/>
        <a:lstStyle/>
        <a:p>
          <a:endParaRPr lang="en-US"/>
        </a:p>
      </dgm:t>
    </dgm:pt>
    <dgm:pt modelId="{D0F5739E-7EB5-4420-8168-8B3D4BFFDDB1}">
      <dgm:prSet custT="1"/>
      <dgm:spPr>
        <a:solidFill>
          <a:schemeClr val="accent1"/>
        </a:solidFill>
        <a:ln w="19050">
          <a:solidFill>
            <a:schemeClr val="bg1"/>
          </a:solidFill>
        </a:ln>
      </dgm:spPr>
      <dgm:t>
        <a:bodyPr/>
        <a:lstStyle/>
        <a:p>
          <a:r>
            <a:rPr lang="en-US" sz="15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Measure the improvement</a:t>
          </a:r>
        </a:p>
      </dgm:t>
    </dgm:pt>
    <dgm:pt modelId="{C69B3B53-3BD9-408B-902B-DCFD6533F3DA}" type="parTrans" cxnId="{7EA0B1EC-2100-44D7-87B9-16D718444D76}">
      <dgm:prSet/>
      <dgm:spPr/>
      <dgm:t>
        <a:bodyPr/>
        <a:lstStyle/>
        <a:p>
          <a:endParaRPr lang="en-US"/>
        </a:p>
      </dgm:t>
    </dgm:pt>
    <dgm:pt modelId="{679223C2-0886-4576-8A27-1ACAEF552052}" type="sibTrans" cxnId="{7EA0B1EC-2100-44D7-87B9-16D718444D76}">
      <dgm:prSet/>
      <dgm:spPr/>
      <dgm:t>
        <a:bodyPr/>
        <a:lstStyle/>
        <a:p>
          <a:endParaRPr lang="en-US"/>
        </a:p>
      </dgm:t>
    </dgm:pt>
    <dgm:pt modelId="{EF30E858-9206-421E-82E7-B1D590D56C7F}">
      <dgm:prSet phldrT="[Text]" custT="1"/>
      <dgm:spPr>
        <a:solidFill>
          <a:schemeClr val="accent1"/>
        </a:solidFill>
        <a:ln w="19050">
          <a:solidFill>
            <a:schemeClr val="bg1"/>
          </a:solidFill>
        </a:ln>
      </dgm:spPr>
      <dgm:t>
        <a:bodyPr/>
        <a:lstStyle/>
        <a:p>
          <a:r>
            <a:rPr lang="en-US" sz="15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Visualize and Model the network optimization/simulation</a:t>
          </a:r>
        </a:p>
      </dgm:t>
    </dgm:pt>
    <dgm:pt modelId="{0E7D405D-4D90-4374-B17E-DA58BC4AE642}" type="sibTrans" cxnId="{7E2BEE5D-490A-4D5C-AF1D-604F004800FB}">
      <dgm:prSet/>
      <dgm:spPr/>
      <dgm:t>
        <a:bodyPr/>
        <a:lstStyle/>
        <a:p>
          <a:endParaRPr lang="en-US"/>
        </a:p>
      </dgm:t>
    </dgm:pt>
    <dgm:pt modelId="{7D791C9E-42F0-42DD-B1A2-3374264E8A04}" type="parTrans" cxnId="{7E2BEE5D-490A-4D5C-AF1D-604F004800FB}">
      <dgm:prSet/>
      <dgm:spPr/>
      <dgm:t>
        <a:bodyPr/>
        <a:lstStyle/>
        <a:p>
          <a:endParaRPr lang="en-US"/>
        </a:p>
      </dgm:t>
    </dgm:pt>
    <dgm:pt modelId="{AB6226CC-BC60-40E9-8B7B-91DC777A1EE8}" type="pres">
      <dgm:prSet presAssocID="{05AD11B7-B840-4172-B9F8-30FD1099DAE3}" presName="Name0" presStyleCnt="0">
        <dgm:presLayoutVars>
          <dgm:dir/>
          <dgm:resizeHandles val="exact"/>
        </dgm:presLayoutVars>
      </dgm:prSet>
      <dgm:spPr/>
    </dgm:pt>
    <dgm:pt modelId="{EC5CE817-09CE-4358-AF22-F2B85C61A69B}" type="pres">
      <dgm:prSet presAssocID="{EB74731D-F9B6-4A67-A336-D39CE29678A8}" presName="parTxOnly" presStyleLbl="node1" presStyleIdx="0" presStyleCnt="4" custScaleX="99970">
        <dgm:presLayoutVars>
          <dgm:bulletEnabled val="1"/>
        </dgm:presLayoutVars>
      </dgm:prSet>
      <dgm:spPr/>
    </dgm:pt>
    <dgm:pt modelId="{EC868086-B678-41C7-AED7-544AC257174D}" type="pres">
      <dgm:prSet presAssocID="{8D0E6EC8-49DB-487B-BCEE-E571654BC6EB}" presName="parSpace" presStyleCnt="0"/>
      <dgm:spPr/>
    </dgm:pt>
    <dgm:pt modelId="{0ECEA7BF-40A7-4876-AFD4-7EF1791C5647}" type="pres">
      <dgm:prSet presAssocID="{B42839CC-3F1C-4F4F-8963-31E7A37C9B0B}" presName="parTxOnly" presStyleLbl="node1" presStyleIdx="1" presStyleCnt="4" custScaleX="101192">
        <dgm:presLayoutVars>
          <dgm:bulletEnabled val="1"/>
        </dgm:presLayoutVars>
      </dgm:prSet>
      <dgm:spPr/>
    </dgm:pt>
    <dgm:pt modelId="{B72E9C3B-3D8C-4E90-8B05-69A47B6AA2C7}" type="pres">
      <dgm:prSet presAssocID="{D71D100D-EEE8-4CAA-8570-CB6873B357C5}" presName="parSpace" presStyleCnt="0"/>
      <dgm:spPr/>
    </dgm:pt>
    <dgm:pt modelId="{A8443C06-A881-4440-AD66-5CAF9D5C1784}" type="pres">
      <dgm:prSet presAssocID="{EF30E858-9206-421E-82E7-B1D590D56C7F}" presName="parTxOnly" presStyleLbl="node1" presStyleIdx="2" presStyleCnt="4" custScaleX="141931">
        <dgm:presLayoutVars>
          <dgm:bulletEnabled val="1"/>
        </dgm:presLayoutVars>
      </dgm:prSet>
      <dgm:spPr/>
    </dgm:pt>
    <dgm:pt modelId="{06FFE89F-56DF-4FAD-8176-A847D559F358}" type="pres">
      <dgm:prSet presAssocID="{0E7D405D-4D90-4374-B17E-DA58BC4AE642}" presName="parSpace" presStyleCnt="0"/>
      <dgm:spPr/>
    </dgm:pt>
    <dgm:pt modelId="{7748A571-AAF6-43C8-895F-CD0926B85D3A}" type="pres">
      <dgm:prSet presAssocID="{D0F5739E-7EB5-4420-8168-8B3D4BFFDDB1}" presName="parTxOnly" presStyleLbl="node1" presStyleIdx="3" presStyleCnt="4">
        <dgm:presLayoutVars>
          <dgm:bulletEnabled val="1"/>
        </dgm:presLayoutVars>
      </dgm:prSet>
      <dgm:spPr/>
    </dgm:pt>
  </dgm:ptLst>
  <dgm:cxnLst>
    <dgm:cxn modelId="{A5C31110-5180-4C48-AA84-203C11599484}" type="presOf" srcId="{D0F5739E-7EB5-4420-8168-8B3D4BFFDDB1}" destId="{7748A571-AAF6-43C8-895F-CD0926B85D3A}" srcOrd="0" destOrd="0" presId="urn:microsoft.com/office/officeart/2005/8/layout/hChevron3"/>
    <dgm:cxn modelId="{7E2BEE5D-490A-4D5C-AF1D-604F004800FB}" srcId="{05AD11B7-B840-4172-B9F8-30FD1099DAE3}" destId="{EF30E858-9206-421E-82E7-B1D590D56C7F}" srcOrd="2" destOrd="0" parTransId="{7D791C9E-42F0-42DD-B1A2-3374264E8A04}" sibTransId="{0E7D405D-4D90-4374-B17E-DA58BC4AE642}"/>
    <dgm:cxn modelId="{3BC71F8A-7443-4708-A36D-F10E7C53828E}" srcId="{05AD11B7-B840-4172-B9F8-30FD1099DAE3}" destId="{B42839CC-3F1C-4F4F-8963-31E7A37C9B0B}" srcOrd="1" destOrd="0" parTransId="{D8C4C348-EDA3-47DE-B905-B5E04703A786}" sibTransId="{D71D100D-EEE8-4CAA-8570-CB6873B357C5}"/>
    <dgm:cxn modelId="{548F1D96-B162-44B1-98B7-905067B5B5A8}" srcId="{05AD11B7-B840-4172-B9F8-30FD1099DAE3}" destId="{EB74731D-F9B6-4A67-A336-D39CE29678A8}" srcOrd="0" destOrd="0" parTransId="{CF91C156-17D3-43BA-8565-48F8B09DFF84}" sibTransId="{8D0E6EC8-49DB-487B-BCEE-E571654BC6EB}"/>
    <dgm:cxn modelId="{646C7699-A1D1-4353-A6E4-3D6C2D0C5CDB}" type="presOf" srcId="{EF30E858-9206-421E-82E7-B1D590D56C7F}" destId="{A8443C06-A881-4440-AD66-5CAF9D5C1784}" srcOrd="0" destOrd="0" presId="urn:microsoft.com/office/officeart/2005/8/layout/hChevron3"/>
    <dgm:cxn modelId="{77F080B2-BC55-4EEB-89E3-D74C9EADE94C}" type="presOf" srcId="{05AD11B7-B840-4172-B9F8-30FD1099DAE3}" destId="{AB6226CC-BC60-40E9-8B7B-91DC777A1EE8}" srcOrd="0" destOrd="0" presId="urn:microsoft.com/office/officeart/2005/8/layout/hChevron3"/>
    <dgm:cxn modelId="{30E899D8-64F8-4E6F-864B-A83C6477ED46}" type="presOf" srcId="{B42839CC-3F1C-4F4F-8963-31E7A37C9B0B}" destId="{0ECEA7BF-40A7-4876-AFD4-7EF1791C5647}" srcOrd="0" destOrd="0" presId="urn:microsoft.com/office/officeart/2005/8/layout/hChevron3"/>
    <dgm:cxn modelId="{7EA0B1EC-2100-44D7-87B9-16D718444D76}" srcId="{05AD11B7-B840-4172-B9F8-30FD1099DAE3}" destId="{D0F5739E-7EB5-4420-8168-8B3D4BFFDDB1}" srcOrd="3" destOrd="0" parTransId="{C69B3B53-3BD9-408B-902B-DCFD6533F3DA}" sibTransId="{679223C2-0886-4576-8A27-1ACAEF552052}"/>
    <dgm:cxn modelId="{9C0090F0-55D5-468C-B46B-0C576E95CE97}" type="presOf" srcId="{EB74731D-F9B6-4A67-A336-D39CE29678A8}" destId="{EC5CE817-09CE-4358-AF22-F2B85C61A69B}" srcOrd="0" destOrd="0" presId="urn:microsoft.com/office/officeart/2005/8/layout/hChevron3"/>
    <dgm:cxn modelId="{250CAB1C-D558-4BCF-8DFA-3DA784184E38}" type="presParOf" srcId="{AB6226CC-BC60-40E9-8B7B-91DC777A1EE8}" destId="{EC5CE817-09CE-4358-AF22-F2B85C61A69B}" srcOrd="0" destOrd="0" presId="urn:microsoft.com/office/officeart/2005/8/layout/hChevron3"/>
    <dgm:cxn modelId="{412E61A8-0AB2-42BF-9455-A9F4D1E4F83A}" type="presParOf" srcId="{AB6226CC-BC60-40E9-8B7B-91DC777A1EE8}" destId="{EC868086-B678-41C7-AED7-544AC257174D}" srcOrd="1" destOrd="0" presId="urn:microsoft.com/office/officeart/2005/8/layout/hChevron3"/>
    <dgm:cxn modelId="{02217155-AB80-4173-BF87-3B993CBE88CF}" type="presParOf" srcId="{AB6226CC-BC60-40E9-8B7B-91DC777A1EE8}" destId="{0ECEA7BF-40A7-4876-AFD4-7EF1791C5647}" srcOrd="2" destOrd="0" presId="urn:microsoft.com/office/officeart/2005/8/layout/hChevron3"/>
    <dgm:cxn modelId="{FA66A847-4F8B-4771-BE48-4B4E83A91968}" type="presParOf" srcId="{AB6226CC-BC60-40E9-8B7B-91DC777A1EE8}" destId="{B72E9C3B-3D8C-4E90-8B05-69A47B6AA2C7}" srcOrd="3" destOrd="0" presId="urn:microsoft.com/office/officeart/2005/8/layout/hChevron3"/>
    <dgm:cxn modelId="{B85B91AA-1FA9-469A-A6D7-D2F7B6CE6888}" type="presParOf" srcId="{AB6226CC-BC60-40E9-8B7B-91DC777A1EE8}" destId="{A8443C06-A881-4440-AD66-5CAF9D5C1784}" srcOrd="4" destOrd="0" presId="urn:microsoft.com/office/officeart/2005/8/layout/hChevron3"/>
    <dgm:cxn modelId="{97F8FA8E-475F-4001-8A31-97446284DCAA}" type="presParOf" srcId="{AB6226CC-BC60-40E9-8B7B-91DC777A1EE8}" destId="{06FFE89F-56DF-4FAD-8176-A847D559F358}" srcOrd="5" destOrd="0" presId="urn:microsoft.com/office/officeart/2005/8/layout/hChevron3"/>
    <dgm:cxn modelId="{B5295B2D-58DB-4B32-9C60-994F8B9EF98C}" type="presParOf" srcId="{AB6226CC-BC60-40E9-8B7B-91DC777A1EE8}" destId="{7748A571-AAF6-43C8-895F-CD0926B85D3A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2.xml><?xml version="1.0" encoding="utf-8"?>
<dgm:dataModel xmlns:dgm="http://schemas.openxmlformats.org/drawingml/2006/diagram" xmlns:a="http://schemas.openxmlformats.org/drawingml/2006/main">
  <dgm:ptLst>
    <dgm:pt modelId="{05AD11B7-B840-4172-B9F8-30FD1099DAE3}" type="doc">
      <dgm:prSet loTypeId="urn:microsoft.com/office/officeart/2005/8/layout/hChevron3" loCatId="process" qsTypeId="urn:microsoft.com/office/officeart/2005/8/quickstyle/simple3" qsCatId="simple" csTypeId="urn:microsoft.com/office/officeart/2005/8/colors/accent1_2" csCatId="accent1" phldr="1"/>
      <dgm:spPr/>
    </dgm:pt>
    <dgm:pt modelId="{EB74731D-F9B6-4A67-A336-D39CE29678A8}">
      <dgm:prSet phldrT="[Text]" custT="1"/>
      <dgm:spPr>
        <a:solidFill>
          <a:schemeClr val="accent1"/>
        </a:solidFill>
        <a:ln w="19050">
          <a:solidFill>
            <a:schemeClr val="bg1"/>
          </a:solidFill>
        </a:ln>
      </dgm:spPr>
      <dgm:t>
        <a:bodyPr/>
        <a:lstStyle/>
        <a:p>
          <a:r>
            <a:rPr lang="en-US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Extract</a:t>
          </a:r>
        </a:p>
      </dgm:t>
    </dgm:pt>
    <dgm:pt modelId="{CF91C156-17D3-43BA-8565-48F8B09DFF84}" type="parTrans" cxnId="{548F1D96-B162-44B1-98B7-905067B5B5A8}">
      <dgm:prSet/>
      <dgm:spPr/>
      <dgm:t>
        <a:bodyPr/>
        <a:lstStyle/>
        <a:p>
          <a:endParaRPr lang="en-US"/>
        </a:p>
      </dgm:t>
    </dgm:pt>
    <dgm:pt modelId="{8D0E6EC8-49DB-487B-BCEE-E571654BC6EB}" type="sibTrans" cxnId="{548F1D96-B162-44B1-98B7-905067B5B5A8}">
      <dgm:prSet/>
      <dgm:spPr/>
      <dgm:t>
        <a:bodyPr/>
        <a:lstStyle/>
        <a:p>
          <a:endParaRPr lang="en-US"/>
        </a:p>
      </dgm:t>
    </dgm:pt>
    <dgm:pt modelId="{B42839CC-3F1C-4F4F-8963-31E7A37C9B0B}">
      <dgm:prSet phldrT="[Text]" custT="1"/>
      <dgm:spPr>
        <a:solidFill>
          <a:schemeClr val="accent1"/>
        </a:solidFill>
        <a:ln w="19050">
          <a:solidFill>
            <a:schemeClr val="bg1"/>
          </a:solidFill>
        </a:ln>
      </dgm:spPr>
      <dgm:t>
        <a:bodyPr/>
        <a:lstStyle/>
        <a:p>
          <a:r>
            <a:rPr lang="en-US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Validate</a:t>
          </a:r>
        </a:p>
      </dgm:t>
    </dgm:pt>
    <dgm:pt modelId="{D8C4C348-EDA3-47DE-B905-B5E04703A786}" type="parTrans" cxnId="{3BC71F8A-7443-4708-A36D-F10E7C53828E}">
      <dgm:prSet/>
      <dgm:spPr/>
      <dgm:t>
        <a:bodyPr/>
        <a:lstStyle/>
        <a:p>
          <a:endParaRPr lang="en-US"/>
        </a:p>
      </dgm:t>
    </dgm:pt>
    <dgm:pt modelId="{D71D100D-EEE8-4CAA-8570-CB6873B357C5}" type="sibTrans" cxnId="{3BC71F8A-7443-4708-A36D-F10E7C53828E}">
      <dgm:prSet/>
      <dgm:spPr/>
      <dgm:t>
        <a:bodyPr/>
        <a:lstStyle/>
        <a:p>
          <a:endParaRPr lang="en-US"/>
        </a:p>
      </dgm:t>
    </dgm:pt>
    <dgm:pt modelId="{EF30E858-9206-421E-82E7-B1D590D56C7F}">
      <dgm:prSet phldrT="[Text]" custT="1"/>
      <dgm:spPr>
        <a:solidFill>
          <a:schemeClr val="accent1"/>
        </a:solidFill>
        <a:ln w="19050">
          <a:solidFill>
            <a:schemeClr val="bg1"/>
          </a:solidFill>
        </a:ln>
      </dgm:spPr>
      <dgm:t>
        <a:bodyPr/>
        <a:lstStyle/>
        <a:p>
          <a:r>
            <a:rPr lang="en-US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Cleanse</a:t>
          </a:r>
        </a:p>
      </dgm:t>
    </dgm:pt>
    <dgm:pt modelId="{7D791C9E-42F0-42DD-B1A2-3374264E8A04}" type="parTrans" cxnId="{7E2BEE5D-490A-4D5C-AF1D-604F004800FB}">
      <dgm:prSet/>
      <dgm:spPr/>
      <dgm:t>
        <a:bodyPr/>
        <a:lstStyle/>
        <a:p>
          <a:endParaRPr lang="en-US"/>
        </a:p>
      </dgm:t>
    </dgm:pt>
    <dgm:pt modelId="{0E7D405D-4D90-4374-B17E-DA58BC4AE642}" type="sibTrans" cxnId="{7E2BEE5D-490A-4D5C-AF1D-604F004800FB}">
      <dgm:prSet/>
      <dgm:spPr/>
      <dgm:t>
        <a:bodyPr/>
        <a:lstStyle/>
        <a:p>
          <a:endParaRPr lang="en-US"/>
        </a:p>
      </dgm:t>
    </dgm:pt>
    <dgm:pt modelId="{DA5DF255-8759-4903-8064-5C88C6D27F6E}">
      <dgm:prSet custT="1"/>
      <dgm:spPr>
        <a:solidFill>
          <a:schemeClr val="accent1"/>
        </a:solidFill>
        <a:ln w="19050">
          <a:solidFill>
            <a:schemeClr val="bg1"/>
          </a:solidFill>
        </a:ln>
      </dgm:spPr>
      <dgm:t>
        <a:bodyPr/>
        <a:lstStyle/>
        <a:p>
          <a:r>
            <a:rPr lang="en-US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Prepare</a:t>
          </a:r>
        </a:p>
      </dgm:t>
    </dgm:pt>
    <dgm:pt modelId="{76018CA5-CA62-4A0B-8869-620E48E05311}" type="sibTrans" cxnId="{17BC344A-ACB2-4F28-8C73-56CD0F1516B7}">
      <dgm:prSet/>
      <dgm:spPr/>
      <dgm:t>
        <a:bodyPr/>
        <a:lstStyle/>
        <a:p>
          <a:endParaRPr lang="en-US"/>
        </a:p>
      </dgm:t>
    </dgm:pt>
    <dgm:pt modelId="{66BBADCE-A7BC-4956-B199-7F4E71BCD7A4}" type="parTrans" cxnId="{17BC344A-ACB2-4F28-8C73-56CD0F1516B7}">
      <dgm:prSet/>
      <dgm:spPr/>
      <dgm:t>
        <a:bodyPr/>
        <a:lstStyle/>
        <a:p>
          <a:endParaRPr lang="en-US"/>
        </a:p>
      </dgm:t>
    </dgm:pt>
    <dgm:pt modelId="{D0F5739E-7EB5-4420-8168-8B3D4BFFDDB1}">
      <dgm:prSet custT="1"/>
      <dgm:spPr>
        <a:solidFill>
          <a:schemeClr val="accent1"/>
        </a:solidFill>
        <a:ln w="19050">
          <a:solidFill>
            <a:schemeClr val="bg1"/>
          </a:solidFill>
        </a:ln>
      </dgm:spPr>
      <dgm:t>
        <a:bodyPr/>
        <a:lstStyle/>
        <a:p>
          <a:r>
            <a:rPr lang="en-US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Derive</a:t>
          </a:r>
        </a:p>
      </dgm:t>
    </dgm:pt>
    <dgm:pt modelId="{679223C2-0886-4576-8A27-1ACAEF552052}" type="sibTrans" cxnId="{7EA0B1EC-2100-44D7-87B9-16D718444D76}">
      <dgm:prSet/>
      <dgm:spPr/>
      <dgm:t>
        <a:bodyPr/>
        <a:lstStyle/>
        <a:p>
          <a:endParaRPr lang="en-US"/>
        </a:p>
      </dgm:t>
    </dgm:pt>
    <dgm:pt modelId="{C69B3B53-3BD9-408B-902B-DCFD6533F3DA}" type="parTrans" cxnId="{7EA0B1EC-2100-44D7-87B9-16D718444D76}">
      <dgm:prSet/>
      <dgm:spPr/>
      <dgm:t>
        <a:bodyPr/>
        <a:lstStyle/>
        <a:p>
          <a:endParaRPr lang="en-US"/>
        </a:p>
      </dgm:t>
    </dgm:pt>
    <dgm:pt modelId="{ED7AFBCD-B6EB-4284-9119-A42D2A179F98}">
      <dgm:prSet custT="1"/>
      <dgm:spPr>
        <a:solidFill>
          <a:schemeClr val="accent1"/>
        </a:solidFill>
        <a:ln w="19050">
          <a:solidFill>
            <a:schemeClr val="bg1"/>
          </a:solidFill>
        </a:ln>
      </dgm:spPr>
      <dgm:t>
        <a:bodyPr/>
        <a:lstStyle/>
        <a:p>
          <a:r>
            <a:rPr lang="en-US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Visualize</a:t>
          </a:r>
          <a:endParaRPr lang="en-IN" sz="2400" b="1" dirty="0">
            <a:solidFill>
              <a:schemeClr val="bg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97A3FEC-DA5B-4179-B0B7-9162A224522B}" type="parTrans" cxnId="{06B49652-B8D2-4790-AA92-012607C3A818}">
      <dgm:prSet/>
      <dgm:spPr/>
      <dgm:t>
        <a:bodyPr/>
        <a:lstStyle/>
        <a:p>
          <a:endParaRPr lang="en-US"/>
        </a:p>
      </dgm:t>
    </dgm:pt>
    <dgm:pt modelId="{4CA23176-54F5-4DA2-88CC-3426C176C737}" type="sibTrans" cxnId="{06B49652-B8D2-4790-AA92-012607C3A818}">
      <dgm:prSet/>
      <dgm:spPr/>
      <dgm:t>
        <a:bodyPr/>
        <a:lstStyle/>
        <a:p>
          <a:endParaRPr lang="en-US"/>
        </a:p>
      </dgm:t>
    </dgm:pt>
    <dgm:pt modelId="{AB6226CC-BC60-40E9-8B7B-91DC777A1EE8}" type="pres">
      <dgm:prSet presAssocID="{05AD11B7-B840-4172-B9F8-30FD1099DAE3}" presName="Name0" presStyleCnt="0">
        <dgm:presLayoutVars>
          <dgm:dir/>
          <dgm:resizeHandles val="exact"/>
        </dgm:presLayoutVars>
      </dgm:prSet>
      <dgm:spPr/>
    </dgm:pt>
    <dgm:pt modelId="{EC5CE817-09CE-4358-AF22-F2B85C61A69B}" type="pres">
      <dgm:prSet presAssocID="{EB74731D-F9B6-4A67-A336-D39CE29678A8}" presName="parTxOnly" presStyleLbl="node1" presStyleIdx="0" presStyleCnt="6">
        <dgm:presLayoutVars>
          <dgm:bulletEnabled val="1"/>
        </dgm:presLayoutVars>
      </dgm:prSet>
      <dgm:spPr/>
    </dgm:pt>
    <dgm:pt modelId="{EC868086-B678-41C7-AED7-544AC257174D}" type="pres">
      <dgm:prSet presAssocID="{8D0E6EC8-49DB-487B-BCEE-E571654BC6EB}" presName="parSpace" presStyleCnt="0"/>
      <dgm:spPr/>
    </dgm:pt>
    <dgm:pt modelId="{0ECEA7BF-40A7-4876-AFD4-7EF1791C5647}" type="pres">
      <dgm:prSet presAssocID="{B42839CC-3F1C-4F4F-8963-31E7A37C9B0B}" presName="parTxOnly" presStyleLbl="node1" presStyleIdx="1" presStyleCnt="6">
        <dgm:presLayoutVars>
          <dgm:bulletEnabled val="1"/>
        </dgm:presLayoutVars>
      </dgm:prSet>
      <dgm:spPr/>
    </dgm:pt>
    <dgm:pt modelId="{B72E9C3B-3D8C-4E90-8B05-69A47B6AA2C7}" type="pres">
      <dgm:prSet presAssocID="{D71D100D-EEE8-4CAA-8570-CB6873B357C5}" presName="parSpace" presStyleCnt="0"/>
      <dgm:spPr/>
    </dgm:pt>
    <dgm:pt modelId="{A8443C06-A881-4440-AD66-5CAF9D5C1784}" type="pres">
      <dgm:prSet presAssocID="{EF30E858-9206-421E-82E7-B1D590D56C7F}" presName="parTxOnly" presStyleLbl="node1" presStyleIdx="2" presStyleCnt="6">
        <dgm:presLayoutVars>
          <dgm:bulletEnabled val="1"/>
        </dgm:presLayoutVars>
      </dgm:prSet>
      <dgm:spPr/>
    </dgm:pt>
    <dgm:pt modelId="{06FFE89F-56DF-4FAD-8176-A847D559F358}" type="pres">
      <dgm:prSet presAssocID="{0E7D405D-4D90-4374-B17E-DA58BC4AE642}" presName="parSpace" presStyleCnt="0"/>
      <dgm:spPr/>
    </dgm:pt>
    <dgm:pt modelId="{45231015-5C96-45A6-BD6E-457074AF1C6F}" type="pres">
      <dgm:prSet presAssocID="{DA5DF255-8759-4903-8064-5C88C6D27F6E}" presName="parTxOnly" presStyleLbl="node1" presStyleIdx="3" presStyleCnt="6">
        <dgm:presLayoutVars>
          <dgm:bulletEnabled val="1"/>
        </dgm:presLayoutVars>
      </dgm:prSet>
      <dgm:spPr/>
    </dgm:pt>
    <dgm:pt modelId="{FA54F256-C3D1-452F-9177-AD43E14868F9}" type="pres">
      <dgm:prSet presAssocID="{76018CA5-CA62-4A0B-8869-620E48E05311}" presName="parSpace" presStyleCnt="0"/>
      <dgm:spPr/>
    </dgm:pt>
    <dgm:pt modelId="{7748A571-AAF6-43C8-895F-CD0926B85D3A}" type="pres">
      <dgm:prSet presAssocID="{D0F5739E-7EB5-4420-8168-8B3D4BFFDDB1}" presName="parTxOnly" presStyleLbl="node1" presStyleIdx="4" presStyleCnt="6">
        <dgm:presLayoutVars>
          <dgm:bulletEnabled val="1"/>
        </dgm:presLayoutVars>
      </dgm:prSet>
      <dgm:spPr/>
    </dgm:pt>
    <dgm:pt modelId="{C47E5666-1422-4FA1-8AF1-2558C0E3A17D}" type="pres">
      <dgm:prSet presAssocID="{679223C2-0886-4576-8A27-1ACAEF552052}" presName="parSpace" presStyleCnt="0"/>
      <dgm:spPr/>
    </dgm:pt>
    <dgm:pt modelId="{8A21686B-7A70-4725-9A51-8B4BC42CF8A5}" type="pres">
      <dgm:prSet presAssocID="{ED7AFBCD-B6EB-4284-9119-A42D2A179F98}" presName="parTxOnly" presStyleLbl="node1" presStyleIdx="5" presStyleCnt="6" custScaleX="105876">
        <dgm:presLayoutVars>
          <dgm:bulletEnabled val="1"/>
        </dgm:presLayoutVars>
      </dgm:prSet>
      <dgm:spPr/>
    </dgm:pt>
  </dgm:ptLst>
  <dgm:cxnLst>
    <dgm:cxn modelId="{A5C31110-5180-4C48-AA84-203C11599484}" type="presOf" srcId="{D0F5739E-7EB5-4420-8168-8B3D4BFFDDB1}" destId="{7748A571-AAF6-43C8-895F-CD0926B85D3A}" srcOrd="0" destOrd="0" presId="urn:microsoft.com/office/officeart/2005/8/layout/hChevron3"/>
    <dgm:cxn modelId="{7E2BEE5D-490A-4D5C-AF1D-604F004800FB}" srcId="{05AD11B7-B840-4172-B9F8-30FD1099DAE3}" destId="{EF30E858-9206-421E-82E7-B1D590D56C7F}" srcOrd="2" destOrd="0" parTransId="{7D791C9E-42F0-42DD-B1A2-3374264E8A04}" sibTransId="{0E7D405D-4D90-4374-B17E-DA58BC4AE642}"/>
    <dgm:cxn modelId="{17BC344A-ACB2-4F28-8C73-56CD0F1516B7}" srcId="{05AD11B7-B840-4172-B9F8-30FD1099DAE3}" destId="{DA5DF255-8759-4903-8064-5C88C6D27F6E}" srcOrd="3" destOrd="0" parTransId="{66BBADCE-A7BC-4956-B199-7F4E71BCD7A4}" sibTransId="{76018CA5-CA62-4A0B-8869-620E48E05311}"/>
    <dgm:cxn modelId="{06B49652-B8D2-4790-AA92-012607C3A818}" srcId="{05AD11B7-B840-4172-B9F8-30FD1099DAE3}" destId="{ED7AFBCD-B6EB-4284-9119-A42D2A179F98}" srcOrd="5" destOrd="0" parTransId="{D97A3FEC-DA5B-4179-B0B7-9162A224522B}" sibTransId="{4CA23176-54F5-4DA2-88CC-3426C176C737}"/>
    <dgm:cxn modelId="{F316E056-4728-4BCB-B807-E92CF65D824F}" type="presOf" srcId="{ED7AFBCD-B6EB-4284-9119-A42D2A179F98}" destId="{8A21686B-7A70-4725-9A51-8B4BC42CF8A5}" srcOrd="0" destOrd="0" presId="urn:microsoft.com/office/officeart/2005/8/layout/hChevron3"/>
    <dgm:cxn modelId="{3BC71F8A-7443-4708-A36D-F10E7C53828E}" srcId="{05AD11B7-B840-4172-B9F8-30FD1099DAE3}" destId="{B42839CC-3F1C-4F4F-8963-31E7A37C9B0B}" srcOrd="1" destOrd="0" parTransId="{D8C4C348-EDA3-47DE-B905-B5E04703A786}" sibTransId="{D71D100D-EEE8-4CAA-8570-CB6873B357C5}"/>
    <dgm:cxn modelId="{548F1D96-B162-44B1-98B7-905067B5B5A8}" srcId="{05AD11B7-B840-4172-B9F8-30FD1099DAE3}" destId="{EB74731D-F9B6-4A67-A336-D39CE29678A8}" srcOrd="0" destOrd="0" parTransId="{CF91C156-17D3-43BA-8565-48F8B09DFF84}" sibTransId="{8D0E6EC8-49DB-487B-BCEE-E571654BC6EB}"/>
    <dgm:cxn modelId="{646C7699-A1D1-4353-A6E4-3D6C2D0C5CDB}" type="presOf" srcId="{EF30E858-9206-421E-82E7-B1D590D56C7F}" destId="{A8443C06-A881-4440-AD66-5CAF9D5C1784}" srcOrd="0" destOrd="0" presId="urn:microsoft.com/office/officeart/2005/8/layout/hChevron3"/>
    <dgm:cxn modelId="{7FC57A9C-E7F5-4DBD-A5DA-B5AEC0BC1105}" type="presOf" srcId="{DA5DF255-8759-4903-8064-5C88C6D27F6E}" destId="{45231015-5C96-45A6-BD6E-457074AF1C6F}" srcOrd="0" destOrd="0" presId="urn:microsoft.com/office/officeart/2005/8/layout/hChevron3"/>
    <dgm:cxn modelId="{77F080B2-BC55-4EEB-89E3-D74C9EADE94C}" type="presOf" srcId="{05AD11B7-B840-4172-B9F8-30FD1099DAE3}" destId="{AB6226CC-BC60-40E9-8B7B-91DC777A1EE8}" srcOrd="0" destOrd="0" presId="urn:microsoft.com/office/officeart/2005/8/layout/hChevron3"/>
    <dgm:cxn modelId="{30E899D8-64F8-4E6F-864B-A83C6477ED46}" type="presOf" srcId="{B42839CC-3F1C-4F4F-8963-31E7A37C9B0B}" destId="{0ECEA7BF-40A7-4876-AFD4-7EF1791C5647}" srcOrd="0" destOrd="0" presId="urn:microsoft.com/office/officeart/2005/8/layout/hChevron3"/>
    <dgm:cxn modelId="{7EA0B1EC-2100-44D7-87B9-16D718444D76}" srcId="{05AD11B7-B840-4172-B9F8-30FD1099DAE3}" destId="{D0F5739E-7EB5-4420-8168-8B3D4BFFDDB1}" srcOrd="4" destOrd="0" parTransId="{C69B3B53-3BD9-408B-902B-DCFD6533F3DA}" sibTransId="{679223C2-0886-4576-8A27-1ACAEF552052}"/>
    <dgm:cxn modelId="{9C0090F0-55D5-468C-B46B-0C576E95CE97}" type="presOf" srcId="{EB74731D-F9B6-4A67-A336-D39CE29678A8}" destId="{EC5CE817-09CE-4358-AF22-F2B85C61A69B}" srcOrd="0" destOrd="0" presId="urn:microsoft.com/office/officeart/2005/8/layout/hChevron3"/>
    <dgm:cxn modelId="{250CAB1C-D558-4BCF-8DFA-3DA784184E38}" type="presParOf" srcId="{AB6226CC-BC60-40E9-8B7B-91DC777A1EE8}" destId="{EC5CE817-09CE-4358-AF22-F2B85C61A69B}" srcOrd="0" destOrd="0" presId="urn:microsoft.com/office/officeart/2005/8/layout/hChevron3"/>
    <dgm:cxn modelId="{412E61A8-0AB2-42BF-9455-A9F4D1E4F83A}" type="presParOf" srcId="{AB6226CC-BC60-40E9-8B7B-91DC777A1EE8}" destId="{EC868086-B678-41C7-AED7-544AC257174D}" srcOrd="1" destOrd="0" presId="urn:microsoft.com/office/officeart/2005/8/layout/hChevron3"/>
    <dgm:cxn modelId="{02217155-AB80-4173-BF87-3B993CBE88CF}" type="presParOf" srcId="{AB6226CC-BC60-40E9-8B7B-91DC777A1EE8}" destId="{0ECEA7BF-40A7-4876-AFD4-7EF1791C5647}" srcOrd="2" destOrd="0" presId="urn:microsoft.com/office/officeart/2005/8/layout/hChevron3"/>
    <dgm:cxn modelId="{FA66A847-4F8B-4771-BE48-4B4E83A91968}" type="presParOf" srcId="{AB6226CC-BC60-40E9-8B7B-91DC777A1EE8}" destId="{B72E9C3B-3D8C-4E90-8B05-69A47B6AA2C7}" srcOrd="3" destOrd="0" presId="urn:microsoft.com/office/officeart/2005/8/layout/hChevron3"/>
    <dgm:cxn modelId="{B85B91AA-1FA9-469A-A6D7-D2F7B6CE6888}" type="presParOf" srcId="{AB6226CC-BC60-40E9-8B7B-91DC777A1EE8}" destId="{A8443C06-A881-4440-AD66-5CAF9D5C1784}" srcOrd="4" destOrd="0" presId="urn:microsoft.com/office/officeart/2005/8/layout/hChevron3"/>
    <dgm:cxn modelId="{97F8FA8E-475F-4001-8A31-97446284DCAA}" type="presParOf" srcId="{AB6226CC-BC60-40E9-8B7B-91DC777A1EE8}" destId="{06FFE89F-56DF-4FAD-8176-A847D559F358}" srcOrd="5" destOrd="0" presId="urn:microsoft.com/office/officeart/2005/8/layout/hChevron3"/>
    <dgm:cxn modelId="{399C2077-AC9E-41A8-B292-8A03A7BEC34B}" type="presParOf" srcId="{AB6226CC-BC60-40E9-8B7B-91DC777A1EE8}" destId="{45231015-5C96-45A6-BD6E-457074AF1C6F}" srcOrd="6" destOrd="0" presId="urn:microsoft.com/office/officeart/2005/8/layout/hChevron3"/>
    <dgm:cxn modelId="{FE6429AC-D98B-4562-9133-B4B8DF4D5D8A}" type="presParOf" srcId="{AB6226CC-BC60-40E9-8B7B-91DC777A1EE8}" destId="{FA54F256-C3D1-452F-9177-AD43E14868F9}" srcOrd="7" destOrd="0" presId="urn:microsoft.com/office/officeart/2005/8/layout/hChevron3"/>
    <dgm:cxn modelId="{B5295B2D-58DB-4B32-9C60-994F8B9EF98C}" type="presParOf" srcId="{AB6226CC-BC60-40E9-8B7B-91DC777A1EE8}" destId="{7748A571-AAF6-43C8-895F-CD0926B85D3A}" srcOrd="8" destOrd="0" presId="urn:microsoft.com/office/officeart/2005/8/layout/hChevron3"/>
    <dgm:cxn modelId="{DAEA24AC-7AA0-4997-A566-8D821C6920B3}" type="presParOf" srcId="{AB6226CC-BC60-40E9-8B7B-91DC777A1EE8}" destId="{C47E5666-1422-4FA1-8AF1-2558C0E3A17D}" srcOrd="9" destOrd="0" presId="urn:microsoft.com/office/officeart/2005/8/layout/hChevron3"/>
    <dgm:cxn modelId="{4396492D-2267-499B-B498-9239D85E6A95}" type="presParOf" srcId="{AB6226CC-BC60-40E9-8B7B-91DC777A1EE8}" destId="{8A21686B-7A70-4725-9A51-8B4BC42CF8A5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3.xml><?xml version="1.0" encoding="utf-8"?>
<dgm:dataModel xmlns:dgm="http://schemas.openxmlformats.org/drawingml/2006/diagram" xmlns:a="http://schemas.openxmlformats.org/drawingml/2006/main">
  <dgm:ptLst>
    <dgm:pt modelId="{EFD3DDB6-3599-4B9F-BEF3-C219C64EB8AC}" type="doc">
      <dgm:prSet loTypeId="urn:microsoft.com/office/officeart/2005/8/layout/matrix2" loCatId="matrix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6CD1E0D-61E2-46C6-9C35-5485AEAC9A3D}">
      <dgm:prSet phldrT="[Text]"/>
      <dgm:spPr/>
      <dgm:t>
        <a:bodyPr/>
        <a:lstStyle/>
        <a:p>
          <a:r>
            <a:rPr lang="en-US" dirty="0"/>
            <a:t>Strategic Sourcing</a:t>
          </a:r>
        </a:p>
        <a:p>
          <a:r>
            <a:rPr lang="en-US" dirty="0"/>
            <a:t>Should Cost Analysis</a:t>
          </a:r>
        </a:p>
      </dgm:t>
    </dgm:pt>
    <dgm:pt modelId="{63355EE9-5F13-4573-A9D4-8C505F6B1BAE}" type="parTrans" cxnId="{A1A7FB90-68B6-40E7-A284-5CC8EAF4124A}">
      <dgm:prSet/>
      <dgm:spPr/>
      <dgm:t>
        <a:bodyPr/>
        <a:lstStyle/>
        <a:p>
          <a:endParaRPr lang="en-US"/>
        </a:p>
      </dgm:t>
    </dgm:pt>
    <dgm:pt modelId="{A9326004-7A15-46C6-A7F6-D10E32B4A512}" type="sibTrans" cxnId="{A1A7FB90-68B6-40E7-A284-5CC8EAF4124A}">
      <dgm:prSet/>
      <dgm:spPr/>
      <dgm:t>
        <a:bodyPr/>
        <a:lstStyle/>
        <a:p>
          <a:endParaRPr lang="en-US"/>
        </a:p>
      </dgm:t>
    </dgm:pt>
    <dgm:pt modelId="{B3F018DC-725B-4A98-933C-D8A0942F5CEF}">
      <dgm:prSet phldrT="[Text]"/>
      <dgm:spPr/>
      <dgm:t>
        <a:bodyPr/>
        <a:lstStyle/>
        <a:p>
          <a:r>
            <a:rPr lang="en-US" dirty="0"/>
            <a:t>Should Cost Analysis</a:t>
          </a:r>
        </a:p>
      </dgm:t>
    </dgm:pt>
    <dgm:pt modelId="{CE1363AC-05F6-4F17-89F6-29FAD3F3F812}" type="parTrans" cxnId="{F988AC4C-9273-4E8B-8BE2-0C7D8E4D5F69}">
      <dgm:prSet/>
      <dgm:spPr/>
      <dgm:t>
        <a:bodyPr/>
        <a:lstStyle/>
        <a:p>
          <a:endParaRPr lang="en-US"/>
        </a:p>
      </dgm:t>
    </dgm:pt>
    <dgm:pt modelId="{40DF1392-F4E0-4779-BF13-19A8AB55A805}" type="sibTrans" cxnId="{F988AC4C-9273-4E8B-8BE2-0C7D8E4D5F69}">
      <dgm:prSet/>
      <dgm:spPr/>
      <dgm:t>
        <a:bodyPr/>
        <a:lstStyle/>
        <a:p>
          <a:endParaRPr lang="en-US"/>
        </a:p>
      </dgm:t>
    </dgm:pt>
    <dgm:pt modelId="{7D583011-5138-43BA-A095-477E5676EA11}">
      <dgm:prSet phldrT="[Text]"/>
      <dgm:spPr/>
      <dgm:t>
        <a:bodyPr/>
        <a:lstStyle/>
        <a:p>
          <a:r>
            <a:rPr lang="en-US" dirty="0"/>
            <a:t>Strategic Sourcing</a:t>
          </a:r>
        </a:p>
      </dgm:t>
    </dgm:pt>
    <dgm:pt modelId="{061FD845-5718-4BE8-A2AD-F617F4825E10}" type="parTrans" cxnId="{DB8CE4B8-1D42-4D17-B271-98EDBBEBAEFE}">
      <dgm:prSet/>
      <dgm:spPr/>
      <dgm:t>
        <a:bodyPr/>
        <a:lstStyle/>
        <a:p>
          <a:endParaRPr lang="en-US"/>
        </a:p>
      </dgm:t>
    </dgm:pt>
    <dgm:pt modelId="{406FE513-B551-42B9-8E2D-F7A87D07EDE1}" type="sibTrans" cxnId="{DB8CE4B8-1D42-4D17-B271-98EDBBEBAEFE}">
      <dgm:prSet/>
      <dgm:spPr/>
      <dgm:t>
        <a:bodyPr/>
        <a:lstStyle/>
        <a:p>
          <a:endParaRPr lang="en-US"/>
        </a:p>
      </dgm:t>
    </dgm:pt>
    <dgm:pt modelId="{2981F004-36C2-4042-BE3A-104BEAE9FE6F}">
      <dgm:prSet phldrT="[Text]"/>
      <dgm:spPr/>
      <dgm:t>
        <a:bodyPr/>
        <a:lstStyle/>
        <a:p>
          <a:r>
            <a:rPr lang="en-US" dirty="0"/>
            <a:t>Strategic Sourcing</a:t>
          </a:r>
        </a:p>
      </dgm:t>
    </dgm:pt>
    <dgm:pt modelId="{C3C61342-A895-4FDA-BD29-FF548A60684D}" type="parTrans" cxnId="{344E8DD0-3F50-4FDE-A228-9B495D330B19}">
      <dgm:prSet/>
      <dgm:spPr/>
      <dgm:t>
        <a:bodyPr/>
        <a:lstStyle/>
        <a:p>
          <a:endParaRPr lang="en-US"/>
        </a:p>
      </dgm:t>
    </dgm:pt>
    <dgm:pt modelId="{719A7783-EA82-49A8-90C3-831AF1900737}" type="sibTrans" cxnId="{344E8DD0-3F50-4FDE-A228-9B495D330B19}">
      <dgm:prSet/>
      <dgm:spPr/>
      <dgm:t>
        <a:bodyPr/>
        <a:lstStyle/>
        <a:p>
          <a:endParaRPr lang="en-US"/>
        </a:p>
      </dgm:t>
    </dgm:pt>
    <dgm:pt modelId="{83FA4E6B-56FF-4022-8621-F770965C015D}" type="pres">
      <dgm:prSet presAssocID="{EFD3DDB6-3599-4B9F-BEF3-C219C64EB8AC}" presName="matrix" presStyleCnt="0">
        <dgm:presLayoutVars>
          <dgm:chMax val="1"/>
          <dgm:dir/>
          <dgm:resizeHandles val="exact"/>
        </dgm:presLayoutVars>
      </dgm:prSet>
      <dgm:spPr/>
    </dgm:pt>
    <dgm:pt modelId="{C259AA29-C1F0-4AF9-949C-9031EA4990C2}" type="pres">
      <dgm:prSet presAssocID="{EFD3DDB6-3599-4B9F-BEF3-C219C64EB8AC}" presName="axisShape" presStyleLbl="bgShp" presStyleIdx="0" presStyleCnt="1"/>
      <dgm:spPr/>
    </dgm:pt>
    <dgm:pt modelId="{C631B3F6-0BDE-410E-A3F5-57D67806CF5F}" type="pres">
      <dgm:prSet presAssocID="{EFD3DDB6-3599-4B9F-BEF3-C219C64EB8AC}" presName="rect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EA353746-8B20-4941-B69F-BD931B41199F}" type="pres">
      <dgm:prSet presAssocID="{EFD3DDB6-3599-4B9F-BEF3-C219C64EB8AC}" presName="rect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9158D243-D2A8-4328-B084-401884BDD1ED}" type="pres">
      <dgm:prSet presAssocID="{EFD3DDB6-3599-4B9F-BEF3-C219C64EB8AC}" presName="rect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DC618E84-CBA9-480F-98E3-99AAEFD68AC7}" type="pres">
      <dgm:prSet presAssocID="{EFD3DDB6-3599-4B9F-BEF3-C219C64EB8AC}" presName="rect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ADB82921-9420-43F1-8970-F66574D8B78D}" type="presOf" srcId="{2981F004-36C2-4042-BE3A-104BEAE9FE6F}" destId="{DC618E84-CBA9-480F-98E3-99AAEFD68AC7}" srcOrd="0" destOrd="0" presId="urn:microsoft.com/office/officeart/2005/8/layout/matrix2"/>
    <dgm:cxn modelId="{F988AC4C-9273-4E8B-8BE2-0C7D8E4D5F69}" srcId="{EFD3DDB6-3599-4B9F-BEF3-C219C64EB8AC}" destId="{B3F018DC-725B-4A98-933C-D8A0942F5CEF}" srcOrd="1" destOrd="0" parTransId="{CE1363AC-05F6-4F17-89F6-29FAD3F3F812}" sibTransId="{40DF1392-F4E0-4779-BF13-19A8AB55A805}"/>
    <dgm:cxn modelId="{B3640B86-D749-440A-B9DE-B56C7435A035}" type="presOf" srcId="{7D583011-5138-43BA-A095-477E5676EA11}" destId="{9158D243-D2A8-4328-B084-401884BDD1ED}" srcOrd="0" destOrd="0" presId="urn:microsoft.com/office/officeart/2005/8/layout/matrix2"/>
    <dgm:cxn modelId="{A1A7FB90-68B6-40E7-A284-5CC8EAF4124A}" srcId="{EFD3DDB6-3599-4B9F-BEF3-C219C64EB8AC}" destId="{F6CD1E0D-61E2-46C6-9C35-5485AEAC9A3D}" srcOrd="0" destOrd="0" parTransId="{63355EE9-5F13-4573-A9D4-8C505F6B1BAE}" sibTransId="{A9326004-7A15-46C6-A7F6-D10E32B4A512}"/>
    <dgm:cxn modelId="{DB8CE4B8-1D42-4D17-B271-98EDBBEBAEFE}" srcId="{EFD3DDB6-3599-4B9F-BEF3-C219C64EB8AC}" destId="{7D583011-5138-43BA-A095-477E5676EA11}" srcOrd="2" destOrd="0" parTransId="{061FD845-5718-4BE8-A2AD-F617F4825E10}" sibTransId="{406FE513-B551-42B9-8E2D-F7A87D07EDE1}"/>
    <dgm:cxn modelId="{212A1DC1-80B0-40DB-8B76-3E46B540BC40}" type="presOf" srcId="{EFD3DDB6-3599-4B9F-BEF3-C219C64EB8AC}" destId="{83FA4E6B-56FF-4022-8621-F770965C015D}" srcOrd="0" destOrd="0" presId="urn:microsoft.com/office/officeart/2005/8/layout/matrix2"/>
    <dgm:cxn modelId="{344E8DD0-3F50-4FDE-A228-9B495D330B19}" srcId="{EFD3DDB6-3599-4B9F-BEF3-C219C64EB8AC}" destId="{2981F004-36C2-4042-BE3A-104BEAE9FE6F}" srcOrd="3" destOrd="0" parTransId="{C3C61342-A895-4FDA-BD29-FF548A60684D}" sibTransId="{719A7783-EA82-49A8-90C3-831AF1900737}"/>
    <dgm:cxn modelId="{CC8E44E8-CA97-4709-9148-16C138B3188D}" type="presOf" srcId="{B3F018DC-725B-4A98-933C-D8A0942F5CEF}" destId="{EA353746-8B20-4941-B69F-BD931B41199F}" srcOrd="0" destOrd="0" presId="urn:microsoft.com/office/officeart/2005/8/layout/matrix2"/>
    <dgm:cxn modelId="{C1CE4CF0-C8EA-42E2-9608-E1321382D725}" type="presOf" srcId="{F6CD1E0D-61E2-46C6-9C35-5485AEAC9A3D}" destId="{C631B3F6-0BDE-410E-A3F5-57D67806CF5F}" srcOrd="0" destOrd="0" presId="urn:microsoft.com/office/officeart/2005/8/layout/matrix2"/>
    <dgm:cxn modelId="{9DC56F65-1371-4679-910B-CDA464F56A90}" type="presParOf" srcId="{83FA4E6B-56FF-4022-8621-F770965C015D}" destId="{C259AA29-C1F0-4AF9-949C-9031EA4990C2}" srcOrd="0" destOrd="0" presId="urn:microsoft.com/office/officeart/2005/8/layout/matrix2"/>
    <dgm:cxn modelId="{529FFAB1-54EC-4600-BA97-558CB355EC73}" type="presParOf" srcId="{83FA4E6B-56FF-4022-8621-F770965C015D}" destId="{C631B3F6-0BDE-410E-A3F5-57D67806CF5F}" srcOrd="1" destOrd="0" presId="urn:microsoft.com/office/officeart/2005/8/layout/matrix2"/>
    <dgm:cxn modelId="{8744B1CC-6603-460D-809D-69D689781298}" type="presParOf" srcId="{83FA4E6B-56FF-4022-8621-F770965C015D}" destId="{EA353746-8B20-4941-B69F-BD931B41199F}" srcOrd="2" destOrd="0" presId="urn:microsoft.com/office/officeart/2005/8/layout/matrix2"/>
    <dgm:cxn modelId="{AC634EF2-75F0-417B-B8A4-CD33717D8DA7}" type="presParOf" srcId="{83FA4E6B-56FF-4022-8621-F770965C015D}" destId="{9158D243-D2A8-4328-B084-401884BDD1ED}" srcOrd="3" destOrd="0" presId="urn:microsoft.com/office/officeart/2005/8/layout/matrix2"/>
    <dgm:cxn modelId="{FBC0A3FB-0E79-4C90-A92A-0F294B153AFB}" type="presParOf" srcId="{83FA4E6B-56FF-4022-8621-F770965C015D}" destId="{DC618E84-CBA9-480F-98E3-99AAEFD68AC7}" srcOrd="4" destOrd="0" presId="urn:microsoft.com/office/officeart/2005/8/layout/matrix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4.xml><?xml version="1.0" encoding="utf-8"?>
<dgm:dataModel xmlns:dgm="http://schemas.openxmlformats.org/drawingml/2006/diagram" xmlns:a="http://schemas.openxmlformats.org/drawingml/2006/main">
  <dgm:ptLst>
    <dgm:pt modelId="{E4DEC788-D6E1-4464-AC35-A310287D271B}" type="doc">
      <dgm:prSet loTypeId="urn:microsoft.com/office/officeart/2005/8/layout/process2" loCatId="process" qsTypeId="urn:microsoft.com/office/officeart/2005/8/quickstyle/3d3" qsCatId="3D" csTypeId="urn:microsoft.com/office/officeart/2005/8/colors/accent1_2" csCatId="accent1" phldr="1"/>
      <dgm:spPr/>
    </dgm:pt>
    <dgm:pt modelId="{0A546DB5-2113-4AFD-A49C-E859F1462AB4}">
      <dgm:prSet phldrT="[Text]" custT="1">
        <dgm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dgm:style>
      </dgm:prSet>
      <dgm:spPr>
        <a:ln>
          <a:noFill/>
        </a:ln>
      </dgm:spPr>
      <dgm:t>
        <a:bodyPr/>
        <a:lstStyle/>
        <a:p>
          <a:pPr>
            <a:buFont typeface="Arial" panose="020B0604020202020204" pitchFamily="34" charset="0"/>
            <a:buNone/>
          </a:pPr>
          <a:r>
            <a:rPr lang="en-IN" sz="2000" b="1" dirty="0">
              <a:latin typeface="+mn-lt"/>
            </a:rPr>
            <a:t>Price Forecast</a:t>
          </a:r>
          <a:endParaRPr lang="en-US" sz="2000" b="1" dirty="0">
            <a:latin typeface="+mn-lt"/>
          </a:endParaRPr>
        </a:p>
      </dgm:t>
    </dgm:pt>
    <dgm:pt modelId="{4E6B33B8-FA60-4097-9683-BFE352A00839}" type="parTrans" cxnId="{D70C9C7D-EEE6-43CE-8985-9F29565E0A4D}">
      <dgm:prSet/>
      <dgm:spPr/>
      <dgm:t>
        <a:bodyPr/>
        <a:lstStyle/>
        <a:p>
          <a:endParaRPr lang="en-US"/>
        </a:p>
      </dgm:t>
    </dgm:pt>
    <dgm:pt modelId="{12462FFA-8823-47F2-8CB1-B6B84DF8D6A9}" type="sibTrans" cxnId="{D70C9C7D-EEE6-43CE-8985-9F29565E0A4D}">
      <dgm:prSet/>
      <dgm:spPr/>
      <dgm:t>
        <a:bodyPr/>
        <a:lstStyle/>
        <a:p>
          <a:endParaRPr lang="en-US"/>
        </a:p>
      </dgm:t>
    </dgm:pt>
    <dgm:pt modelId="{733B8AE6-B886-46BC-996E-869C6AA30EB3}" type="pres">
      <dgm:prSet presAssocID="{E4DEC788-D6E1-4464-AC35-A310287D271B}" presName="linearFlow" presStyleCnt="0">
        <dgm:presLayoutVars>
          <dgm:resizeHandles val="exact"/>
        </dgm:presLayoutVars>
      </dgm:prSet>
      <dgm:spPr/>
    </dgm:pt>
    <dgm:pt modelId="{9417915E-F288-49D1-9EBB-E63C9EC164C6}" type="pres">
      <dgm:prSet presAssocID="{0A546DB5-2113-4AFD-A49C-E859F1462AB4}" presName="node" presStyleLbl="node1" presStyleIdx="0" presStyleCnt="1">
        <dgm:presLayoutVars>
          <dgm:bulletEnabled val="1"/>
        </dgm:presLayoutVars>
      </dgm:prSet>
      <dgm:spPr>
        <a:prstGeom prst="rect">
          <a:avLst/>
        </a:prstGeom>
      </dgm:spPr>
    </dgm:pt>
  </dgm:ptLst>
  <dgm:cxnLst>
    <dgm:cxn modelId="{83231519-D418-419E-963A-01FCC8A7E66F}" type="presOf" srcId="{E4DEC788-D6E1-4464-AC35-A310287D271B}" destId="{733B8AE6-B886-46BC-996E-869C6AA30EB3}" srcOrd="0" destOrd="0" presId="urn:microsoft.com/office/officeart/2005/8/layout/process2"/>
    <dgm:cxn modelId="{3A71452D-BF17-4790-B336-AD4430189EA0}" type="presOf" srcId="{0A546DB5-2113-4AFD-A49C-E859F1462AB4}" destId="{9417915E-F288-49D1-9EBB-E63C9EC164C6}" srcOrd="0" destOrd="0" presId="urn:microsoft.com/office/officeart/2005/8/layout/process2"/>
    <dgm:cxn modelId="{D70C9C7D-EEE6-43CE-8985-9F29565E0A4D}" srcId="{E4DEC788-D6E1-4464-AC35-A310287D271B}" destId="{0A546DB5-2113-4AFD-A49C-E859F1462AB4}" srcOrd="0" destOrd="0" parTransId="{4E6B33B8-FA60-4097-9683-BFE352A00839}" sibTransId="{12462FFA-8823-47F2-8CB1-B6B84DF8D6A9}"/>
    <dgm:cxn modelId="{007B4CA6-5F95-4F6A-AD56-33F68B86B3C1}" type="presParOf" srcId="{733B8AE6-B886-46BC-996E-869C6AA30EB3}" destId="{9417915E-F288-49D1-9EBB-E63C9EC164C6}" srcOrd="0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5.xml><?xml version="1.0" encoding="utf-8"?>
<dgm:dataModel xmlns:dgm="http://schemas.openxmlformats.org/drawingml/2006/diagram" xmlns:a="http://schemas.openxmlformats.org/drawingml/2006/main">
  <dgm:ptLst>
    <dgm:pt modelId="{FE226EC9-A5C3-4BB8-BB30-56DC40612DFB}" type="doc">
      <dgm:prSet loTypeId="urn:diagrams.loki3.com/VaryingWidthList" loCatId="list" qsTypeId="urn:microsoft.com/office/officeart/2005/8/quickstyle/simple3" qsCatId="simple" csTypeId="urn:microsoft.com/office/officeart/2005/8/colors/accent1_2" csCatId="accent1" phldr="1"/>
      <dgm:spPr/>
    </dgm:pt>
    <dgm:pt modelId="{BA7E15D0-F0B9-45EF-9C67-A83D8435CD70}">
      <dgm:prSet phldrT="[Text]" custT="1"/>
      <dgm:spPr/>
      <dgm:t>
        <a:bodyPr/>
        <a:lstStyle/>
        <a:p>
          <a:r>
            <a:rPr lang="en-US" sz="2400" dirty="0"/>
            <a:t>Supplier 1</a:t>
          </a:r>
        </a:p>
      </dgm:t>
    </dgm:pt>
    <dgm:pt modelId="{B49DF2A1-BE2B-43DB-8CE3-41A2133A9B95}" type="parTrans" cxnId="{756D6F0E-83C4-48B7-8A7C-F3042E55DD66}">
      <dgm:prSet/>
      <dgm:spPr/>
      <dgm:t>
        <a:bodyPr/>
        <a:lstStyle/>
        <a:p>
          <a:endParaRPr lang="en-US"/>
        </a:p>
      </dgm:t>
    </dgm:pt>
    <dgm:pt modelId="{47D5061A-6683-4896-ACB3-16C829FA53CC}" type="sibTrans" cxnId="{756D6F0E-83C4-48B7-8A7C-F3042E55DD66}">
      <dgm:prSet/>
      <dgm:spPr/>
      <dgm:t>
        <a:bodyPr/>
        <a:lstStyle/>
        <a:p>
          <a:endParaRPr lang="en-US"/>
        </a:p>
      </dgm:t>
    </dgm:pt>
    <dgm:pt modelId="{59BB6EED-250F-4F92-893A-392719C07974}">
      <dgm:prSet phldrT="[Text]" custT="1"/>
      <dgm:spPr/>
      <dgm:t>
        <a:bodyPr/>
        <a:lstStyle/>
        <a:p>
          <a:r>
            <a:rPr lang="en-US" sz="2400" dirty="0"/>
            <a:t>Supplier 2</a:t>
          </a:r>
        </a:p>
      </dgm:t>
    </dgm:pt>
    <dgm:pt modelId="{39E36F3A-FDCF-45D9-A7BF-82CD724AF54A}" type="parTrans" cxnId="{F5C7EE1F-B21D-4EF4-BD63-26A2C5CE9262}">
      <dgm:prSet/>
      <dgm:spPr/>
      <dgm:t>
        <a:bodyPr/>
        <a:lstStyle/>
        <a:p>
          <a:endParaRPr lang="en-US"/>
        </a:p>
      </dgm:t>
    </dgm:pt>
    <dgm:pt modelId="{E95BD9CA-139A-4CB2-BCDF-D6C9DF55AD1F}" type="sibTrans" cxnId="{F5C7EE1F-B21D-4EF4-BD63-26A2C5CE9262}">
      <dgm:prSet/>
      <dgm:spPr/>
      <dgm:t>
        <a:bodyPr/>
        <a:lstStyle/>
        <a:p>
          <a:endParaRPr lang="en-US"/>
        </a:p>
      </dgm:t>
    </dgm:pt>
    <dgm:pt modelId="{3BA8F192-E127-4027-9DFB-FFCE31CE0B37}">
      <dgm:prSet/>
      <dgm:spPr/>
      <dgm:t>
        <a:bodyPr/>
        <a:lstStyle/>
        <a:p>
          <a:endParaRPr lang="en-US"/>
        </a:p>
      </dgm:t>
    </dgm:pt>
    <dgm:pt modelId="{D5A96568-38C2-48BF-9249-688B9E183A21}" type="parTrans" cxnId="{BC7D6BED-95CD-45EB-B961-2CC5CF491D73}">
      <dgm:prSet/>
      <dgm:spPr/>
      <dgm:t>
        <a:bodyPr/>
        <a:lstStyle/>
        <a:p>
          <a:endParaRPr lang="en-US"/>
        </a:p>
      </dgm:t>
    </dgm:pt>
    <dgm:pt modelId="{CC4EFD36-C65A-4FBE-A92A-BCB55D9CA339}" type="sibTrans" cxnId="{BC7D6BED-95CD-45EB-B961-2CC5CF491D73}">
      <dgm:prSet/>
      <dgm:spPr/>
      <dgm:t>
        <a:bodyPr/>
        <a:lstStyle/>
        <a:p>
          <a:endParaRPr lang="en-US"/>
        </a:p>
      </dgm:t>
    </dgm:pt>
    <dgm:pt modelId="{BAC59092-5C5A-46E5-8700-A9D3D2AC4926}">
      <dgm:prSet custT="1"/>
      <dgm:spPr/>
      <dgm:t>
        <a:bodyPr/>
        <a:lstStyle/>
        <a:p>
          <a:r>
            <a:rPr lang="en-US" sz="2400" dirty="0"/>
            <a:t>Supplier n</a:t>
          </a:r>
        </a:p>
      </dgm:t>
    </dgm:pt>
    <dgm:pt modelId="{FBEB6317-BD0D-4D2D-9E66-8B554DC62128}" type="parTrans" cxnId="{0C571078-D25B-4577-B9A4-0B3B7FD9078F}">
      <dgm:prSet/>
      <dgm:spPr/>
      <dgm:t>
        <a:bodyPr/>
        <a:lstStyle/>
        <a:p>
          <a:endParaRPr lang="en-US"/>
        </a:p>
      </dgm:t>
    </dgm:pt>
    <dgm:pt modelId="{C7D12B7F-048E-4DE4-9CAA-A51388626D3F}" type="sibTrans" cxnId="{0C571078-D25B-4577-B9A4-0B3B7FD9078F}">
      <dgm:prSet/>
      <dgm:spPr/>
      <dgm:t>
        <a:bodyPr/>
        <a:lstStyle/>
        <a:p>
          <a:endParaRPr lang="en-US"/>
        </a:p>
      </dgm:t>
    </dgm:pt>
    <dgm:pt modelId="{782EA211-AAC7-49EE-AC25-CCFEE855FFB5}">
      <dgm:prSet phldrT="[Text]" custT="1"/>
      <dgm:spPr/>
      <dgm:t>
        <a:bodyPr/>
        <a:lstStyle/>
        <a:p>
          <a:r>
            <a:rPr lang="en-US" sz="2400" dirty="0"/>
            <a:t>Supplier 3</a:t>
          </a:r>
        </a:p>
      </dgm:t>
    </dgm:pt>
    <dgm:pt modelId="{5629B35B-B2FA-4300-971E-A1BB3C5EA861}" type="sibTrans" cxnId="{F82CBCE5-8063-46DF-872E-7C877BB59A18}">
      <dgm:prSet/>
      <dgm:spPr/>
      <dgm:t>
        <a:bodyPr/>
        <a:lstStyle/>
        <a:p>
          <a:endParaRPr lang="en-US"/>
        </a:p>
      </dgm:t>
    </dgm:pt>
    <dgm:pt modelId="{DD66F770-5A8F-4846-BFD7-CD0D68FA437A}" type="parTrans" cxnId="{F82CBCE5-8063-46DF-872E-7C877BB59A18}">
      <dgm:prSet/>
      <dgm:spPr/>
      <dgm:t>
        <a:bodyPr/>
        <a:lstStyle/>
        <a:p>
          <a:endParaRPr lang="en-US"/>
        </a:p>
      </dgm:t>
    </dgm:pt>
    <dgm:pt modelId="{1D08B105-A170-45E5-9DC1-551A96B5F9C7}" type="pres">
      <dgm:prSet presAssocID="{FE226EC9-A5C3-4BB8-BB30-56DC40612DFB}" presName="Name0" presStyleCnt="0">
        <dgm:presLayoutVars>
          <dgm:resizeHandles/>
        </dgm:presLayoutVars>
      </dgm:prSet>
      <dgm:spPr/>
    </dgm:pt>
    <dgm:pt modelId="{67566353-B531-441A-BC06-C708A8500A02}" type="pres">
      <dgm:prSet presAssocID="{BA7E15D0-F0B9-45EF-9C67-A83D8435CD70}" presName="text" presStyleLbl="node1" presStyleIdx="0" presStyleCnt="5" custScaleX="221544">
        <dgm:presLayoutVars>
          <dgm:bulletEnabled val="1"/>
        </dgm:presLayoutVars>
      </dgm:prSet>
      <dgm:spPr/>
    </dgm:pt>
    <dgm:pt modelId="{EF0CEAAD-2A89-49AF-BCB8-35CFEB28707B}" type="pres">
      <dgm:prSet presAssocID="{47D5061A-6683-4896-ACB3-16C829FA53CC}" presName="space" presStyleCnt="0"/>
      <dgm:spPr/>
    </dgm:pt>
    <dgm:pt modelId="{9EBCBCD0-5D58-401A-9431-8C2DFFB32F45}" type="pres">
      <dgm:prSet presAssocID="{59BB6EED-250F-4F92-893A-392719C07974}" presName="text" presStyleLbl="node1" presStyleIdx="1" presStyleCnt="5" custScaleX="217311">
        <dgm:presLayoutVars>
          <dgm:bulletEnabled val="1"/>
        </dgm:presLayoutVars>
      </dgm:prSet>
      <dgm:spPr/>
    </dgm:pt>
    <dgm:pt modelId="{3878AC1F-3004-4AC7-86A5-D0BEE40BED31}" type="pres">
      <dgm:prSet presAssocID="{E95BD9CA-139A-4CB2-BCDF-D6C9DF55AD1F}" presName="space" presStyleCnt="0"/>
      <dgm:spPr/>
    </dgm:pt>
    <dgm:pt modelId="{8DC5FB4D-992A-499C-B328-1531016B4218}" type="pres">
      <dgm:prSet presAssocID="{782EA211-AAC7-49EE-AC25-CCFEE855FFB5}" presName="text" presStyleLbl="node1" presStyleIdx="2" presStyleCnt="5" custScaleX="213078">
        <dgm:presLayoutVars>
          <dgm:bulletEnabled val="1"/>
        </dgm:presLayoutVars>
      </dgm:prSet>
      <dgm:spPr/>
    </dgm:pt>
    <dgm:pt modelId="{3585EA6F-CFD7-4B19-A70F-25C0DD38351C}" type="pres">
      <dgm:prSet presAssocID="{5629B35B-B2FA-4300-971E-A1BB3C5EA861}" presName="space" presStyleCnt="0"/>
      <dgm:spPr/>
    </dgm:pt>
    <dgm:pt modelId="{571BAA6A-0FD6-414D-B59F-94F7F83563B4}" type="pres">
      <dgm:prSet presAssocID="{3BA8F192-E127-4027-9DFB-FFCE31CE0B37}" presName="text" presStyleLbl="node1" presStyleIdx="3" presStyleCnt="5" custScaleX="321734">
        <dgm:presLayoutVars>
          <dgm:bulletEnabled val="1"/>
        </dgm:presLayoutVars>
      </dgm:prSet>
      <dgm:spPr/>
    </dgm:pt>
    <dgm:pt modelId="{20E6C6ED-9403-4405-B7EB-7F8308546801}" type="pres">
      <dgm:prSet presAssocID="{CC4EFD36-C65A-4FBE-A92A-BCB55D9CA339}" presName="space" presStyleCnt="0"/>
      <dgm:spPr/>
    </dgm:pt>
    <dgm:pt modelId="{EB8F080F-3C3D-44BB-909A-BD18D80B5DC2}" type="pres">
      <dgm:prSet presAssocID="{BAC59092-5C5A-46E5-8700-A9D3D2AC4926}" presName="text" presStyleLbl="node1" presStyleIdx="4" presStyleCnt="5" custScaleX="307622">
        <dgm:presLayoutVars>
          <dgm:bulletEnabled val="1"/>
        </dgm:presLayoutVars>
      </dgm:prSet>
      <dgm:spPr/>
    </dgm:pt>
  </dgm:ptLst>
  <dgm:cxnLst>
    <dgm:cxn modelId="{E5F01E06-D346-458A-809E-C18D56075795}" type="presOf" srcId="{59BB6EED-250F-4F92-893A-392719C07974}" destId="{9EBCBCD0-5D58-401A-9431-8C2DFFB32F45}" srcOrd="0" destOrd="0" presId="urn:diagrams.loki3.com/VaryingWidthList"/>
    <dgm:cxn modelId="{B12F940C-E4D4-443E-94A7-1EF07A38ABD1}" type="presOf" srcId="{FE226EC9-A5C3-4BB8-BB30-56DC40612DFB}" destId="{1D08B105-A170-45E5-9DC1-551A96B5F9C7}" srcOrd="0" destOrd="0" presId="urn:diagrams.loki3.com/VaryingWidthList"/>
    <dgm:cxn modelId="{756D6F0E-83C4-48B7-8A7C-F3042E55DD66}" srcId="{FE226EC9-A5C3-4BB8-BB30-56DC40612DFB}" destId="{BA7E15D0-F0B9-45EF-9C67-A83D8435CD70}" srcOrd="0" destOrd="0" parTransId="{B49DF2A1-BE2B-43DB-8CE3-41A2133A9B95}" sibTransId="{47D5061A-6683-4896-ACB3-16C829FA53CC}"/>
    <dgm:cxn modelId="{A9C67B1E-2986-4088-BECF-6BB4EE8C45D9}" type="presOf" srcId="{3BA8F192-E127-4027-9DFB-FFCE31CE0B37}" destId="{571BAA6A-0FD6-414D-B59F-94F7F83563B4}" srcOrd="0" destOrd="0" presId="urn:diagrams.loki3.com/VaryingWidthList"/>
    <dgm:cxn modelId="{F5C7EE1F-B21D-4EF4-BD63-26A2C5CE9262}" srcId="{FE226EC9-A5C3-4BB8-BB30-56DC40612DFB}" destId="{59BB6EED-250F-4F92-893A-392719C07974}" srcOrd="1" destOrd="0" parTransId="{39E36F3A-FDCF-45D9-A7BF-82CD724AF54A}" sibTransId="{E95BD9CA-139A-4CB2-BCDF-D6C9DF55AD1F}"/>
    <dgm:cxn modelId="{E853762F-9C4D-4A6A-B239-0BD0A192EC93}" type="presOf" srcId="{BA7E15D0-F0B9-45EF-9C67-A83D8435CD70}" destId="{67566353-B531-441A-BC06-C708A8500A02}" srcOrd="0" destOrd="0" presId="urn:diagrams.loki3.com/VaryingWidthList"/>
    <dgm:cxn modelId="{42244848-7598-4E42-B4E9-259657B0CA7F}" type="presOf" srcId="{782EA211-AAC7-49EE-AC25-CCFEE855FFB5}" destId="{8DC5FB4D-992A-499C-B328-1531016B4218}" srcOrd="0" destOrd="0" presId="urn:diagrams.loki3.com/VaryingWidthList"/>
    <dgm:cxn modelId="{0C571078-D25B-4577-B9A4-0B3B7FD9078F}" srcId="{FE226EC9-A5C3-4BB8-BB30-56DC40612DFB}" destId="{BAC59092-5C5A-46E5-8700-A9D3D2AC4926}" srcOrd="4" destOrd="0" parTransId="{FBEB6317-BD0D-4D2D-9E66-8B554DC62128}" sibTransId="{C7D12B7F-048E-4DE4-9CAA-A51388626D3F}"/>
    <dgm:cxn modelId="{732D85AA-59B3-4726-AB80-0CF619DA1A8A}" type="presOf" srcId="{BAC59092-5C5A-46E5-8700-A9D3D2AC4926}" destId="{EB8F080F-3C3D-44BB-909A-BD18D80B5DC2}" srcOrd="0" destOrd="0" presId="urn:diagrams.loki3.com/VaryingWidthList"/>
    <dgm:cxn modelId="{F82CBCE5-8063-46DF-872E-7C877BB59A18}" srcId="{FE226EC9-A5C3-4BB8-BB30-56DC40612DFB}" destId="{782EA211-AAC7-49EE-AC25-CCFEE855FFB5}" srcOrd="2" destOrd="0" parTransId="{DD66F770-5A8F-4846-BFD7-CD0D68FA437A}" sibTransId="{5629B35B-B2FA-4300-971E-A1BB3C5EA861}"/>
    <dgm:cxn modelId="{BC7D6BED-95CD-45EB-B961-2CC5CF491D73}" srcId="{FE226EC9-A5C3-4BB8-BB30-56DC40612DFB}" destId="{3BA8F192-E127-4027-9DFB-FFCE31CE0B37}" srcOrd="3" destOrd="0" parTransId="{D5A96568-38C2-48BF-9249-688B9E183A21}" sibTransId="{CC4EFD36-C65A-4FBE-A92A-BCB55D9CA339}"/>
    <dgm:cxn modelId="{27EE7938-C098-496A-918C-B842A5CDA43D}" type="presParOf" srcId="{1D08B105-A170-45E5-9DC1-551A96B5F9C7}" destId="{67566353-B531-441A-BC06-C708A8500A02}" srcOrd="0" destOrd="0" presId="urn:diagrams.loki3.com/VaryingWidthList"/>
    <dgm:cxn modelId="{75417936-EE19-46B0-88B9-A53F41426F2F}" type="presParOf" srcId="{1D08B105-A170-45E5-9DC1-551A96B5F9C7}" destId="{EF0CEAAD-2A89-49AF-BCB8-35CFEB28707B}" srcOrd="1" destOrd="0" presId="urn:diagrams.loki3.com/VaryingWidthList"/>
    <dgm:cxn modelId="{04DEC431-CF80-413E-8949-A4F0A779C0F9}" type="presParOf" srcId="{1D08B105-A170-45E5-9DC1-551A96B5F9C7}" destId="{9EBCBCD0-5D58-401A-9431-8C2DFFB32F45}" srcOrd="2" destOrd="0" presId="urn:diagrams.loki3.com/VaryingWidthList"/>
    <dgm:cxn modelId="{122A6B39-9CCF-4272-8BC8-2E7EA3916323}" type="presParOf" srcId="{1D08B105-A170-45E5-9DC1-551A96B5F9C7}" destId="{3878AC1F-3004-4AC7-86A5-D0BEE40BED31}" srcOrd="3" destOrd="0" presId="urn:diagrams.loki3.com/VaryingWidthList"/>
    <dgm:cxn modelId="{D92C52A0-94E4-4D98-94A0-7DEC73C9E3E0}" type="presParOf" srcId="{1D08B105-A170-45E5-9DC1-551A96B5F9C7}" destId="{8DC5FB4D-992A-499C-B328-1531016B4218}" srcOrd="4" destOrd="0" presId="urn:diagrams.loki3.com/VaryingWidthList"/>
    <dgm:cxn modelId="{07D30A6F-60CE-4F6C-8A45-4FD271454707}" type="presParOf" srcId="{1D08B105-A170-45E5-9DC1-551A96B5F9C7}" destId="{3585EA6F-CFD7-4B19-A70F-25C0DD38351C}" srcOrd="5" destOrd="0" presId="urn:diagrams.loki3.com/VaryingWidthList"/>
    <dgm:cxn modelId="{263FB0BF-0946-4367-910B-628B3A1AABD4}" type="presParOf" srcId="{1D08B105-A170-45E5-9DC1-551A96B5F9C7}" destId="{571BAA6A-0FD6-414D-B59F-94F7F83563B4}" srcOrd="6" destOrd="0" presId="urn:diagrams.loki3.com/VaryingWidthList"/>
    <dgm:cxn modelId="{39B706CC-4A78-499A-B38A-0FB168FDECE6}" type="presParOf" srcId="{1D08B105-A170-45E5-9DC1-551A96B5F9C7}" destId="{20E6C6ED-9403-4405-B7EB-7F8308546801}" srcOrd="7" destOrd="0" presId="urn:diagrams.loki3.com/VaryingWidthList"/>
    <dgm:cxn modelId="{1E2D6638-9284-4286-A66B-2789A0299EE9}" type="presParOf" srcId="{1D08B105-A170-45E5-9DC1-551A96B5F9C7}" destId="{EB8F080F-3C3D-44BB-909A-BD18D80B5DC2}" srcOrd="8" destOrd="0" presId="urn:diagrams.loki3.com/VaryingWidth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6.xml><?xml version="1.0" encoding="utf-8"?>
<dgm:dataModel xmlns:dgm="http://schemas.openxmlformats.org/drawingml/2006/diagram" xmlns:a="http://schemas.openxmlformats.org/drawingml/2006/main">
  <dgm:ptLst>
    <dgm:pt modelId="{FE226EC9-A5C3-4BB8-BB30-56DC40612DFB}" type="doc">
      <dgm:prSet loTypeId="urn:diagrams.loki3.com/VaryingWidthList" loCatId="list" qsTypeId="urn:microsoft.com/office/officeart/2005/8/quickstyle/simple3" qsCatId="simple" csTypeId="urn:microsoft.com/office/officeart/2005/8/colors/accent1_2" csCatId="accent1" phldr="1"/>
      <dgm:spPr/>
    </dgm:pt>
    <dgm:pt modelId="{BA7E15D0-F0B9-45EF-9C67-A83D8435CD70}">
      <dgm:prSet phldrT="[Text]" custT="1"/>
      <dgm:spPr/>
      <dgm:t>
        <a:bodyPr/>
        <a:lstStyle/>
        <a:p>
          <a:r>
            <a:rPr lang="en-US" sz="2400" dirty="0"/>
            <a:t>CUSTOMER 1</a:t>
          </a:r>
        </a:p>
      </dgm:t>
    </dgm:pt>
    <dgm:pt modelId="{B49DF2A1-BE2B-43DB-8CE3-41A2133A9B95}" type="parTrans" cxnId="{756D6F0E-83C4-48B7-8A7C-F3042E55DD66}">
      <dgm:prSet/>
      <dgm:spPr/>
      <dgm:t>
        <a:bodyPr/>
        <a:lstStyle/>
        <a:p>
          <a:endParaRPr lang="en-US"/>
        </a:p>
      </dgm:t>
    </dgm:pt>
    <dgm:pt modelId="{47D5061A-6683-4896-ACB3-16C829FA53CC}" type="sibTrans" cxnId="{756D6F0E-83C4-48B7-8A7C-F3042E55DD66}">
      <dgm:prSet/>
      <dgm:spPr/>
      <dgm:t>
        <a:bodyPr/>
        <a:lstStyle/>
        <a:p>
          <a:endParaRPr lang="en-US"/>
        </a:p>
      </dgm:t>
    </dgm:pt>
    <dgm:pt modelId="{59BB6EED-250F-4F92-893A-392719C07974}">
      <dgm:prSet phldrT="[Text]" custT="1"/>
      <dgm:spPr/>
      <dgm:t>
        <a:bodyPr/>
        <a:lstStyle/>
        <a:p>
          <a:r>
            <a:rPr lang="en-US" sz="2400" dirty="0"/>
            <a:t>CUSTOMER 2</a:t>
          </a:r>
        </a:p>
      </dgm:t>
    </dgm:pt>
    <dgm:pt modelId="{39E36F3A-FDCF-45D9-A7BF-82CD724AF54A}" type="parTrans" cxnId="{F5C7EE1F-B21D-4EF4-BD63-26A2C5CE9262}">
      <dgm:prSet/>
      <dgm:spPr/>
      <dgm:t>
        <a:bodyPr/>
        <a:lstStyle/>
        <a:p>
          <a:endParaRPr lang="en-US"/>
        </a:p>
      </dgm:t>
    </dgm:pt>
    <dgm:pt modelId="{E95BD9CA-139A-4CB2-BCDF-D6C9DF55AD1F}" type="sibTrans" cxnId="{F5C7EE1F-B21D-4EF4-BD63-26A2C5CE9262}">
      <dgm:prSet/>
      <dgm:spPr/>
      <dgm:t>
        <a:bodyPr/>
        <a:lstStyle/>
        <a:p>
          <a:endParaRPr lang="en-US"/>
        </a:p>
      </dgm:t>
    </dgm:pt>
    <dgm:pt modelId="{3BA8F192-E127-4027-9DFB-FFCE31CE0B37}">
      <dgm:prSet/>
      <dgm:spPr/>
      <dgm:t>
        <a:bodyPr/>
        <a:lstStyle/>
        <a:p>
          <a:endParaRPr lang="en-US"/>
        </a:p>
      </dgm:t>
    </dgm:pt>
    <dgm:pt modelId="{D5A96568-38C2-48BF-9249-688B9E183A21}" type="parTrans" cxnId="{BC7D6BED-95CD-45EB-B961-2CC5CF491D73}">
      <dgm:prSet/>
      <dgm:spPr/>
      <dgm:t>
        <a:bodyPr/>
        <a:lstStyle/>
        <a:p>
          <a:endParaRPr lang="en-US"/>
        </a:p>
      </dgm:t>
    </dgm:pt>
    <dgm:pt modelId="{CC4EFD36-C65A-4FBE-A92A-BCB55D9CA339}" type="sibTrans" cxnId="{BC7D6BED-95CD-45EB-B961-2CC5CF491D73}">
      <dgm:prSet/>
      <dgm:spPr/>
      <dgm:t>
        <a:bodyPr/>
        <a:lstStyle/>
        <a:p>
          <a:endParaRPr lang="en-US"/>
        </a:p>
      </dgm:t>
    </dgm:pt>
    <dgm:pt modelId="{BAC59092-5C5A-46E5-8700-A9D3D2AC4926}">
      <dgm:prSet custT="1"/>
      <dgm:spPr/>
      <dgm:t>
        <a:bodyPr/>
        <a:lstStyle/>
        <a:p>
          <a:r>
            <a:rPr lang="en-US" sz="2400" dirty="0"/>
            <a:t>CUSTOMER n</a:t>
          </a:r>
        </a:p>
      </dgm:t>
    </dgm:pt>
    <dgm:pt modelId="{FBEB6317-BD0D-4D2D-9E66-8B554DC62128}" type="parTrans" cxnId="{0C571078-D25B-4577-B9A4-0B3B7FD9078F}">
      <dgm:prSet/>
      <dgm:spPr/>
      <dgm:t>
        <a:bodyPr/>
        <a:lstStyle/>
        <a:p>
          <a:endParaRPr lang="en-US"/>
        </a:p>
      </dgm:t>
    </dgm:pt>
    <dgm:pt modelId="{C7D12B7F-048E-4DE4-9CAA-A51388626D3F}" type="sibTrans" cxnId="{0C571078-D25B-4577-B9A4-0B3B7FD9078F}">
      <dgm:prSet/>
      <dgm:spPr/>
      <dgm:t>
        <a:bodyPr/>
        <a:lstStyle/>
        <a:p>
          <a:endParaRPr lang="en-US"/>
        </a:p>
      </dgm:t>
    </dgm:pt>
    <dgm:pt modelId="{782EA211-AAC7-49EE-AC25-CCFEE855FFB5}">
      <dgm:prSet phldrT="[Text]" custT="1"/>
      <dgm:spPr/>
      <dgm:t>
        <a:bodyPr/>
        <a:lstStyle/>
        <a:p>
          <a:r>
            <a:rPr lang="en-US" sz="2400" dirty="0"/>
            <a:t>CUSTOMER 3</a:t>
          </a:r>
        </a:p>
      </dgm:t>
    </dgm:pt>
    <dgm:pt modelId="{5629B35B-B2FA-4300-971E-A1BB3C5EA861}" type="sibTrans" cxnId="{F82CBCE5-8063-46DF-872E-7C877BB59A18}">
      <dgm:prSet/>
      <dgm:spPr/>
      <dgm:t>
        <a:bodyPr/>
        <a:lstStyle/>
        <a:p>
          <a:endParaRPr lang="en-US"/>
        </a:p>
      </dgm:t>
    </dgm:pt>
    <dgm:pt modelId="{DD66F770-5A8F-4846-BFD7-CD0D68FA437A}" type="parTrans" cxnId="{F82CBCE5-8063-46DF-872E-7C877BB59A18}">
      <dgm:prSet/>
      <dgm:spPr/>
      <dgm:t>
        <a:bodyPr/>
        <a:lstStyle/>
        <a:p>
          <a:endParaRPr lang="en-US"/>
        </a:p>
      </dgm:t>
    </dgm:pt>
    <dgm:pt modelId="{1D08B105-A170-45E5-9DC1-551A96B5F9C7}" type="pres">
      <dgm:prSet presAssocID="{FE226EC9-A5C3-4BB8-BB30-56DC40612DFB}" presName="Name0" presStyleCnt="0">
        <dgm:presLayoutVars>
          <dgm:resizeHandles/>
        </dgm:presLayoutVars>
      </dgm:prSet>
      <dgm:spPr/>
    </dgm:pt>
    <dgm:pt modelId="{67566353-B531-441A-BC06-C708A8500A02}" type="pres">
      <dgm:prSet presAssocID="{BA7E15D0-F0B9-45EF-9C67-A83D8435CD70}" presName="text" presStyleLbl="node1" presStyleIdx="0" presStyleCnt="5" custScaleX="221544">
        <dgm:presLayoutVars>
          <dgm:bulletEnabled val="1"/>
        </dgm:presLayoutVars>
      </dgm:prSet>
      <dgm:spPr/>
    </dgm:pt>
    <dgm:pt modelId="{EF0CEAAD-2A89-49AF-BCB8-35CFEB28707B}" type="pres">
      <dgm:prSet presAssocID="{47D5061A-6683-4896-ACB3-16C829FA53CC}" presName="space" presStyleCnt="0"/>
      <dgm:spPr/>
    </dgm:pt>
    <dgm:pt modelId="{9EBCBCD0-5D58-401A-9431-8C2DFFB32F45}" type="pres">
      <dgm:prSet presAssocID="{59BB6EED-250F-4F92-893A-392719C07974}" presName="text" presStyleLbl="node1" presStyleIdx="1" presStyleCnt="5" custScaleX="217311">
        <dgm:presLayoutVars>
          <dgm:bulletEnabled val="1"/>
        </dgm:presLayoutVars>
      </dgm:prSet>
      <dgm:spPr/>
    </dgm:pt>
    <dgm:pt modelId="{3878AC1F-3004-4AC7-86A5-D0BEE40BED31}" type="pres">
      <dgm:prSet presAssocID="{E95BD9CA-139A-4CB2-BCDF-D6C9DF55AD1F}" presName="space" presStyleCnt="0"/>
      <dgm:spPr/>
    </dgm:pt>
    <dgm:pt modelId="{8DC5FB4D-992A-499C-B328-1531016B4218}" type="pres">
      <dgm:prSet presAssocID="{782EA211-AAC7-49EE-AC25-CCFEE855FFB5}" presName="text" presStyleLbl="node1" presStyleIdx="2" presStyleCnt="5" custScaleX="213078">
        <dgm:presLayoutVars>
          <dgm:bulletEnabled val="1"/>
        </dgm:presLayoutVars>
      </dgm:prSet>
      <dgm:spPr/>
    </dgm:pt>
    <dgm:pt modelId="{3585EA6F-CFD7-4B19-A70F-25C0DD38351C}" type="pres">
      <dgm:prSet presAssocID="{5629B35B-B2FA-4300-971E-A1BB3C5EA861}" presName="space" presStyleCnt="0"/>
      <dgm:spPr/>
    </dgm:pt>
    <dgm:pt modelId="{571BAA6A-0FD6-414D-B59F-94F7F83563B4}" type="pres">
      <dgm:prSet presAssocID="{3BA8F192-E127-4027-9DFB-FFCE31CE0B37}" presName="text" presStyleLbl="node1" presStyleIdx="3" presStyleCnt="5" custScaleX="321734">
        <dgm:presLayoutVars>
          <dgm:bulletEnabled val="1"/>
        </dgm:presLayoutVars>
      </dgm:prSet>
      <dgm:spPr/>
    </dgm:pt>
    <dgm:pt modelId="{20E6C6ED-9403-4405-B7EB-7F8308546801}" type="pres">
      <dgm:prSet presAssocID="{CC4EFD36-C65A-4FBE-A92A-BCB55D9CA339}" presName="space" presStyleCnt="0"/>
      <dgm:spPr/>
    </dgm:pt>
    <dgm:pt modelId="{EB8F080F-3C3D-44BB-909A-BD18D80B5DC2}" type="pres">
      <dgm:prSet presAssocID="{BAC59092-5C5A-46E5-8700-A9D3D2AC4926}" presName="text" presStyleLbl="node1" presStyleIdx="4" presStyleCnt="5" custScaleX="307622">
        <dgm:presLayoutVars>
          <dgm:bulletEnabled val="1"/>
        </dgm:presLayoutVars>
      </dgm:prSet>
      <dgm:spPr/>
    </dgm:pt>
  </dgm:ptLst>
  <dgm:cxnLst>
    <dgm:cxn modelId="{E5F01E06-D346-458A-809E-C18D56075795}" type="presOf" srcId="{59BB6EED-250F-4F92-893A-392719C07974}" destId="{9EBCBCD0-5D58-401A-9431-8C2DFFB32F45}" srcOrd="0" destOrd="0" presId="urn:diagrams.loki3.com/VaryingWidthList"/>
    <dgm:cxn modelId="{B12F940C-E4D4-443E-94A7-1EF07A38ABD1}" type="presOf" srcId="{FE226EC9-A5C3-4BB8-BB30-56DC40612DFB}" destId="{1D08B105-A170-45E5-9DC1-551A96B5F9C7}" srcOrd="0" destOrd="0" presId="urn:diagrams.loki3.com/VaryingWidthList"/>
    <dgm:cxn modelId="{756D6F0E-83C4-48B7-8A7C-F3042E55DD66}" srcId="{FE226EC9-A5C3-4BB8-BB30-56DC40612DFB}" destId="{BA7E15D0-F0B9-45EF-9C67-A83D8435CD70}" srcOrd="0" destOrd="0" parTransId="{B49DF2A1-BE2B-43DB-8CE3-41A2133A9B95}" sibTransId="{47D5061A-6683-4896-ACB3-16C829FA53CC}"/>
    <dgm:cxn modelId="{A9C67B1E-2986-4088-BECF-6BB4EE8C45D9}" type="presOf" srcId="{3BA8F192-E127-4027-9DFB-FFCE31CE0B37}" destId="{571BAA6A-0FD6-414D-B59F-94F7F83563B4}" srcOrd="0" destOrd="0" presId="urn:diagrams.loki3.com/VaryingWidthList"/>
    <dgm:cxn modelId="{F5C7EE1F-B21D-4EF4-BD63-26A2C5CE9262}" srcId="{FE226EC9-A5C3-4BB8-BB30-56DC40612DFB}" destId="{59BB6EED-250F-4F92-893A-392719C07974}" srcOrd="1" destOrd="0" parTransId="{39E36F3A-FDCF-45D9-A7BF-82CD724AF54A}" sibTransId="{E95BD9CA-139A-4CB2-BCDF-D6C9DF55AD1F}"/>
    <dgm:cxn modelId="{E853762F-9C4D-4A6A-B239-0BD0A192EC93}" type="presOf" srcId="{BA7E15D0-F0B9-45EF-9C67-A83D8435CD70}" destId="{67566353-B531-441A-BC06-C708A8500A02}" srcOrd="0" destOrd="0" presId="urn:diagrams.loki3.com/VaryingWidthList"/>
    <dgm:cxn modelId="{42244848-7598-4E42-B4E9-259657B0CA7F}" type="presOf" srcId="{782EA211-AAC7-49EE-AC25-CCFEE855FFB5}" destId="{8DC5FB4D-992A-499C-B328-1531016B4218}" srcOrd="0" destOrd="0" presId="urn:diagrams.loki3.com/VaryingWidthList"/>
    <dgm:cxn modelId="{0C571078-D25B-4577-B9A4-0B3B7FD9078F}" srcId="{FE226EC9-A5C3-4BB8-BB30-56DC40612DFB}" destId="{BAC59092-5C5A-46E5-8700-A9D3D2AC4926}" srcOrd="4" destOrd="0" parTransId="{FBEB6317-BD0D-4D2D-9E66-8B554DC62128}" sibTransId="{C7D12B7F-048E-4DE4-9CAA-A51388626D3F}"/>
    <dgm:cxn modelId="{732D85AA-59B3-4726-AB80-0CF619DA1A8A}" type="presOf" srcId="{BAC59092-5C5A-46E5-8700-A9D3D2AC4926}" destId="{EB8F080F-3C3D-44BB-909A-BD18D80B5DC2}" srcOrd="0" destOrd="0" presId="urn:diagrams.loki3.com/VaryingWidthList"/>
    <dgm:cxn modelId="{F82CBCE5-8063-46DF-872E-7C877BB59A18}" srcId="{FE226EC9-A5C3-4BB8-BB30-56DC40612DFB}" destId="{782EA211-AAC7-49EE-AC25-CCFEE855FFB5}" srcOrd="2" destOrd="0" parTransId="{DD66F770-5A8F-4846-BFD7-CD0D68FA437A}" sibTransId="{5629B35B-B2FA-4300-971E-A1BB3C5EA861}"/>
    <dgm:cxn modelId="{BC7D6BED-95CD-45EB-B961-2CC5CF491D73}" srcId="{FE226EC9-A5C3-4BB8-BB30-56DC40612DFB}" destId="{3BA8F192-E127-4027-9DFB-FFCE31CE0B37}" srcOrd="3" destOrd="0" parTransId="{D5A96568-38C2-48BF-9249-688B9E183A21}" sibTransId="{CC4EFD36-C65A-4FBE-A92A-BCB55D9CA339}"/>
    <dgm:cxn modelId="{27EE7938-C098-496A-918C-B842A5CDA43D}" type="presParOf" srcId="{1D08B105-A170-45E5-9DC1-551A96B5F9C7}" destId="{67566353-B531-441A-BC06-C708A8500A02}" srcOrd="0" destOrd="0" presId="urn:diagrams.loki3.com/VaryingWidthList"/>
    <dgm:cxn modelId="{75417936-EE19-46B0-88B9-A53F41426F2F}" type="presParOf" srcId="{1D08B105-A170-45E5-9DC1-551A96B5F9C7}" destId="{EF0CEAAD-2A89-49AF-BCB8-35CFEB28707B}" srcOrd="1" destOrd="0" presId="urn:diagrams.loki3.com/VaryingWidthList"/>
    <dgm:cxn modelId="{04DEC431-CF80-413E-8949-A4F0A779C0F9}" type="presParOf" srcId="{1D08B105-A170-45E5-9DC1-551A96B5F9C7}" destId="{9EBCBCD0-5D58-401A-9431-8C2DFFB32F45}" srcOrd="2" destOrd="0" presId="urn:diagrams.loki3.com/VaryingWidthList"/>
    <dgm:cxn modelId="{122A6B39-9CCF-4272-8BC8-2E7EA3916323}" type="presParOf" srcId="{1D08B105-A170-45E5-9DC1-551A96B5F9C7}" destId="{3878AC1F-3004-4AC7-86A5-D0BEE40BED31}" srcOrd="3" destOrd="0" presId="urn:diagrams.loki3.com/VaryingWidthList"/>
    <dgm:cxn modelId="{D92C52A0-94E4-4D98-94A0-7DEC73C9E3E0}" type="presParOf" srcId="{1D08B105-A170-45E5-9DC1-551A96B5F9C7}" destId="{8DC5FB4D-992A-499C-B328-1531016B4218}" srcOrd="4" destOrd="0" presId="urn:diagrams.loki3.com/VaryingWidthList"/>
    <dgm:cxn modelId="{07D30A6F-60CE-4F6C-8A45-4FD271454707}" type="presParOf" srcId="{1D08B105-A170-45E5-9DC1-551A96B5F9C7}" destId="{3585EA6F-CFD7-4B19-A70F-25C0DD38351C}" srcOrd="5" destOrd="0" presId="urn:diagrams.loki3.com/VaryingWidthList"/>
    <dgm:cxn modelId="{263FB0BF-0946-4367-910B-628B3A1AABD4}" type="presParOf" srcId="{1D08B105-A170-45E5-9DC1-551A96B5F9C7}" destId="{571BAA6A-0FD6-414D-B59F-94F7F83563B4}" srcOrd="6" destOrd="0" presId="urn:diagrams.loki3.com/VaryingWidthList"/>
    <dgm:cxn modelId="{39B706CC-4A78-499A-B38A-0FB168FDECE6}" type="presParOf" srcId="{1D08B105-A170-45E5-9DC1-551A96B5F9C7}" destId="{20E6C6ED-9403-4405-B7EB-7F8308546801}" srcOrd="7" destOrd="0" presId="urn:diagrams.loki3.com/VaryingWidthList"/>
    <dgm:cxn modelId="{1E2D6638-9284-4286-A66B-2789A0299EE9}" type="presParOf" srcId="{1D08B105-A170-45E5-9DC1-551A96B5F9C7}" destId="{EB8F080F-3C3D-44BB-909A-BD18D80B5DC2}" srcOrd="8" destOrd="0" presId="urn:diagrams.loki3.com/VaryingWidthList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47.xml><?xml version="1.0" encoding="utf-8"?>
<dgm:dataModel xmlns:dgm="http://schemas.openxmlformats.org/drawingml/2006/diagram" xmlns:a="http://schemas.openxmlformats.org/drawingml/2006/main">
  <dgm:ptLst>
    <dgm:pt modelId="{FE226EC9-A5C3-4BB8-BB30-56DC40612DFB}" type="doc">
      <dgm:prSet loTypeId="urn:diagrams.loki3.com/VaryingWidthList" loCatId="list" qsTypeId="urn:microsoft.com/office/officeart/2005/8/quickstyle/simple3" qsCatId="simple" csTypeId="urn:microsoft.com/office/officeart/2005/8/colors/accent1_2" csCatId="accent1" phldr="1"/>
      <dgm:spPr/>
    </dgm:pt>
    <dgm:pt modelId="{3BA8F192-E127-4027-9DFB-FFCE31CE0B37}">
      <dgm:prSet custT="1"/>
      <dgm:spPr/>
      <dgm:t>
        <a:bodyPr/>
        <a:lstStyle/>
        <a:p>
          <a:r>
            <a:rPr lang="en-US" sz="2400" dirty="0"/>
            <a:t>Internal Supply Chain</a:t>
          </a:r>
        </a:p>
      </dgm:t>
    </dgm:pt>
    <dgm:pt modelId="{D5A96568-38C2-48BF-9249-688B9E183A21}" type="parTrans" cxnId="{BC7D6BED-95CD-45EB-B961-2CC5CF491D73}">
      <dgm:prSet/>
      <dgm:spPr/>
      <dgm:t>
        <a:bodyPr/>
        <a:lstStyle/>
        <a:p>
          <a:endParaRPr lang="en-US"/>
        </a:p>
      </dgm:t>
    </dgm:pt>
    <dgm:pt modelId="{CC4EFD36-C65A-4FBE-A92A-BCB55D9CA339}" type="sibTrans" cxnId="{BC7D6BED-95CD-45EB-B961-2CC5CF491D73}">
      <dgm:prSet/>
      <dgm:spPr/>
      <dgm:t>
        <a:bodyPr/>
        <a:lstStyle/>
        <a:p>
          <a:endParaRPr lang="en-US"/>
        </a:p>
      </dgm:t>
    </dgm:pt>
    <dgm:pt modelId="{1D08B105-A170-45E5-9DC1-551A96B5F9C7}" type="pres">
      <dgm:prSet presAssocID="{FE226EC9-A5C3-4BB8-BB30-56DC40612DFB}" presName="Name0" presStyleCnt="0">
        <dgm:presLayoutVars>
          <dgm:resizeHandles/>
        </dgm:presLayoutVars>
      </dgm:prSet>
      <dgm:spPr/>
    </dgm:pt>
    <dgm:pt modelId="{571BAA6A-0FD6-414D-B59F-94F7F83563B4}" type="pres">
      <dgm:prSet presAssocID="{3BA8F192-E127-4027-9DFB-FFCE31CE0B37}" presName="text" presStyleLbl="node1" presStyleIdx="0" presStyleCnt="1" custScaleX="316089">
        <dgm:presLayoutVars>
          <dgm:bulletEnabled val="1"/>
        </dgm:presLayoutVars>
      </dgm:prSet>
      <dgm:spPr/>
    </dgm:pt>
  </dgm:ptLst>
  <dgm:cxnLst>
    <dgm:cxn modelId="{B12F940C-E4D4-443E-94A7-1EF07A38ABD1}" type="presOf" srcId="{FE226EC9-A5C3-4BB8-BB30-56DC40612DFB}" destId="{1D08B105-A170-45E5-9DC1-551A96B5F9C7}" srcOrd="0" destOrd="0" presId="urn:diagrams.loki3.com/VaryingWidthList"/>
    <dgm:cxn modelId="{A9C67B1E-2986-4088-BECF-6BB4EE8C45D9}" type="presOf" srcId="{3BA8F192-E127-4027-9DFB-FFCE31CE0B37}" destId="{571BAA6A-0FD6-414D-B59F-94F7F83563B4}" srcOrd="0" destOrd="0" presId="urn:diagrams.loki3.com/VaryingWidthList"/>
    <dgm:cxn modelId="{BC7D6BED-95CD-45EB-B961-2CC5CF491D73}" srcId="{FE226EC9-A5C3-4BB8-BB30-56DC40612DFB}" destId="{3BA8F192-E127-4027-9DFB-FFCE31CE0B37}" srcOrd="0" destOrd="0" parTransId="{D5A96568-38C2-48BF-9249-688B9E183A21}" sibTransId="{CC4EFD36-C65A-4FBE-A92A-BCB55D9CA339}"/>
    <dgm:cxn modelId="{263FB0BF-0946-4367-910B-628B3A1AABD4}" type="presParOf" srcId="{1D08B105-A170-45E5-9DC1-551A96B5F9C7}" destId="{571BAA6A-0FD6-414D-B59F-94F7F83563B4}" srcOrd="0" destOrd="0" presId="urn:diagrams.loki3.com/VaryingWidthList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48.xml><?xml version="1.0" encoding="utf-8"?>
<dgm:dataModel xmlns:dgm="http://schemas.openxmlformats.org/drawingml/2006/diagram" xmlns:a="http://schemas.openxmlformats.org/drawingml/2006/main">
  <dgm:ptLst>
    <dgm:pt modelId="{D8AC5B98-498B-41EF-B5DB-DD10A2C1582E}" type="doc">
      <dgm:prSet loTypeId="urn:microsoft.com/office/officeart/2005/8/layout/pyramid3" loCatId="pyramid" qsTypeId="urn:microsoft.com/office/officeart/2005/8/quickstyle/simple1" qsCatId="simple" csTypeId="urn:microsoft.com/office/officeart/2005/8/colors/accent1_2" csCatId="accent1" phldr="1"/>
      <dgm:spPr/>
    </dgm:pt>
    <dgm:pt modelId="{C194268E-37FF-4EB0-9B7E-6704C2DA780C}">
      <dgm:prSet phldrT="[Text]" custT="1"/>
      <dgm:spPr>
        <a:xfrm rot="10800000">
          <a:off x="0" y="0"/>
          <a:ext cx="2924377" cy="485389"/>
        </a:xfrm>
        <a:prstGeom prst="trapezoid">
          <a:avLst>
            <a:gd name="adj" fmla="val 60248"/>
          </a:avLst>
        </a:prstGeom>
        <a:solidFill>
          <a:srgbClr val="2F3542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r>
            <a:rPr lang="en-IN" sz="1100" dirty="0">
              <a:solidFill>
                <a:schemeClr val="bg1"/>
              </a:solidFill>
              <a:latin typeface="Segoe UI Light" panose="020B0502040204020203" pitchFamily="34" charset="0"/>
              <a:ea typeface="+mn-ea"/>
              <a:cs typeface="+mn-cs"/>
            </a:rPr>
            <a:t>Sector/Sub Sector/Country</a:t>
          </a:r>
          <a:endParaRPr lang="en-US" sz="1100" dirty="0">
            <a:solidFill>
              <a:schemeClr val="bg1"/>
            </a:solidFill>
            <a:latin typeface="Segoe UI Light" panose="020B0502040204020203" pitchFamily="34" charset="0"/>
            <a:ea typeface="+mn-ea"/>
            <a:cs typeface="+mn-cs"/>
          </a:endParaRPr>
        </a:p>
      </dgm:t>
    </dgm:pt>
    <dgm:pt modelId="{81CA6B3D-E686-402D-BFFA-70E98F000572}" type="parTrans" cxnId="{0E27BED3-318E-4E59-B9E4-157353F1F78E}">
      <dgm:prSet/>
      <dgm:spPr/>
      <dgm:t>
        <a:bodyPr/>
        <a:lstStyle/>
        <a:p>
          <a:endParaRPr lang="en-US"/>
        </a:p>
      </dgm:t>
    </dgm:pt>
    <dgm:pt modelId="{B29961D5-8A15-481B-85DC-C25D542AEB23}" type="sibTrans" cxnId="{0E27BED3-318E-4E59-B9E4-157353F1F78E}">
      <dgm:prSet/>
      <dgm:spPr/>
      <dgm:t>
        <a:bodyPr/>
        <a:lstStyle/>
        <a:p>
          <a:endParaRPr lang="en-US"/>
        </a:p>
      </dgm:t>
    </dgm:pt>
    <dgm:pt modelId="{1EFF2C68-9E74-4FE1-940A-D20690B05C4D}">
      <dgm:prSet phldrT="[Text]" custT="1"/>
      <dgm:spPr>
        <a:xfrm rot="10800000">
          <a:off x="292437" y="485389"/>
          <a:ext cx="2339501" cy="485389"/>
        </a:xfrm>
        <a:prstGeom prst="trapezoid">
          <a:avLst>
            <a:gd name="adj" fmla="val 60248"/>
          </a:avLst>
        </a:prstGeom>
        <a:solidFill>
          <a:srgbClr val="2F3542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r>
            <a:rPr lang="en-IN" sz="1100" dirty="0">
              <a:solidFill>
                <a:schemeClr val="bg1"/>
              </a:solidFill>
              <a:latin typeface="Segoe UI Light" panose="020B0502040204020203" pitchFamily="34" charset="0"/>
              <a:ea typeface="+mn-ea"/>
              <a:cs typeface="+mn-cs"/>
            </a:rPr>
            <a:t>Material Attributes</a:t>
          </a:r>
          <a:endParaRPr lang="en-US" sz="1100" dirty="0">
            <a:solidFill>
              <a:schemeClr val="bg1"/>
            </a:solidFill>
            <a:latin typeface="Segoe UI Light" panose="020B0502040204020203" pitchFamily="34" charset="0"/>
            <a:ea typeface="+mn-ea"/>
            <a:cs typeface="+mn-cs"/>
          </a:endParaRPr>
        </a:p>
      </dgm:t>
    </dgm:pt>
    <dgm:pt modelId="{2B6C61F0-8C29-4F81-88DD-948CE925C976}" type="parTrans" cxnId="{FEC85C0D-653E-4DD2-B60C-3DB5D0B858C5}">
      <dgm:prSet/>
      <dgm:spPr/>
      <dgm:t>
        <a:bodyPr/>
        <a:lstStyle/>
        <a:p>
          <a:endParaRPr lang="en-US"/>
        </a:p>
      </dgm:t>
    </dgm:pt>
    <dgm:pt modelId="{9396232B-6A95-4B41-912B-469CAB45750A}" type="sibTrans" cxnId="{FEC85C0D-653E-4DD2-B60C-3DB5D0B858C5}">
      <dgm:prSet/>
      <dgm:spPr/>
      <dgm:t>
        <a:bodyPr/>
        <a:lstStyle/>
        <a:p>
          <a:endParaRPr lang="en-US"/>
        </a:p>
      </dgm:t>
    </dgm:pt>
    <dgm:pt modelId="{D40914D3-2BA2-4C04-A401-38E75F40F08C}">
      <dgm:prSet phldrT="[Text]" custT="1"/>
      <dgm:spPr>
        <a:xfrm rot="10800000">
          <a:off x="584875" y="970778"/>
          <a:ext cx="1754626" cy="485389"/>
        </a:xfrm>
        <a:prstGeom prst="trapezoid">
          <a:avLst>
            <a:gd name="adj" fmla="val 60248"/>
          </a:avLst>
        </a:prstGeom>
        <a:solidFill>
          <a:srgbClr val="2F3542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r>
            <a:rPr lang="en-IN" sz="1100" dirty="0">
              <a:solidFill>
                <a:schemeClr val="bg1"/>
              </a:solidFill>
              <a:latin typeface="Segoe UI Light" panose="020B0502040204020203" pitchFamily="34" charset="0"/>
              <a:ea typeface="+mn-ea"/>
              <a:cs typeface="+mn-cs"/>
            </a:rPr>
            <a:t>Business Segments</a:t>
          </a:r>
          <a:endParaRPr lang="en-US" sz="1100" dirty="0">
            <a:solidFill>
              <a:schemeClr val="bg1"/>
            </a:solidFill>
            <a:latin typeface="Segoe UI Light" panose="020B0502040204020203" pitchFamily="34" charset="0"/>
            <a:ea typeface="+mn-ea"/>
            <a:cs typeface="+mn-cs"/>
          </a:endParaRPr>
        </a:p>
      </dgm:t>
    </dgm:pt>
    <dgm:pt modelId="{D08C5040-808E-4246-AA59-22D8A9AA0B37}" type="parTrans" cxnId="{B8887286-3D06-4B84-81D1-1FC9773F7BE6}">
      <dgm:prSet/>
      <dgm:spPr/>
      <dgm:t>
        <a:bodyPr/>
        <a:lstStyle/>
        <a:p>
          <a:endParaRPr lang="en-US"/>
        </a:p>
      </dgm:t>
    </dgm:pt>
    <dgm:pt modelId="{A8ED68C7-6AB3-460B-9787-926BE8AA0A9A}" type="sibTrans" cxnId="{B8887286-3D06-4B84-81D1-1FC9773F7BE6}">
      <dgm:prSet/>
      <dgm:spPr/>
      <dgm:t>
        <a:bodyPr/>
        <a:lstStyle/>
        <a:p>
          <a:endParaRPr lang="en-US"/>
        </a:p>
      </dgm:t>
    </dgm:pt>
    <dgm:pt modelId="{4F777D81-7D6D-4E6B-9D8E-DA96BEBDB7C8}">
      <dgm:prSet phldrT="[Text]" custT="1"/>
      <dgm:spPr>
        <a:xfrm rot="10800000">
          <a:off x="877313" y="1456167"/>
          <a:ext cx="1169750" cy="485389"/>
        </a:xfrm>
        <a:prstGeom prst="trapezoid">
          <a:avLst>
            <a:gd name="adj" fmla="val 60248"/>
          </a:avLst>
        </a:prstGeom>
        <a:solidFill>
          <a:srgbClr val="2F3542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r>
            <a:rPr lang="en-IN" sz="1100" dirty="0">
              <a:solidFill>
                <a:schemeClr val="bg1"/>
              </a:solidFill>
              <a:latin typeface="Segoe UI Light" panose="020B0502040204020203" pitchFamily="34" charset="0"/>
              <a:ea typeface="+mn-ea"/>
              <a:cs typeface="+mn-cs"/>
            </a:rPr>
            <a:t> </a:t>
          </a:r>
          <a:endParaRPr lang="en-US" sz="1100" dirty="0">
            <a:solidFill>
              <a:schemeClr val="bg1"/>
            </a:solidFill>
            <a:latin typeface="Segoe UI Light" panose="020B0502040204020203" pitchFamily="34" charset="0"/>
            <a:ea typeface="+mn-ea"/>
            <a:cs typeface="+mn-cs"/>
          </a:endParaRPr>
        </a:p>
      </dgm:t>
    </dgm:pt>
    <dgm:pt modelId="{78C678AE-7DEA-4CA0-86C9-5813ACD2149B}" type="parTrans" cxnId="{54532C40-8FFC-4D0A-9789-593D8628CC37}">
      <dgm:prSet/>
      <dgm:spPr/>
      <dgm:t>
        <a:bodyPr/>
        <a:lstStyle/>
        <a:p>
          <a:endParaRPr lang="en-US"/>
        </a:p>
      </dgm:t>
    </dgm:pt>
    <dgm:pt modelId="{B872BBDB-6FB6-4626-B852-909C6311ED58}" type="sibTrans" cxnId="{54532C40-8FFC-4D0A-9789-593D8628CC37}">
      <dgm:prSet/>
      <dgm:spPr/>
      <dgm:t>
        <a:bodyPr/>
        <a:lstStyle/>
        <a:p>
          <a:endParaRPr lang="en-US"/>
        </a:p>
      </dgm:t>
    </dgm:pt>
    <dgm:pt modelId="{71767AF4-740E-46E6-8723-4E0DF9F3DAD7}">
      <dgm:prSet phldrT="[Text]" custT="1"/>
      <dgm:spPr>
        <a:xfrm rot="10800000">
          <a:off x="1169750" y="1941556"/>
          <a:ext cx="584875" cy="485389"/>
        </a:xfrm>
        <a:prstGeom prst="trapezoid">
          <a:avLst>
            <a:gd name="adj" fmla="val 60248"/>
          </a:avLst>
        </a:prstGeom>
        <a:solidFill>
          <a:srgbClr val="2F3542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r>
            <a:rPr lang="en-US" sz="900" dirty="0">
              <a:solidFill>
                <a:srgbClr val="FFFFFF"/>
              </a:solidFill>
              <a:latin typeface="Segoe UI Light" panose="020B0502040204020203" pitchFamily="34" charset="0"/>
              <a:ea typeface="+mn-ea"/>
              <a:cs typeface="+mn-cs"/>
            </a:rPr>
            <a:t> </a:t>
          </a:r>
        </a:p>
      </dgm:t>
    </dgm:pt>
    <dgm:pt modelId="{B0F119D4-AC49-4D67-9984-531AAD415E96}" type="sibTrans" cxnId="{2E822199-F401-40C8-8B4A-D7640E256246}">
      <dgm:prSet/>
      <dgm:spPr/>
      <dgm:t>
        <a:bodyPr/>
        <a:lstStyle/>
        <a:p>
          <a:endParaRPr lang="en-US"/>
        </a:p>
      </dgm:t>
    </dgm:pt>
    <dgm:pt modelId="{C6CB565E-F647-4319-BFDE-9A041C9C0BAA}" type="parTrans" cxnId="{2E822199-F401-40C8-8B4A-D7640E256246}">
      <dgm:prSet/>
      <dgm:spPr/>
      <dgm:t>
        <a:bodyPr/>
        <a:lstStyle/>
        <a:p>
          <a:endParaRPr lang="en-US"/>
        </a:p>
      </dgm:t>
    </dgm:pt>
    <dgm:pt modelId="{29F34FB2-D90B-4270-8C6A-B2E4B1665DFA}" type="pres">
      <dgm:prSet presAssocID="{D8AC5B98-498B-41EF-B5DB-DD10A2C1582E}" presName="Name0" presStyleCnt="0">
        <dgm:presLayoutVars>
          <dgm:dir/>
          <dgm:animLvl val="lvl"/>
          <dgm:resizeHandles val="exact"/>
        </dgm:presLayoutVars>
      </dgm:prSet>
      <dgm:spPr/>
    </dgm:pt>
    <dgm:pt modelId="{578786C0-93C1-4112-A0FF-50A9355E34FF}" type="pres">
      <dgm:prSet presAssocID="{C194268E-37FF-4EB0-9B7E-6704C2DA780C}" presName="Name8" presStyleCnt="0"/>
      <dgm:spPr/>
    </dgm:pt>
    <dgm:pt modelId="{4935FC91-6694-4E9F-A5C4-DCA5259D0476}" type="pres">
      <dgm:prSet presAssocID="{C194268E-37FF-4EB0-9B7E-6704C2DA780C}" presName="level" presStyleLbl="node1" presStyleIdx="0" presStyleCnt="5">
        <dgm:presLayoutVars>
          <dgm:chMax val="1"/>
          <dgm:bulletEnabled val="1"/>
        </dgm:presLayoutVars>
      </dgm:prSet>
      <dgm:spPr/>
    </dgm:pt>
    <dgm:pt modelId="{83924082-CD07-4A4F-BE19-FC8B36C1F3D4}" type="pres">
      <dgm:prSet presAssocID="{C194268E-37FF-4EB0-9B7E-6704C2DA780C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DAC6E421-C5B6-4AE2-A76A-69AB6336DBE0}" type="pres">
      <dgm:prSet presAssocID="{1EFF2C68-9E74-4FE1-940A-D20690B05C4D}" presName="Name8" presStyleCnt="0"/>
      <dgm:spPr/>
    </dgm:pt>
    <dgm:pt modelId="{1E2F150C-903E-4DB0-9788-B5BF7174300B}" type="pres">
      <dgm:prSet presAssocID="{1EFF2C68-9E74-4FE1-940A-D20690B05C4D}" presName="level" presStyleLbl="node1" presStyleIdx="1" presStyleCnt="5">
        <dgm:presLayoutVars>
          <dgm:chMax val="1"/>
          <dgm:bulletEnabled val="1"/>
        </dgm:presLayoutVars>
      </dgm:prSet>
      <dgm:spPr/>
    </dgm:pt>
    <dgm:pt modelId="{9B02F555-6DC2-4EEB-9ECE-81E3970BE5EE}" type="pres">
      <dgm:prSet presAssocID="{1EFF2C68-9E74-4FE1-940A-D20690B05C4D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757382B7-873B-4CF0-8D63-AEA1EB9DA9D2}" type="pres">
      <dgm:prSet presAssocID="{D40914D3-2BA2-4C04-A401-38E75F40F08C}" presName="Name8" presStyleCnt="0"/>
      <dgm:spPr/>
    </dgm:pt>
    <dgm:pt modelId="{9CC39095-0A21-42AF-B418-D891E90F83DB}" type="pres">
      <dgm:prSet presAssocID="{D40914D3-2BA2-4C04-A401-38E75F40F08C}" presName="level" presStyleLbl="node1" presStyleIdx="2" presStyleCnt="5">
        <dgm:presLayoutVars>
          <dgm:chMax val="1"/>
          <dgm:bulletEnabled val="1"/>
        </dgm:presLayoutVars>
      </dgm:prSet>
      <dgm:spPr/>
    </dgm:pt>
    <dgm:pt modelId="{CFA2AB6B-3ABB-4B6D-ABF7-6DCA08420449}" type="pres">
      <dgm:prSet presAssocID="{D40914D3-2BA2-4C04-A401-38E75F40F08C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F0B81F40-8773-4B90-982C-C6D575A44369}" type="pres">
      <dgm:prSet presAssocID="{4F777D81-7D6D-4E6B-9D8E-DA96BEBDB7C8}" presName="Name8" presStyleCnt="0"/>
      <dgm:spPr/>
    </dgm:pt>
    <dgm:pt modelId="{FD86618A-241F-4B2B-9F87-69660EF10FF7}" type="pres">
      <dgm:prSet presAssocID="{4F777D81-7D6D-4E6B-9D8E-DA96BEBDB7C8}" presName="level" presStyleLbl="node1" presStyleIdx="3" presStyleCnt="5">
        <dgm:presLayoutVars>
          <dgm:chMax val="1"/>
          <dgm:bulletEnabled val="1"/>
        </dgm:presLayoutVars>
      </dgm:prSet>
      <dgm:spPr/>
    </dgm:pt>
    <dgm:pt modelId="{C6E34039-1822-4F75-B7CA-5A1D4E35C117}" type="pres">
      <dgm:prSet presAssocID="{4F777D81-7D6D-4E6B-9D8E-DA96BEBDB7C8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0795639E-9895-405F-A972-C712810FFAB5}" type="pres">
      <dgm:prSet presAssocID="{71767AF4-740E-46E6-8723-4E0DF9F3DAD7}" presName="Name8" presStyleCnt="0"/>
      <dgm:spPr/>
    </dgm:pt>
    <dgm:pt modelId="{BFD2A7A3-70CA-49B8-BD4E-4AD3F50790AD}" type="pres">
      <dgm:prSet presAssocID="{71767AF4-740E-46E6-8723-4E0DF9F3DAD7}" presName="level" presStyleLbl="node1" presStyleIdx="4" presStyleCnt="5" custLinFactNeighborY="2898">
        <dgm:presLayoutVars>
          <dgm:chMax val="1"/>
          <dgm:bulletEnabled val="1"/>
        </dgm:presLayoutVars>
      </dgm:prSet>
      <dgm:spPr/>
    </dgm:pt>
    <dgm:pt modelId="{348089FE-99F0-4AD8-8A7E-8524924CE130}" type="pres">
      <dgm:prSet presAssocID="{71767AF4-740E-46E6-8723-4E0DF9F3DAD7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7B46BE05-F3BE-4EEB-9C1F-6FD03971CAD8}" type="presOf" srcId="{C194268E-37FF-4EB0-9B7E-6704C2DA780C}" destId="{83924082-CD07-4A4F-BE19-FC8B36C1F3D4}" srcOrd="1" destOrd="0" presId="urn:microsoft.com/office/officeart/2005/8/layout/pyramid3"/>
    <dgm:cxn modelId="{FEC85C0D-653E-4DD2-B60C-3DB5D0B858C5}" srcId="{D8AC5B98-498B-41EF-B5DB-DD10A2C1582E}" destId="{1EFF2C68-9E74-4FE1-940A-D20690B05C4D}" srcOrd="1" destOrd="0" parTransId="{2B6C61F0-8C29-4F81-88DD-948CE925C976}" sibTransId="{9396232B-6A95-4B41-912B-469CAB45750A}"/>
    <dgm:cxn modelId="{206BB31B-A948-4897-B568-2F0537BC616F}" type="presOf" srcId="{71767AF4-740E-46E6-8723-4E0DF9F3DAD7}" destId="{BFD2A7A3-70CA-49B8-BD4E-4AD3F50790AD}" srcOrd="0" destOrd="0" presId="urn:microsoft.com/office/officeart/2005/8/layout/pyramid3"/>
    <dgm:cxn modelId="{5FDD6734-CDDA-4DC7-90F6-044D10B6DCBE}" type="presOf" srcId="{4F777D81-7D6D-4E6B-9D8E-DA96BEBDB7C8}" destId="{FD86618A-241F-4B2B-9F87-69660EF10FF7}" srcOrd="0" destOrd="0" presId="urn:microsoft.com/office/officeart/2005/8/layout/pyramid3"/>
    <dgm:cxn modelId="{54532C40-8FFC-4D0A-9789-593D8628CC37}" srcId="{D8AC5B98-498B-41EF-B5DB-DD10A2C1582E}" destId="{4F777D81-7D6D-4E6B-9D8E-DA96BEBDB7C8}" srcOrd="3" destOrd="0" parTransId="{78C678AE-7DEA-4CA0-86C9-5813ACD2149B}" sibTransId="{B872BBDB-6FB6-4626-B852-909C6311ED58}"/>
    <dgm:cxn modelId="{B8887286-3D06-4B84-81D1-1FC9773F7BE6}" srcId="{D8AC5B98-498B-41EF-B5DB-DD10A2C1582E}" destId="{D40914D3-2BA2-4C04-A401-38E75F40F08C}" srcOrd="2" destOrd="0" parTransId="{D08C5040-808E-4246-AA59-22D8A9AA0B37}" sibTransId="{A8ED68C7-6AB3-460B-9787-926BE8AA0A9A}"/>
    <dgm:cxn modelId="{66C3B689-20BF-4F22-9D0D-49DC2C2457CC}" type="presOf" srcId="{4F777D81-7D6D-4E6B-9D8E-DA96BEBDB7C8}" destId="{C6E34039-1822-4F75-B7CA-5A1D4E35C117}" srcOrd="1" destOrd="0" presId="urn:microsoft.com/office/officeart/2005/8/layout/pyramid3"/>
    <dgm:cxn modelId="{2E822199-F401-40C8-8B4A-D7640E256246}" srcId="{D8AC5B98-498B-41EF-B5DB-DD10A2C1582E}" destId="{71767AF4-740E-46E6-8723-4E0DF9F3DAD7}" srcOrd="4" destOrd="0" parTransId="{C6CB565E-F647-4319-BFDE-9A041C9C0BAA}" sibTransId="{B0F119D4-AC49-4D67-9984-531AAD415E96}"/>
    <dgm:cxn modelId="{6DE007C4-CAF8-4C35-ACE1-CA8A838AF78F}" type="presOf" srcId="{D8AC5B98-498B-41EF-B5DB-DD10A2C1582E}" destId="{29F34FB2-D90B-4270-8C6A-B2E4B1665DFA}" srcOrd="0" destOrd="0" presId="urn:microsoft.com/office/officeart/2005/8/layout/pyramid3"/>
    <dgm:cxn modelId="{B0CA2FC8-99B9-4CEF-B15C-8EAA7A2ADDD7}" type="presOf" srcId="{1EFF2C68-9E74-4FE1-940A-D20690B05C4D}" destId="{9B02F555-6DC2-4EEB-9ECE-81E3970BE5EE}" srcOrd="1" destOrd="0" presId="urn:microsoft.com/office/officeart/2005/8/layout/pyramid3"/>
    <dgm:cxn modelId="{BB4BAFCF-9FFC-42C0-A230-40C206B3E09E}" type="presOf" srcId="{71767AF4-740E-46E6-8723-4E0DF9F3DAD7}" destId="{348089FE-99F0-4AD8-8A7E-8524924CE130}" srcOrd="1" destOrd="0" presId="urn:microsoft.com/office/officeart/2005/8/layout/pyramid3"/>
    <dgm:cxn modelId="{77FE15D1-72C2-4055-9846-C6362E30DC70}" type="presOf" srcId="{D40914D3-2BA2-4C04-A401-38E75F40F08C}" destId="{9CC39095-0A21-42AF-B418-D891E90F83DB}" srcOrd="0" destOrd="0" presId="urn:microsoft.com/office/officeart/2005/8/layout/pyramid3"/>
    <dgm:cxn modelId="{52EA56D3-7467-4053-9A7A-1AE69ED0EAF1}" type="presOf" srcId="{D40914D3-2BA2-4C04-A401-38E75F40F08C}" destId="{CFA2AB6B-3ABB-4B6D-ABF7-6DCA08420449}" srcOrd="1" destOrd="0" presId="urn:microsoft.com/office/officeart/2005/8/layout/pyramid3"/>
    <dgm:cxn modelId="{0E27BED3-318E-4E59-B9E4-157353F1F78E}" srcId="{D8AC5B98-498B-41EF-B5DB-DD10A2C1582E}" destId="{C194268E-37FF-4EB0-9B7E-6704C2DA780C}" srcOrd="0" destOrd="0" parTransId="{81CA6B3D-E686-402D-BFFA-70E98F000572}" sibTransId="{B29961D5-8A15-481B-85DC-C25D542AEB23}"/>
    <dgm:cxn modelId="{DD7117D8-DD7A-4320-BBFE-8930C8873717}" type="presOf" srcId="{1EFF2C68-9E74-4FE1-940A-D20690B05C4D}" destId="{1E2F150C-903E-4DB0-9788-B5BF7174300B}" srcOrd="0" destOrd="0" presId="urn:microsoft.com/office/officeart/2005/8/layout/pyramid3"/>
    <dgm:cxn modelId="{717A18F9-85FA-4B77-82E5-142C9E99C955}" type="presOf" srcId="{C194268E-37FF-4EB0-9B7E-6704C2DA780C}" destId="{4935FC91-6694-4E9F-A5C4-DCA5259D0476}" srcOrd="0" destOrd="0" presId="urn:microsoft.com/office/officeart/2005/8/layout/pyramid3"/>
    <dgm:cxn modelId="{22124118-0459-4408-BC41-8186EF208DC8}" type="presParOf" srcId="{29F34FB2-D90B-4270-8C6A-B2E4B1665DFA}" destId="{578786C0-93C1-4112-A0FF-50A9355E34FF}" srcOrd="0" destOrd="0" presId="urn:microsoft.com/office/officeart/2005/8/layout/pyramid3"/>
    <dgm:cxn modelId="{A0DF08E2-790D-45C6-B4F4-63D625A33A40}" type="presParOf" srcId="{578786C0-93C1-4112-A0FF-50A9355E34FF}" destId="{4935FC91-6694-4E9F-A5C4-DCA5259D0476}" srcOrd="0" destOrd="0" presId="urn:microsoft.com/office/officeart/2005/8/layout/pyramid3"/>
    <dgm:cxn modelId="{50CE56C6-FE8C-4DE8-B782-177F1525107A}" type="presParOf" srcId="{578786C0-93C1-4112-A0FF-50A9355E34FF}" destId="{83924082-CD07-4A4F-BE19-FC8B36C1F3D4}" srcOrd="1" destOrd="0" presId="urn:microsoft.com/office/officeart/2005/8/layout/pyramid3"/>
    <dgm:cxn modelId="{BA0E90E8-8899-4AF3-B1CB-91000A542388}" type="presParOf" srcId="{29F34FB2-D90B-4270-8C6A-B2E4B1665DFA}" destId="{DAC6E421-C5B6-4AE2-A76A-69AB6336DBE0}" srcOrd="1" destOrd="0" presId="urn:microsoft.com/office/officeart/2005/8/layout/pyramid3"/>
    <dgm:cxn modelId="{8957C8E1-C2F3-45CF-9B24-C43F843CEBA3}" type="presParOf" srcId="{DAC6E421-C5B6-4AE2-A76A-69AB6336DBE0}" destId="{1E2F150C-903E-4DB0-9788-B5BF7174300B}" srcOrd="0" destOrd="0" presId="urn:microsoft.com/office/officeart/2005/8/layout/pyramid3"/>
    <dgm:cxn modelId="{22D560F5-8F46-489E-85CD-2F9AF6196B90}" type="presParOf" srcId="{DAC6E421-C5B6-4AE2-A76A-69AB6336DBE0}" destId="{9B02F555-6DC2-4EEB-9ECE-81E3970BE5EE}" srcOrd="1" destOrd="0" presId="urn:microsoft.com/office/officeart/2005/8/layout/pyramid3"/>
    <dgm:cxn modelId="{F542B5A1-D4A8-44F6-8FC3-0F333BF8D720}" type="presParOf" srcId="{29F34FB2-D90B-4270-8C6A-B2E4B1665DFA}" destId="{757382B7-873B-4CF0-8D63-AEA1EB9DA9D2}" srcOrd="2" destOrd="0" presId="urn:microsoft.com/office/officeart/2005/8/layout/pyramid3"/>
    <dgm:cxn modelId="{DCEF462B-9797-4FB4-A9A1-86706095816F}" type="presParOf" srcId="{757382B7-873B-4CF0-8D63-AEA1EB9DA9D2}" destId="{9CC39095-0A21-42AF-B418-D891E90F83DB}" srcOrd="0" destOrd="0" presId="urn:microsoft.com/office/officeart/2005/8/layout/pyramid3"/>
    <dgm:cxn modelId="{11D24EC9-B001-4AE6-B8F5-9ED0885DCC60}" type="presParOf" srcId="{757382B7-873B-4CF0-8D63-AEA1EB9DA9D2}" destId="{CFA2AB6B-3ABB-4B6D-ABF7-6DCA08420449}" srcOrd="1" destOrd="0" presId="urn:microsoft.com/office/officeart/2005/8/layout/pyramid3"/>
    <dgm:cxn modelId="{4378C8E5-5DE0-425E-87E9-9DA0D4BCE271}" type="presParOf" srcId="{29F34FB2-D90B-4270-8C6A-B2E4B1665DFA}" destId="{F0B81F40-8773-4B90-982C-C6D575A44369}" srcOrd="3" destOrd="0" presId="urn:microsoft.com/office/officeart/2005/8/layout/pyramid3"/>
    <dgm:cxn modelId="{8D973FAE-E2C3-4DD8-B113-E03EC2C5131C}" type="presParOf" srcId="{F0B81F40-8773-4B90-982C-C6D575A44369}" destId="{FD86618A-241F-4B2B-9F87-69660EF10FF7}" srcOrd="0" destOrd="0" presId="urn:microsoft.com/office/officeart/2005/8/layout/pyramid3"/>
    <dgm:cxn modelId="{77BAE11E-0684-4D8A-B320-DE212F278A60}" type="presParOf" srcId="{F0B81F40-8773-4B90-982C-C6D575A44369}" destId="{C6E34039-1822-4F75-B7CA-5A1D4E35C117}" srcOrd="1" destOrd="0" presId="urn:microsoft.com/office/officeart/2005/8/layout/pyramid3"/>
    <dgm:cxn modelId="{75A2C059-2B89-4E8A-8CEA-55BA7E22D514}" type="presParOf" srcId="{29F34FB2-D90B-4270-8C6A-B2E4B1665DFA}" destId="{0795639E-9895-405F-A972-C712810FFAB5}" srcOrd="4" destOrd="0" presId="urn:microsoft.com/office/officeart/2005/8/layout/pyramid3"/>
    <dgm:cxn modelId="{AE8CA4A1-35AF-490C-8F6F-B7F812EB3DE9}" type="presParOf" srcId="{0795639E-9895-405F-A972-C712810FFAB5}" destId="{BFD2A7A3-70CA-49B8-BD4E-4AD3F50790AD}" srcOrd="0" destOrd="0" presId="urn:microsoft.com/office/officeart/2005/8/layout/pyramid3"/>
    <dgm:cxn modelId="{D7E4E694-6CB7-4AC0-A428-D946F1123F24}" type="presParOf" srcId="{0795639E-9895-405F-A972-C712810FFAB5}" destId="{348089FE-99F0-4AD8-8A7E-8524924CE130}" srcOrd="1" destOrd="0" presId="urn:microsoft.com/office/officeart/2005/8/layout/pyramid3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49.xml><?xml version="1.0" encoding="utf-8"?>
<dgm:dataModel xmlns:dgm="http://schemas.openxmlformats.org/drawingml/2006/diagram" xmlns:a="http://schemas.openxmlformats.org/drawingml/2006/main">
  <dgm:ptLst>
    <dgm:pt modelId="{D8AC5B98-498B-41EF-B5DB-DD10A2C1582E}" type="doc">
      <dgm:prSet loTypeId="urn:microsoft.com/office/officeart/2005/8/layout/pyramid3" loCatId="pyramid" qsTypeId="urn:microsoft.com/office/officeart/2005/8/quickstyle/simple1" qsCatId="simple" csTypeId="urn:microsoft.com/office/officeart/2005/8/colors/accent1_2" csCatId="accent1" phldr="1"/>
      <dgm:spPr/>
    </dgm:pt>
    <dgm:pt modelId="{C194268E-37FF-4EB0-9B7E-6704C2DA780C}">
      <dgm:prSet phldrT="[Text]" custT="1"/>
      <dgm:spPr>
        <a:xfrm rot="10800000">
          <a:off x="0" y="0"/>
          <a:ext cx="2924377" cy="485389"/>
        </a:xfrm>
        <a:solidFill>
          <a:srgbClr val="2F3542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r>
            <a:rPr lang="en-IN" sz="1100" dirty="0">
              <a:solidFill>
                <a:schemeClr val="bg1"/>
              </a:solidFill>
              <a:latin typeface="Segoe UI Light" panose="020B0502040204020203" pitchFamily="34" charset="0"/>
              <a:ea typeface="+mn-ea"/>
              <a:cs typeface="+mn-cs"/>
            </a:rPr>
            <a:t>Sector/Sub Sector/Country</a:t>
          </a:r>
          <a:endParaRPr lang="en-US" sz="1100" dirty="0">
            <a:solidFill>
              <a:schemeClr val="bg1"/>
            </a:solidFill>
            <a:latin typeface="Segoe UI Light" panose="020B0502040204020203" pitchFamily="34" charset="0"/>
            <a:ea typeface="+mn-ea"/>
            <a:cs typeface="+mn-cs"/>
          </a:endParaRPr>
        </a:p>
      </dgm:t>
    </dgm:pt>
    <dgm:pt modelId="{81CA6B3D-E686-402D-BFFA-70E98F000572}" type="parTrans" cxnId="{0E27BED3-318E-4E59-B9E4-157353F1F78E}">
      <dgm:prSet/>
      <dgm:spPr/>
      <dgm:t>
        <a:bodyPr/>
        <a:lstStyle/>
        <a:p>
          <a:endParaRPr lang="en-US"/>
        </a:p>
      </dgm:t>
    </dgm:pt>
    <dgm:pt modelId="{B29961D5-8A15-481B-85DC-C25D542AEB23}" type="sibTrans" cxnId="{0E27BED3-318E-4E59-B9E4-157353F1F78E}">
      <dgm:prSet/>
      <dgm:spPr/>
      <dgm:t>
        <a:bodyPr/>
        <a:lstStyle/>
        <a:p>
          <a:endParaRPr lang="en-US"/>
        </a:p>
      </dgm:t>
    </dgm:pt>
    <dgm:pt modelId="{1EFF2C68-9E74-4FE1-940A-D20690B05C4D}">
      <dgm:prSet phldrT="[Text]" custT="1"/>
      <dgm:spPr>
        <a:xfrm rot="10800000">
          <a:off x="292437" y="485389"/>
          <a:ext cx="2339501" cy="485389"/>
        </a:xfrm>
        <a:solidFill>
          <a:srgbClr val="2F3542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r>
            <a:rPr lang="en-IN" sz="1100" dirty="0">
              <a:solidFill>
                <a:schemeClr val="bg1"/>
              </a:solidFill>
              <a:latin typeface="Segoe UI Light" panose="020B0502040204020203" pitchFamily="34" charset="0"/>
              <a:ea typeface="+mn-ea"/>
              <a:cs typeface="+mn-cs"/>
            </a:rPr>
            <a:t>Material Attributes</a:t>
          </a:r>
          <a:endParaRPr lang="en-US" sz="1100" dirty="0">
            <a:solidFill>
              <a:schemeClr val="bg1"/>
            </a:solidFill>
            <a:latin typeface="Segoe UI Light" panose="020B0502040204020203" pitchFamily="34" charset="0"/>
            <a:ea typeface="+mn-ea"/>
            <a:cs typeface="+mn-cs"/>
          </a:endParaRPr>
        </a:p>
      </dgm:t>
    </dgm:pt>
    <dgm:pt modelId="{2B6C61F0-8C29-4F81-88DD-948CE925C976}" type="parTrans" cxnId="{FEC85C0D-653E-4DD2-B60C-3DB5D0B858C5}">
      <dgm:prSet/>
      <dgm:spPr/>
      <dgm:t>
        <a:bodyPr/>
        <a:lstStyle/>
        <a:p>
          <a:endParaRPr lang="en-US"/>
        </a:p>
      </dgm:t>
    </dgm:pt>
    <dgm:pt modelId="{9396232B-6A95-4B41-912B-469CAB45750A}" type="sibTrans" cxnId="{FEC85C0D-653E-4DD2-B60C-3DB5D0B858C5}">
      <dgm:prSet/>
      <dgm:spPr/>
      <dgm:t>
        <a:bodyPr/>
        <a:lstStyle/>
        <a:p>
          <a:endParaRPr lang="en-US"/>
        </a:p>
      </dgm:t>
    </dgm:pt>
    <dgm:pt modelId="{D40914D3-2BA2-4C04-A401-38E75F40F08C}">
      <dgm:prSet phldrT="[Text]" custT="1"/>
      <dgm:spPr>
        <a:xfrm rot="10800000">
          <a:off x="584875" y="970778"/>
          <a:ext cx="1754626" cy="485389"/>
        </a:xfrm>
        <a:solidFill>
          <a:srgbClr val="2F3542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r>
            <a:rPr lang="en-IN" sz="1100" dirty="0">
              <a:solidFill>
                <a:schemeClr val="bg1"/>
              </a:solidFill>
              <a:latin typeface="Segoe UI Light" panose="020B0502040204020203" pitchFamily="34" charset="0"/>
              <a:ea typeface="+mn-ea"/>
              <a:cs typeface="+mn-cs"/>
            </a:rPr>
            <a:t>Business Segments</a:t>
          </a:r>
          <a:endParaRPr lang="en-US" sz="1100" dirty="0">
            <a:solidFill>
              <a:schemeClr val="bg1"/>
            </a:solidFill>
            <a:latin typeface="Segoe UI Light" panose="020B0502040204020203" pitchFamily="34" charset="0"/>
            <a:ea typeface="+mn-ea"/>
            <a:cs typeface="+mn-cs"/>
          </a:endParaRPr>
        </a:p>
      </dgm:t>
    </dgm:pt>
    <dgm:pt modelId="{D08C5040-808E-4246-AA59-22D8A9AA0B37}" type="parTrans" cxnId="{B8887286-3D06-4B84-81D1-1FC9773F7BE6}">
      <dgm:prSet/>
      <dgm:spPr/>
      <dgm:t>
        <a:bodyPr/>
        <a:lstStyle/>
        <a:p>
          <a:endParaRPr lang="en-US"/>
        </a:p>
      </dgm:t>
    </dgm:pt>
    <dgm:pt modelId="{A8ED68C7-6AB3-460B-9787-926BE8AA0A9A}" type="sibTrans" cxnId="{B8887286-3D06-4B84-81D1-1FC9773F7BE6}">
      <dgm:prSet/>
      <dgm:spPr/>
      <dgm:t>
        <a:bodyPr/>
        <a:lstStyle/>
        <a:p>
          <a:endParaRPr lang="en-US"/>
        </a:p>
      </dgm:t>
    </dgm:pt>
    <dgm:pt modelId="{4F777D81-7D6D-4E6B-9D8E-DA96BEBDB7C8}">
      <dgm:prSet phldrT="[Text]" custT="1"/>
      <dgm:spPr>
        <a:xfrm rot="10800000">
          <a:off x="877313" y="1456167"/>
          <a:ext cx="1169750" cy="485389"/>
        </a:xfrm>
        <a:solidFill>
          <a:srgbClr val="2F3542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r>
            <a:rPr lang="en-IN" sz="1100" dirty="0">
              <a:solidFill>
                <a:schemeClr val="bg1"/>
              </a:solidFill>
              <a:latin typeface="Segoe UI Light" panose="020B0502040204020203" pitchFamily="34" charset="0"/>
              <a:ea typeface="+mn-ea"/>
              <a:cs typeface="+mn-cs"/>
            </a:rPr>
            <a:t> </a:t>
          </a:r>
          <a:endParaRPr lang="en-US" sz="1100" dirty="0">
            <a:solidFill>
              <a:schemeClr val="bg1"/>
            </a:solidFill>
            <a:latin typeface="Segoe UI Light" panose="020B0502040204020203" pitchFamily="34" charset="0"/>
            <a:ea typeface="+mn-ea"/>
            <a:cs typeface="+mn-cs"/>
          </a:endParaRPr>
        </a:p>
      </dgm:t>
    </dgm:pt>
    <dgm:pt modelId="{78C678AE-7DEA-4CA0-86C9-5813ACD2149B}" type="parTrans" cxnId="{54532C40-8FFC-4D0A-9789-593D8628CC37}">
      <dgm:prSet/>
      <dgm:spPr/>
      <dgm:t>
        <a:bodyPr/>
        <a:lstStyle/>
        <a:p>
          <a:endParaRPr lang="en-US"/>
        </a:p>
      </dgm:t>
    </dgm:pt>
    <dgm:pt modelId="{B872BBDB-6FB6-4626-B852-909C6311ED58}" type="sibTrans" cxnId="{54532C40-8FFC-4D0A-9789-593D8628CC37}">
      <dgm:prSet/>
      <dgm:spPr/>
      <dgm:t>
        <a:bodyPr/>
        <a:lstStyle/>
        <a:p>
          <a:endParaRPr lang="en-US"/>
        </a:p>
      </dgm:t>
    </dgm:pt>
    <dgm:pt modelId="{71767AF4-740E-46E6-8723-4E0DF9F3DAD7}">
      <dgm:prSet phldrT="[Text]" custT="1"/>
      <dgm:spPr>
        <a:xfrm rot="10800000">
          <a:off x="1169750" y="1941556"/>
          <a:ext cx="584875" cy="485389"/>
        </a:xfrm>
        <a:solidFill>
          <a:srgbClr val="2F3542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r>
            <a:rPr lang="en-US" sz="900" dirty="0">
              <a:solidFill>
                <a:srgbClr val="FFFFFF"/>
              </a:solidFill>
              <a:latin typeface="Segoe UI Light" panose="020B0502040204020203" pitchFamily="34" charset="0"/>
              <a:ea typeface="+mn-ea"/>
              <a:cs typeface="+mn-cs"/>
            </a:rPr>
            <a:t> </a:t>
          </a:r>
        </a:p>
      </dgm:t>
    </dgm:pt>
    <dgm:pt modelId="{B0F119D4-AC49-4D67-9984-531AAD415E96}" type="sibTrans" cxnId="{2E822199-F401-40C8-8B4A-D7640E256246}">
      <dgm:prSet/>
      <dgm:spPr/>
      <dgm:t>
        <a:bodyPr/>
        <a:lstStyle/>
        <a:p>
          <a:endParaRPr lang="en-US"/>
        </a:p>
      </dgm:t>
    </dgm:pt>
    <dgm:pt modelId="{C6CB565E-F647-4319-BFDE-9A041C9C0BAA}" type="parTrans" cxnId="{2E822199-F401-40C8-8B4A-D7640E256246}">
      <dgm:prSet/>
      <dgm:spPr/>
      <dgm:t>
        <a:bodyPr/>
        <a:lstStyle/>
        <a:p>
          <a:endParaRPr lang="en-US"/>
        </a:p>
      </dgm:t>
    </dgm:pt>
    <dgm:pt modelId="{29F34FB2-D90B-4270-8C6A-B2E4B1665DFA}" type="pres">
      <dgm:prSet presAssocID="{D8AC5B98-498B-41EF-B5DB-DD10A2C1582E}" presName="Name0" presStyleCnt="0">
        <dgm:presLayoutVars>
          <dgm:dir/>
          <dgm:animLvl val="lvl"/>
          <dgm:resizeHandles val="exact"/>
        </dgm:presLayoutVars>
      </dgm:prSet>
      <dgm:spPr/>
    </dgm:pt>
    <dgm:pt modelId="{578786C0-93C1-4112-A0FF-50A9355E34FF}" type="pres">
      <dgm:prSet presAssocID="{C194268E-37FF-4EB0-9B7E-6704C2DA780C}" presName="Name8" presStyleCnt="0"/>
      <dgm:spPr/>
    </dgm:pt>
    <dgm:pt modelId="{4935FC91-6694-4E9F-A5C4-DCA5259D0476}" type="pres">
      <dgm:prSet presAssocID="{C194268E-37FF-4EB0-9B7E-6704C2DA780C}" presName="level" presStyleLbl="node1" presStyleIdx="0" presStyleCnt="5">
        <dgm:presLayoutVars>
          <dgm:chMax val="1"/>
          <dgm:bulletEnabled val="1"/>
        </dgm:presLayoutVars>
      </dgm:prSet>
      <dgm:spPr>
        <a:prstGeom prst="trapezoid">
          <a:avLst>
            <a:gd name="adj" fmla="val 60248"/>
          </a:avLst>
        </a:prstGeom>
      </dgm:spPr>
    </dgm:pt>
    <dgm:pt modelId="{83924082-CD07-4A4F-BE19-FC8B36C1F3D4}" type="pres">
      <dgm:prSet presAssocID="{C194268E-37FF-4EB0-9B7E-6704C2DA780C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DAC6E421-C5B6-4AE2-A76A-69AB6336DBE0}" type="pres">
      <dgm:prSet presAssocID="{1EFF2C68-9E74-4FE1-940A-D20690B05C4D}" presName="Name8" presStyleCnt="0"/>
      <dgm:spPr/>
    </dgm:pt>
    <dgm:pt modelId="{1E2F150C-903E-4DB0-9788-B5BF7174300B}" type="pres">
      <dgm:prSet presAssocID="{1EFF2C68-9E74-4FE1-940A-D20690B05C4D}" presName="level" presStyleLbl="node1" presStyleIdx="1" presStyleCnt="5">
        <dgm:presLayoutVars>
          <dgm:chMax val="1"/>
          <dgm:bulletEnabled val="1"/>
        </dgm:presLayoutVars>
      </dgm:prSet>
      <dgm:spPr>
        <a:prstGeom prst="trapezoid">
          <a:avLst>
            <a:gd name="adj" fmla="val 60248"/>
          </a:avLst>
        </a:prstGeom>
      </dgm:spPr>
    </dgm:pt>
    <dgm:pt modelId="{9B02F555-6DC2-4EEB-9ECE-81E3970BE5EE}" type="pres">
      <dgm:prSet presAssocID="{1EFF2C68-9E74-4FE1-940A-D20690B05C4D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757382B7-873B-4CF0-8D63-AEA1EB9DA9D2}" type="pres">
      <dgm:prSet presAssocID="{D40914D3-2BA2-4C04-A401-38E75F40F08C}" presName="Name8" presStyleCnt="0"/>
      <dgm:spPr/>
    </dgm:pt>
    <dgm:pt modelId="{9CC39095-0A21-42AF-B418-D891E90F83DB}" type="pres">
      <dgm:prSet presAssocID="{D40914D3-2BA2-4C04-A401-38E75F40F08C}" presName="level" presStyleLbl="node1" presStyleIdx="2" presStyleCnt="5">
        <dgm:presLayoutVars>
          <dgm:chMax val="1"/>
          <dgm:bulletEnabled val="1"/>
        </dgm:presLayoutVars>
      </dgm:prSet>
      <dgm:spPr>
        <a:prstGeom prst="trapezoid">
          <a:avLst>
            <a:gd name="adj" fmla="val 60248"/>
          </a:avLst>
        </a:prstGeom>
      </dgm:spPr>
    </dgm:pt>
    <dgm:pt modelId="{CFA2AB6B-3ABB-4B6D-ABF7-6DCA08420449}" type="pres">
      <dgm:prSet presAssocID="{D40914D3-2BA2-4C04-A401-38E75F40F08C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F0B81F40-8773-4B90-982C-C6D575A44369}" type="pres">
      <dgm:prSet presAssocID="{4F777D81-7D6D-4E6B-9D8E-DA96BEBDB7C8}" presName="Name8" presStyleCnt="0"/>
      <dgm:spPr/>
    </dgm:pt>
    <dgm:pt modelId="{FD86618A-241F-4B2B-9F87-69660EF10FF7}" type="pres">
      <dgm:prSet presAssocID="{4F777D81-7D6D-4E6B-9D8E-DA96BEBDB7C8}" presName="level" presStyleLbl="node1" presStyleIdx="3" presStyleCnt="5">
        <dgm:presLayoutVars>
          <dgm:chMax val="1"/>
          <dgm:bulletEnabled val="1"/>
        </dgm:presLayoutVars>
      </dgm:prSet>
      <dgm:spPr>
        <a:prstGeom prst="trapezoid">
          <a:avLst>
            <a:gd name="adj" fmla="val 60248"/>
          </a:avLst>
        </a:prstGeom>
      </dgm:spPr>
    </dgm:pt>
    <dgm:pt modelId="{C6E34039-1822-4F75-B7CA-5A1D4E35C117}" type="pres">
      <dgm:prSet presAssocID="{4F777D81-7D6D-4E6B-9D8E-DA96BEBDB7C8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0795639E-9895-405F-A972-C712810FFAB5}" type="pres">
      <dgm:prSet presAssocID="{71767AF4-740E-46E6-8723-4E0DF9F3DAD7}" presName="Name8" presStyleCnt="0"/>
      <dgm:spPr/>
    </dgm:pt>
    <dgm:pt modelId="{BFD2A7A3-70CA-49B8-BD4E-4AD3F50790AD}" type="pres">
      <dgm:prSet presAssocID="{71767AF4-740E-46E6-8723-4E0DF9F3DAD7}" presName="level" presStyleLbl="node1" presStyleIdx="4" presStyleCnt="5" custLinFactNeighborY="2898">
        <dgm:presLayoutVars>
          <dgm:chMax val="1"/>
          <dgm:bulletEnabled val="1"/>
        </dgm:presLayoutVars>
      </dgm:prSet>
      <dgm:spPr>
        <a:prstGeom prst="trapezoid">
          <a:avLst>
            <a:gd name="adj" fmla="val 60248"/>
          </a:avLst>
        </a:prstGeom>
      </dgm:spPr>
    </dgm:pt>
    <dgm:pt modelId="{348089FE-99F0-4AD8-8A7E-8524924CE130}" type="pres">
      <dgm:prSet presAssocID="{71767AF4-740E-46E6-8723-4E0DF9F3DAD7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6C923804-7118-45BE-8C5D-AE885DB5E0F4}" type="presOf" srcId="{D40914D3-2BA2-4C04-A401-38E75F40F08C}" destId="{CFA2AB6B-3ABB-4B6D-ABF7-6DCA08420449}" srcOrd="1" destOrd="0" presId="urn:microsoft.com/office/officeart/2005/8/layout/pyramid3"/>
    <dgm:cxn modelId="{37D33D09-BAF7-4B42-B84B-E0402569180C}" type="presOf" srcId="{C194268E-37FF-4EB0-9B7E-6704C2DA780C}" destId="{4935FC91-6694-4E9F-A5C4-DCA5259D0476}" srcOrd="0" destOrd="0" presId="urn:microsoft.com/office/officeart/2005/8/layout/pyramid3"/>
    <dgm:cxn modelId="{FEC85C0D-653E-4DD2-B60C-3DB5D0B858C5}" srcId="{D8AC5B98-498B-41EF-B5DB-DD10A2C1582E}" destId="{1EFF2C68-9E74-4FE1-940A-D20690B05C4D}" srcOrd="1" destOrd="0" parTransId="{2B6C61F0-8C29-4F81-88DD-948CE925C976}" sibTransId="{9396232B-6A95-4B41-912B-469CAB45750A}"/>
    <dgm:cxn modelId="{615F7627-D0AB-49F9-85AB-5BEE7307DBCE}" type="presOf" srcId="{71767AF4-740E-46E6-8723-4E0DF9F3DAD7}" destId="{BFD2A7A3-70CA-49B8-BD4E-4AD3F50790AD}" srcOrd="0" destOrd="0" presId="urn:microsoft.com/office/officeart/2005/8/layout/pyramid3"/>
    <dgm:cxn modelId="{08C10B39-DD55-403D-9AAD-E86E8BCC1F19}" type="presOf" srcId="{1EFF2C68-9E74-4FE1-940A-D20690B05C4D}" destId="{9B02F555-6DC2-4EEB-9ECE-81E3970BE5EE}" srcOrd="1" destOrd="0" presId="urn:microsoft.com/office/officeart/2005/8/layout/pyramid3"/>
    <dgm:cxn modelId="{B4513D39-EC03-42C5-890C-402F8DA6A26D}" type="presOf" srcId="{1EFF2C68-9E74-4FE1-940A-D20690B05C4D}" destId="{1E2F150C-903E-4DB0-9788-B5BF7174300B}" srcOrd="0" destOrd="0" presId="urn:microsoft.com/office/officeart/2005/8/layout/pyramid3"/>
    <dgm:cxn modelId="{54532C40-8FFC-4D0A-9789-593D8628CC37}" srcId="{D8AC5B98-498B-41EF-B5DB-DD10A2C1582E}" destId="{4F777D81-7D6D-4E6B-9D8E-DA96BEBDB7C8}" srcOrd="3" destOrd="0" parTransId="{78C678AE-7DEA-4CA0-86C9-5813ACD2149B}" sibTransId="{B872BBDB-6FB6-4626-B852-909C6311ED58}"/>
    <dgm:cxn modelId="{62623B7F-712A-40D5-8A66-BEF42666112D}" type="presOf" srcId="{C194268E-37FF-4EB0-9B7E-6704C2DA780C}" destId="{83924082-CD07-4A4F-BE19-FC8B36C1F3D4}" srcOrd="1" destOrd="0" presId="urn:microsoft.com/office/officeart/2005/8/layout/pyramid3"/>
    <dgm:cxn modelId="{B8887286-3D06-4B84-81D1-1FC9773F7BE6}" srcId="{D8AC5B98-498B-41EF-B5DB-DD10A2C1582E}" destId="{D40914D3-2BA2-4C04-A401-38E75F40F08C}" srcOrd="2" destOrd="0" parTransId="{D08C5040-808E-4246-AA59-22D8A9AA0B37}" sibTransId="{A8ED68C7-6AB3-460B-9787-926BE8AA0A9A}"/>
    <dgm:cxn modelId="{2E822199-F401-40C8-8B4A-D7640E256246}" srcId="{D8AC5B98-498B-41EF-B5DB-DD10A2C1582E}" destId="{71767AF4-740E-46E6-8723-4E0DF9F3DAD7}" srcOrd="4" destOrd="0" parTransId="{C6CB565E-F647-4319-BFDE-9A041C9C0BAA}" sibTransId="{B0F119D4-AC49-4D67-9984-531AAD415E96}"/>
    <dgm:cxn modelId="{6525ECA2-A84D-4744-92DC-02169D2FD259}" type="presOf" srcId="{4F777D81-7D6D-4E6B-9D8E-DA96BEBDB7C8}" destId="{C6E34039-1822-4F75-B7CA-5A1D4E35C117}" srcOrd="1" destOrd="0" presId="urn:microsoft.com/office/officeart/2005/8/layout/pyramid3"/>
    <dgm:cxn modelId="{F4DA56A3-D643-43F2-B4D0-B99CC998A5E3}" type="presOf" srcId="{4F777D81-7D6D-4E6B-9D8E-DA96BEBDB7C8}" destId="{FD86618A-241F-4B2B-9F87-69660EF10FF7}" srcOrd="0" destOrd="0" presId="urn:microsoft.com/office/officeart/2005/8/layout/pyramid3"/>
    <dgm:cxn modelId="{B2ECB8A4-2DCB-4CB7-94B6-266C2B0C8801}" type="presOf" srcId="{D40914D3-2BA2-4C04-A401-38E75F40F08C}" destId="{9CC39095-0A21-42AF-B418-D891E90F83DB}" srcOrd="0" destOrd="0" presId="urn:microsoft.com/office/officeart/2005/8/layout/pyramid3"/>
    <dgm:cxn modelId="{FDB696BA-5B47-45F3-9326-124E0EDEEACB}" type="presOf" srcId="{D8AC5B98-498B-41EF-B5DB-DD10A2C1582E}" destId="{29F34FB2-D90B-4270-8C6A-B2E4B1665DFA}" srcOrd="0" destOrd="0" presId="urn:microsoft.com/office/officeart/2005/8/layout/pyramid3"/>
    <dgm:cxn modelId="{0E27BED3-318E-4E59-B9E4-157353F1F78E}" srcId="{D8AC5B98-498B-41EF-B5DB-DD10A2C1582E}" destId="{C194268E-37FF-4EB0-9B7E-6704C2DA780C}" srcOrd="0" destOrd="0" parTransId="{81CA6B3D-E686-402D-BFFA-70E98F000572}" sibTransId="{B29961D5-8A15-481B-85DC-C25D542AEB23}"/>
    <dgm:cxn modelId="{14FE82DB-2845-447B-AFD0-54BBFA663FC7}" type="presOf" srcId="{71767AF4-740E-46E6-8723-4E0DF9F3DAD7}" destId="{348089FE-99F0-4AD8-8A7E-8524924CE130}" srcOrd="1" destOrd="0" presId="urn:microsoft.com/office/officeart/2005/8/layout/pyramid3"/>
    <dgm:cxn modelId="{1297096C-D403-4B3A-B8EC-4F49F67103BE}" type="presParOf" srcId="{29F34FB2-D90B-4270-8C6A-B2E4B1665DFA}" destId="{578786C0-93C1-4112-A0FF-50A9355E34FF}" srcOrd="0" destOrd="0" presId="urn:microsoft.com/office/officeart/2005/8/layout/pyramid3"/>
    <dgm:cxn modelId="{5B13291F-2F53-4ACC-BA5F-5D249DFE4688}" type="presParOf" srcId="{578786C0-93C1-4112-A0FF-50A9355E34FF}" destId="{4935FC91-6694-4E9F-A5C4-DCA5259D0476}" srcOrd="0" destOrd="0" presId="urn:microsoft.com/office/officeart/2005/8/layout/pyramid3"/>
    <dgm:cxn modelId="{9267F4AE-D0C8-43CB-BBD2-649B92A423C1}" type="presParOf" srcId="{578786C0-93C1-4112-A0FF-50A9355E34FF}" destId="{83924082-CD07-4A4F-BE19-FC8B36C1F3D4}" srcOrd="1" destOrd="0" presId="urn:microsoft.com/office/officeart/2005/8/layout/pyramid3"/>
    <dgm:cxn modelId="{E2B604D5-88A9-482F-A12F-FA754EFB28F8}" type="presParOf" srcId="{29F34FB2-D90B-4270-8C6A-B2E4B1665DFA}" destId="{DAC6E421-C5B6-4AE2-A76A-69AB6336DBE0}" srcOrd="1" destOrd="0" presId="urn:microsoft.com/office/officeart/2005/8/layout/pyramid3"/>
    <dgm:cxn modelId="{A990F44E-F39D-414A-9ACF-C3CEE070C796}" type="presParOf" srcId="{DAC6E421-C5B6-4AE2-A76A-69AB6336DBE0}" destId="{1E2F150C-903E-4DB0-9788-B5BF7174300B}" srcOrd="0" destOrd="0" presId="urn:microsoft.com/office/officeart/2005/8/layout/pyramid3"/>
    <dgm:cxn modelId="{60EA3ADA-549D-4B1D-8C4D-1B2C0E81CAE6}" type="presParOf" srcId="{DAC6E421-C5B6-4AE2-A76A-69AB6336DBE0}" destId="{9B02F555-6DC2-4EEB-9ECE-81E3970BE5EE}" srcOrd="1" destOrd="0" presId="urn:microsoft.com/office/officeart/2005/8/layout/pyramid3"/>
    <dgm:cxn modelId="{664ED046-B2D1-4DBF-B215-489FCDA91405}" type="presParOf" srcId="{29F34FB2-D90B-4270-8C6A-B2E4B1665DFA}" destId="{757382B7-873B-4CF0-8D63-AEA1EB9DA9D2}" srcOrd="2" destOrd="0" presId="urn:microsoft.com/office/officeart/2005/8/layout/pyramid3"/>
    <dgm:cxn modelId="{C6E50A89-8275-4999-9232-09D8C66657F3}" type="presParOf" srcId="{757382B7-873B-4CF0-8D63-AEA1EB9DA9D2}" destId="{9CC39095-0A21-42AF-B418-D891E90F83DB}" srcOrd="0" destOrd="0" presId="urn:microsoft.com/office/officeart/2005/8/layout/pyramid3"/>
    <dgm:cxn modelId="{EC8B9955-8725-45D1-BD50-D9EDAE8F6BCC}" type="presParOf" srcId="{757382B7-873B-4CF0-8D63-AEA1EB9DA9D2}" destId="{CFA2AB6B-3ABB-4B6D-ABF7-6DCA08420449}" srcOrd="1" destOrd="0" presId="urn:microsoft.com/office/officeart/2005/8/layout/pyramid3"/>
    <dgm:cxn modelId="{CFD87691-2FA6-4B58-AEE4-C192084903DE}" type="presParOf" srcId="{29F34FB2-D90B-4270-8C6A-B2E4B1665DFA}" destId="{F0B81F40-8773-4B90-982C-C6D575A44369}" srcOrd="3" destOrd="0" presId="urn:microsoft.com/office/officeart/2005/8/layout/pyramid3"/>
    <dgm:cxn modelId="{079E7E69-7E50-44A5-A259-CEED861A2AE4}" type="presParOf" srcId="{F0B81F40-8773-4B90-982C-C6D575A44369}" destId="{FD86618A-241F-4B2B-9F87-69660EF10FF7}" srcOrd="0" destOrd="0" presId="urn:microsoft.com/office/officeart/2005/8/layout/pyramid3"/>
    <dgm:cxn modelId="{978669B8-CFD4-40AE-B494-61BC97FD252B}" type="presParOf" srcId="{F0B81F40-8773-4B90-982C-C6D575A44369}" destId="{C6E34039-1822-4F75-B7CA-5A1D4E35C117}" srcOrd="1" destOrd="0" presId="urn:microsoft.com/office/officeart/2005/8/layout/pyramid3"/>
    <dgm:cxn modelId="{20D0B650-6C1B-482D-9C45-5831639A2F79}" type="presParOf" srcId="{29F34FB2-D90B-4270-8C6A-B2E4B1665DFA}" destId="{0795639E-9895-405F-A972-C712810FFAB5}" srcOrd="4" destOrd="0" presId="urn:microsoft.com/office/officeart/2005/8/layout/pyramid3"/>
    <dgm:cxn modelId="{C8E5D752-BDD0-4574-9DF4-8E49FDF3D2B5}" type="presParOf" srcId="{0795639E-9895-405F-A972-C712810FFAB5}" destId="{BFD2A7A3-70CA-49B8-BD4E-4AD3F50790AD}" srcOrd="0" destOrd="0" presId="urn:microsoft.com/office/officeart/2005/8/layout/pyramid3"/>
    <dgm:cxn modelId="{B1DAE664-B26A-40FB-8BC3-F8AFD7F0FA92}" type="presParOf" srcId="{0795639E-9895-405F-A972-C712810FFAB5}" destId="{348089FE-99F0-4AD8-8A7E-8524924CE130}" srcOrd="1" destOrd="0" presId="urn:microsoft.com/office/officeart/2005/8/layout/pyramid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D87766E-6DF8-4252-9089-039E068C136A}" type="doc">
      <dgm:prSet loTypeId="urn:microsoft.com/office/officeart/2005/8/layout/hierarchy3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2053AFC-C003-479D-B613-883192B0B353}">
      <dgm:prSet phldrT="[Text]"/>
      <dgm:spPr/>
      <dgm:t>
        <a:bodyPr/>
        <a:lstStyle/>
        <a:p>
          <a:r>
            <a:rPr lang="en-US" dirty="0"/>
            <a:t>Network Optimization</a:t>
          </a:r>
        </a:p>
      </dgm:t>
    </dgm:pt>
    <dgm:pt modelId="{1AD883BB-FD55-4791-822A-CACFF6B14E24}" type="parTrans" cxnId="{17BF7FEF-633B-4598-B7D6-9EFAA55EA76D}">
      <dgm:prSet/>
      <dgm:spPr/>
      <dgm:t>
        <a:bodyPr/>
        <a:lstStyle/>
        <a:p>
          <a:endParaRPr lang="en-US"/>
        </a:p>
      </dgm:t>
    </dgm:pt>
    <dgm:pt modelId="{C2CE9902-886A-4122-9CB9-9677DFC7039A}" type="sibTrans" cxnId="{17BF7FEF-633B-4598-B7D6-9EFAA55EA76D}">
      <dgm:prSet/>
      <dgm:spPr/>
      <dgm:t>
        <a:bodyPr/>
        <a:lstStyle/>
        <a:p>
          <a:endParaRPr lang="en-US"/>
        </a:p>
      </dgm:t>
    </dgm:pt>
    <dgm:pt modelId="{82BC1555-7D21-4379-B9EE-D8BF3DB1A6E0}">
      <dgm:prSet phldrT="[Text]"/>
      <dgm:spPr>
        <a:solidFill>
          <a:srgbClr val="112248">
            <a:alpha val="90000"/>
          </a:srgbClr>
        </a:solidFill>
        <a:ln>
          <a:noFill/>
        </a:ln>
      </dgm:spPr>
      <dgm:t>
        <a:bodyPr/>
        <a:lstStyle/>
        <a:p>
          <a:pPr>
            <a:buFont typeface="Arial" panose="020B0604020202020204" pitchFamily="34" charset="0"/>
            <a:buNone/>
          </a:pPr>
          <a:r>
            <a:rPr lang="en-US" b="1" dirty="0">
              <a:solidFill>
                <a:schemeClr val="bg1"/>
              </a:solidFill>
            </a:rPr>
            <a:t>Strategic Network Design</a:t>
          </a:r>
        </a:p>
      </dgm:t>
    </dgm:pt>
    <dgm:pt modelId="{E51F0590-CFC8-49A4-9E4C-91EC9F63DF4C}" type="parTrans" cxnId="{68B20CF6-78E6-41AD-B4DC-7EB33818BF09}">
      <dgm:prSet/>
      <dgm:spPr/>
      <dgm:t>
        <a:bodyPr/>
        <a:lstStyle/>
        <a:p>
          <a:endParaRPr lang="en-US"/>
        </a:p>
      </dgm:t>
    </dgm:pt>
    <dgm:pt modelId="{8D8AF588-7808-438A-98D2-B4DD18D6C7AF}" type="sibTrans" cxnId="{68B20CF6-78E6-41AD-B4DC-7EB33818BF09}">
      <dgm:prSet/>
      <dgm:spPr/>
      <dgm:t>
        <a:bodyPr/>
        <a:lstStyle/>
        <a:p>
          <a:endParaRPr lang="en-US"/>
        </a:p>
      </dgm:t>
    </dgm:pt>
    <dgm:pt modelId="{A4710371-0ECC-4341-A80E-544F24D795D8}">
      <dgm:prSet phldrT="[Text]"/>
      <dgm:spPr>
        <a:solidFill>
          <a:schemeClr val="accent4">
            <a:alpha val="90000"/>
          </a:schemeClr>
        </a:solidFill>
        <a:ln>
          <a:noFill/>
        </a:ln>
      </dgm:spPr>
      <dgm:t>
        <a:bodyPr/>
        <a:lstStyle/>
        <a:p>
          <a:r>
            <a:rPr lang="en-US" b="1" dirty="0">
              <a:solidFill>
                <a:schemeClr val="bg1"/>
              </a:solidFill>
            </a:rPr>
            <a:t>Manufacturing Utilization</a:t>
          </a:r>
        </a:p>
      </dgm:t>
    </dgm:pt>
    <dgm:pt modelId="{3A217ECB-9AEE-4B78-B6C9-9AA13C27A444}" type="parTrans" cxnId="{454ED4E9-28A5-48F0-8812-4D4C5B4055FD}">
      <dgm:prSet/>
      <dgm:spPr/>
      <dgm:t>
        <a:bodyPr/>
        <a:lstStyle/>
        <a:p>
          <a:endParaRPr lang="en-US"/>
        </a:p>
      </dgm:t>
    </dgm:pt>
    <dgm:pt modelId="{6172124B-48AB-4045-BEE7-00E274741B40}" type="sibTrans" cxnId="{454ED4E9-28A5-48F0-8812-4D4C5B4055FD}">
      <dgm:prSet/>
      <dgm:spPr/>
      <dgm:t>
        <a:bodyPr/>
        <a:lstStyle/>
        <a:p>
          <a:endParaRPr lang="en-US"/>
        </a:p>
      </dgm:t>
    </dgm:pt>
    <dgm:pt modelId="{396B3CF3-6CC1-4E5D-91D6-9EF7928A2AFD}">
      <dgm:prSet phldrT="[Text]"/>
      <dgm:spPr/>
      <dgm:t>
        <a:bodyPr/>
        <a:lstStyle/>
        <a:p>
          <a:r>
            <a:rPr lang="en-US" dirty="0"/>
            <a:t>Demand Forecasting</a:t>
          </a:r>
        </a:p>
      </dgm:t>
    </dgm:pt>
    <dgm:pt modelId="{F3FB350D-A353-4254-80A2-72E68FB6CC49}" type="parTrans" cxnId="{D27DC721-FEDF-4F17-9045-46207612759F}">
      <dgm:prSet/>
      <dgm:spPr/>
      <dgm:t>
        <a:bodyPr/>
        <a:lstStyle/>
        <a:p>
          <a:endParaRPr lang="en-US"/>
        </a:p>
      </dgm:t>
    </dgm:pt>
    <dgm:pt modelId="{79E7657A-C6B8-4504-8BD0-C8570ACABACF}" type="sibTrans" cxnId="{D27DC721-FEDF-4F17-9045-46207612759F}">
      <dgm:prSet/>
      <dgm:spPr/>
      <dgm:t>
        <a:bodyPr/>
        <a:lstStyle/>
        <a:p>
          <a:endParaRPr lang="en-US"/>
        </a:p>
      </dgm:t>
    </dgm:pt>
    <dgm:pt modelId="{D1F261B0-8667-45A1-B509-BD90DD43A8F6}">
      <dgm:prSet phldrT="[Text]"/>
      <dgm:spPr>
        <a:solidFill>
          <a:schemeClr val="accent4">
            <a:alpha val="90000"/>
          </a:schemeClr>
        </a:solidFill>
        <a:ln>
          <a:noFill/>
        </a:ln>
      </dgm:spPr>
      <dgm:t>
        <a:bodyPr/>
        <a:lstStyle/>
        <a:p>
          <a:r>
            <a:rPr lang="en-US" b="1" dirty="0">
              <a:solidFill>
                <a:schemeClr val="bg1"/>
              </a:solidFill>
            </a:rPr>
            <a:t>Distribution Forecasting</a:t>
          </a:r>
        </a:p>
      </dgm:t>
    </dgm:pt>
    <dgm:pt modelId="{F2417916-CBD2-4F49-8C41-7E1529BABFCA}" type="parTrans" cxnId="{90055572-1952-4063-BE61-CC8177F8D6CB}">
      <dgm:prSet/>
      <dgm:spPr/>
      <dgm:t>
        <a:bodyPr/>
        <a:lstStyle/>
        <a:p>
          <a:endParaRPr lang="en-US"/>
        </a:p>
      </dgm:t>
    </dgm:pt>
    <dgm:pt modelId="{A7BEEDE0-D329-45DE-9C23-FC37F33E53C5}" type="sibTrans" cxnId="{90055572-1952-4063-BE61-CC8177F8D6CB}">
      <dgm:prSet/>
      <dgm:spPr/>
      <dgm:t>
        <a:bodyPr/>
        <a:lstStyle/>
        <a:p>
          <a:endParaRPr lang="en-US"/>
        </a:p>
      </dgm:t>
    </dgm:pt>
    <dgm:pt modelId="{02B97DFA-794A-4698-B1E9-99BD37629FF0}">
      <dgm:prSet phldrT="[Text]"/>
      <dgm:spPr>
        <a:solidFill>
          <a:schemeClr val="accent4">
            <a:alpha val="90000"/>
          </a:schemeClr>
        </a:solidFill>
        <a:ln>
          <a:solidFill>
            <a:srgbClr val="FF0000"/>
          </a:solidFill>
        </a:ln>
      </dgm:spPr>
      <dgm:t>
        <a:bodyPr/>
        <a:lstStyle/>
        <a:p>
          <a:r>
            <a:rPr lang="en-US" b="1" dirty="0">
              <a:solidFill>
                <a:schemeClr val="bg1"/>
              </a:solidFill>
            </a:rPr>
            <a:t>Statistical Forecasting </a:t>
          </a:r>
        </a:p>
        <a:p>
          <a:r>
            <a:rPr lang="en-US" b="1" dirty="0">
              <a:solidFill>
                <a:schemeClr val="bg1"/>
              </a:solidFill>
            </a:rPr>
            <a:t>Product Life Cycle Forecasting ( EOL / NPI)</a:t>
          </a:r>
        </a:p>
      </dgm:t>
    </dgm:pt>
    <dgm:pt modelId="{99907671-D400-4AE5-BF62-92F64003A1E9}" type="parTrans" cxnId="{BA12FBB5-9AE0-46E9-81B5-986AA0534011}">
      <dgm:prSet/>
      <dgm:spPr/>
      <dgm:t>
        <a:bodyPr/>
        <a:lstStyle/>
        <a:p>
          <a:endParaRPr lang="en-US"/>
        </a:p>
      </dgm:t>
    </dgm:pt>
    <dgm:pt modelId="{7ABF1EA1-8EA7-4283-9082-D5EA32EBE4F9}" type="sibTrans" cxnId="{BA12FBB5-9AE0-46E9-81B5-986AA0534011}">
      <dgm:prSet/>
      <dgm:spPr/>
      <dgm:t>
        <a:bodyPr/>
        <a:lstStyle/>
        <a:p>
          <a:endParaRPr lang="en-US"/>
        </a:p>
      </dgm:t>
    </dgm:pt>
    <dgm:pt modelId="{1CC896EF-8D98-440A-A658-CC8B764D8FC0}">
      <dgm:prSet/>
      <dgm:spPr/>
      <dgm:t>
        <a:bodyPr/>
        <a:lstStyle/>
        <a:p>
          <a:r>
            <a:rPr lang="en-US" dirty="0"/>
            <a:t>Inventory Optimization</a:t>
          </a:r>
        </a:p>
      </dgm:t>
    </dgm:pt>
    <dgm:pt modelId="{4039F39D-252F-410B-AE1E-C9CF8C66231A}" type="parTrans" cxnId="{05494A77-C09F-43B0-A046-E4D2BCFF9BBE}">
      <dgm:prSet/>
      <dgm:spPr/>
      <dgm:t>
        <a:bodyPr/>
        <a:lstStyle/>
        <a:p>
          <a:endParaRPr lang="en-US"/>
        </a:p>
      </dgm:t>
    </dgm:pt>
    <dgm:pt modelId="{2C3D21E2-F2C9-4724-915A-F48F006FA1E2}" type="sibTrans" cxnId="{05494A77-C09F-43B0-A046-E4D2BCFF9BBE}">
      <dgm:prSet/>
      <dgm:spPr/>
      <dgm:t>
        <a:bodyPr/>
        <a:lstStyle/>
        <a:p>
          <a:endParaRPr lang="en-US"/>
        </a:p>
      </dgm:t>
    </dgm:pt>
    <dgm:pt modelId="{C02324CC-896D-46E3-AC28-90AA82C112E7}">
      <dgm:prSet/>
      <dgm:spPr/>
      <dgm:t>
        <a:bodyPr/>
        <a:lstStyle/>
        <a:p>
          <a:r>
            <a:rPr lang="en-US" dirty="0"/>
            <a:t>Procurement Optimization</a:t>
          </a:r>
        </a:p>
      </dgm:t>
    </dgm:pt>
    <dgm:pt modelId="{2AA22CE5-2FC5-47C3-8A88-124665853000}" type="parTrans" cxnId="{336215BC-FECC-4F7C-BF8D-335F4CB535BC}">
      <dgm:prSet/>
      <dgm:spPr/>
      <dgm:t>
        <a:bodyPr/>
        <a:lstStyle/>
        <a:p>
          <a:endParaRPr lang="en-US"/>
        </a:p>
      </dgm:t>
    </dgm:pt>
    <dgm:pt modelId="{7DF421E7-842C-4CFF-9459-7EDFD2FB83C8}" type="sibTrans" cxnId="{336215BC-FECC-4F7C-BF8D-335F4CB535BC}">
      <dgm:prSet/>
      <dgm:spPr/>
      <dgm:t>
        <a:bodyPr/>
        <a:lstStyle/>
        <a:p>
          <a:endParaRPr lang="en-US"/>
        </a:p>
      </dgm:t>
    </dgm:pt>
    <dgm:pt modelId="{962ED5B5-2120-45EE-9154-F1B5D899ED95}">
      <dgm:prSet/>
      <dgm:spPr>
        <a:solidFill>
          <a:srgbClr val="112248">
            <a:alpha val="90000"/>
          </a:srgbClr>
        </a:solidFill>
        <a:ln>
          <a:solidFill>
            <a:srgbClr val="FF0000"/>
          </a:solidFill>
        </a:ln>
      </dgm:spPr>
      <dgm:t>
        <a:bodyPr/>
        <a:lstStyle/>
        <a:p>
          <a:r>
            <a:rPr lang="en-US" b="1" dirty="0">
              <a:solidFill>
                <a:schemeClr val="bg1"/>
              </a:solidFill>
            </a:rPr>
            <a:t>Route Optimization</a:t>
          </a:r>
        </a:p>
        <a:p>
          <a:r>
            <a:rPr lang="en-US" b="1" dirty="0">
              <a:solidFill>
                <a:schemeClr val="bg1"/>
              </a:solidFill>
            </a:rPr>
            <a:t>What If  Risk Modelling</a:t>
          </a:r>
        </a:p>
      </dgm:t>
    </dgm:pt>
    <dgm:pt modelId="{C45E8203-260C-40BD-A025-440970CD2941}" type="parTrans" cxnId="{60B4D8E2-90E6-499E-B324-879A5104C5C1}">
      <dgm:prSet/>
      <dgm:spPr/>
      <dgm:t>
        <a:bodyPr/>
        <a:lstStyle/>
        <a:p>
          <a:endParaRPr lang="en-US"/>
        </a:p>
      </dgm:t>
    </dgm:pt>
    <dgm:pt modelId="{47965030-6615-48B0-B4BE-E7FB18B32A01}" type="sibTrans" cxnId="{60B4D8E2-90E6-499E-B324-879A5104C5C1}">
      <dgm:prSet/>
      <dgm:spPr/>
      <dgm:t>
        <a:bodyPr/>
        <a:lstStyle/>
        <a:p>
          <a:endParaRPr lang="en-US"/>
        </a:p>
      </dgm:t>
    </dgm:pt>
    <dgm:pt modelId="{AEF8F0AE-9C5A-434E-9BC8-2492C36A46C8}">
      <dgm:prSet/>
      <dgm:spPr>
        <a:solidFill>
          <a:srgbClr val="112248">
            <a:alpha val="90000"/>
          </a:srgbClr>
        </a:solidFill>
        <a:ln>
          <a:noFill/>
        </a:ln>
      </dgm:spPr>
      <dgm:t>
        <a:bodyPr/>
        <a:lstStyle/>
        <a:p>
          <a:r>
            <a:rPr lang="en-US" b="1" dirty="0">
              <a:solidFill>
                <a:schemeClr val="bg1"/>
              </a:solidFill>
            </a:rPr>
            <a:t>Product Rationalization</a:t>
          </a:r>
        </a:p>
      </dgm:t>
    </dgm:pt>
    <dgm:pt modelId="{698E9369-BF36-4752-8373-447B0F52020D}" type="parTrans" cxnId="{08007326-7BA6-40E9-8644-70589596A508}">
      <dgm:prSet/>
      <dgm:spPr/>
      <dgm:t>
        <a:bodyPr/>
        <a:lstStyle/>
        <a:p>
          <a:endParaRPr lang="en-US"/>
        </a:p>
      </dgm:t>
    </dgm:pt>
    <dgm:pt modelId="{82BBB629-C64B-4A92-A044-D8E5100FE2D9}" type="sibTrans" cxnId="{08007326-7BA6-40E9-8644-70589596A508}">
      <dgm:prSet/>
      <dgm:spPr/>
      <dgm:t>
        <a:bodyPr/>
        <a:lstStyle/>
        <a:p>
          <a:endParaRPr lang="en-US"/>
        </a:p>
      </dgm:t>
    </dgm:pt>
    <dgm:pt modelId="{4920F1F8-D809-44CC-983E-8AA625587F25}">
      <dgm:prSet/>
      <dgm:spPr>
        <a:solidFill>
          <a:srgbClr val="00B0F0">
            <a:alpha val="90000"/>
          </a:srgbClr>
        </a:solidFill>
        <a:ln>
          <a:solidFill>
            <a:srgbClr val="FF0000"/>
          </a:solidFill>
        </a:ln>
      </dgm:spPr>
      <dgm:t>
        <a:bodyPr/>
        <a:lstStyle/>
        <a:p>
          <a:r>
            <a:rPr lang="en-US" b="1" dirty="0">
              <a:solidFill>
                <a:schemeClr val="bg1"/>
              </a:solidFill>
            </a:rPr>
            <a:t>Network Velocity</a:t>
          </a:r>
        </a:p>
      </dgm:t>
    </dgm:pt>
    <dgm:pt modelId="{418A98DD-E819-42D0-B564-454C4F3DB460}" type="parTrans" cxnId="{695CBB73-E0F4-45D6-ADFC-106CB0B2C922}">
      <dgm:prSet/>
      <dgm:spPr/>
      <dgm:t>
        <a:bodyPr/>
        <a:lstStyle/>
        <a:p>
          <a:endParaRPr lang="en-US"/>
        </a:p>
      </dgm:t>
    </dgm:pt>
    <dgm:pt modelId="{52E69318-7F08-40E9-807E-9BAA8CFC2903}" type="sibTrans" cxnId="{695CBB73-E0F4-45D6-ADFC-106CB0B2C922}">
      <dgm:prSet/>
      <dgm:spPr/>
      <dgm:t>
        <a:bodyPr/>
        <a:lstStyle/>
        <a:p>
          <a:endParaRPr lang="en-US"/>
        </a:p>
      </dgm:t>
    </dgm:pt>
    <dgm:pt modelId="{48B2709C-8DA1-4F01-B5E6-877F89C0A95B}">
      <dgm:prSet/>
      <dgm:spPr>
        <a:solidFill>
          <a:schemeClr val="accent4">
            <a:alpha val="90000"/>
          </a:schemeClr>
        </a:solidFill>
        <a:ln>
          <a:noFill/>
        </a:ln>
      </dgm:spPr>
      <dgm:t>
        <a:bodyPr/>
        <a:lstStyle/>
        <a:p>
          <a:r>
            <a:rPr lang="en-US" b="1" dirty="0">
              <a:solidFill>
                <a:schemeClr val="bg1"/>
              </a:solidFill>
            </a:rPr>
            <a:t>Capacity Forecasting</a:t>
          </a:r>
        </a:p>
      </dgm:t>
    </dgm:pt>
    <dgm:pt modelId="{E0E40E3D-3ECD-43D1-AF62-987EAA70427C}" type="parTrans" cxnId="{045A506D-BD39-4778-8D52-13AC4C033E6B}">
      <dgm:prSet/>
      <dgm:spPr/>
      <dgm:t>
        <a:bodyPr/>
        <a:lstStyle/>
        <a:p>
          <a:endParaRPr lang="en-US"/>
        </a:p>
      </dgm:t>
    </dgm:pt>
    <dgm:pt modelId="{1BBC67C4-BF52-4337-B345-7E32C16BB2B0}" type="sibTrans" cxnId="{045A506D-BD39-4778-8D52-13AC4C033E6B}">
      <dgm:prSet/>
      <dgm:spPr/>
      <dgm:t>
        <a:bodyPr/>
        <a:lstStyle/>
        <a:p>
          <a:endParaRPr lang="en-US"/>
        </a:p>
      </dgm:t>
    </dgm:pt>
    <dgm:pt modelId="{79805FA4-A379-4FE3-B328-641FFA50037F}">
      <dgm:prSet/>
      <dgm:spPr>
        <a:solidFill>
          <a:srgbClr val="112248">
            <a:alpha val="90000"/>
          </a:srgbClr>
        </a:solidFill>
        <a:ln>
          <a:noFill/>
        </a:ln>
      </dgm:spPr>
      <dgm:t>
        <a:bodyPr/>
        <a:lstStyle/>
        <a:p>
          <a:r>
            <a:rPr lang="en-US" b="1" dirty="0">
              <a:solidFill>
                <a:schemeClr val="bg1"/>
              </a:solidFill>
            </a:rPr>
            <a:t>Gap Optimization</a:t>
          </a:r>
        </a:p>
      </dgm:t>
    </dgm:pt>
    <dgm:pt modelId="{C3DCA884-FA6D-4EDC-A236-8B8717889602}" type="parTrans" cxnId="{C284A8F3-00E2-47D3-A909-1CB36968AC2A}">
      <dgm:prSet/>
      <dgm:spPr/>
      <dgm:t>
        <a:bodyPr/>
        <a:lstStyle/>
        <a:p>
          <a:endParaRPr lang="en-US"/>
        </a:p>
      </dgm:t>
    </dgm:pt>
    <dgm:pt modelId="{54C65CB6-AB2D-4425-9B12-5E0324D79BD2}" type="sibTrans" cxnId="{C284A8F3-00E2-47D3-A909-1CB36968AC2A}">
      <dgm:prSet/>
      <dgm:spPr/>
      <dgm:t>
        <a:bodyPr/>
        <a:lstStyle/>
        <a:p>
          <a:endParaRPr lang="en-US"/>
        </a:p>
      </dgm:t>
    </dgm:pt>
    <dgm:pt modelId="{3F2408C1-5ACD-4F3A-BDE3-5FC2C84688FB}">
      <dgm:prSet/>
      <dgm:spPr>
        <a:solidFill>
          <a:srgbClr val="112248">
            <a:alpha val="90000"/>
          </a:srgbClr>
        </a:solidFill>
        <a:ln>
          <a:solidFill>
            <a:srgbClr val="FF0000"/>
          </a:solidFill>
        </a:ln>
      </dgm:spPr>
      <dgm:t>
        <a:bodyPr/>
        <a:lstStyle/>
        <a:p>
          <a:r>
            <a:rPr lang="en-US" b="1" dirty="0">
              <a:solidFill>
                <a:schemeClr val="bg1"/>
              </a:solidFill>
            </a:rPr>
            <a:t>Stocking Strategy</a:t>
          </a:r>
        </a:p>
      </dgm:t>
    </dgm:pt>
    <dgm:pt modelId="{2B655673-2715-4D49-9101-3DC991A3022A}" type="parTrans" cxnId="{E212B868-912B-459C-919B-43BA1B0B3D54}">
      <dgm:prSet/>
      <dgm:spPr/>
      <dgm:t>
        <a:bodyPr/>
        <a:lstStyle/>
        <a:p>
          <a:endParaRPr lang="en-US"/>
        </a:p>
      </dgm:t>
    </dgm:pt>
    <dgm:pt modelId="{4CCF8C12-5B2D-4949-93B1-5B210633B72E}" type="sibTrans" cxnId="{E212B868-912B-459C-919B-43BA1B0B3D54}">
      <dgm:prSet/>
      <dgm:spPr/>
      <dgm:t>
        <a:bodyPr/>
        <a:lstStyle/>
        <a:p>
          <a:endParaRPr lang="en-US"/>
        </a:p>
      </dgm:t>
    </dgm:pt>
    <dgm:pt modelId="{DD425205-6CDE-45DE-9605-2EDACE6D8AA0}">
      <dgm:prSet/>
      <dgm:spPr>
        <a:solidFill>
          <a:srgbClr val="112248">
            <a:alpha val="90000"/>
          </a:srgbClr>
        </a:solidFill>
        <a:ln>
          <a:solidFill>
            <a:srgbClr val="FF0000"/>
          </a:solidFill>
        </a:ln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1" dirty="0">
              <a:solidFill>
                <a:schemeClr val="bg1"/>
              </a:solidFill>
            </a:rPr>
            <a:t>Safety stock  Optimization</a:t>
          </a:r>
        </a:p>
        <a:p>
          <a:pPr>
            <a:buFont typeface="Arial" panose="020B0604020202020204" pitchFamily="34" charset="0"/>
            <a:buChar char="•"/>
          </a:pPr>
          <a:r>
            <a:rPr lang="en-US" b="1" dirty="0">
              <a:solidFill>
                <a:schemeClr val="bg1"/>
              </a:solidFill>
            </a:rPr>
            <a:t>Multi-Echelon Inventory Optimization</a:t>
          </a:r>
        </a:p>
      </dgm:t>
    </dgm:pt>
    <dgm:pt modelId="{58E8289F-38D4-46EB-8A8D-708C3ED0DFB1}" type="parTrans" cxnId="{60A30DE7-E56A-4FC1-9C32-DF5062E0F002}">
      <dgm:prSet/>
      <dgm:spPr/>
      <dgm:t>
        <a:bodyPr/>
        <a:lstStyle/>
        <a:p>
          <a:endParaRPr lang="en-US"/>
        </a:p>
      </dgm:t>
    </dgm:pt>
    <dgm:pt modelId="{7C81ED20-B8DF-4971-9DEB-D0F83F19754E}" type="sibTrans" cxnId="{60A30DE7-E56A-4FC1-9C32-DF5062E0F002}">
      <dgm:prSet/>
      <dgm:spPr/>
      <dgm:t>
        <a:bodyPr/>
        <a:lstStyle/>
        <a:p>
          <a:endParaRPr lang="en-US"/>
        </a:p>
      </dgm:t>
    </dgm:pt>
    <dgm:pt modelId="{0D5CA43B-67C0-4D38-97F7-38A1EDB5D7CC}">
      <dgm:prSet/>
      <dgm:spPr>
        <a:solidFill>
          <a:srgbClr val="112248">
            <a:alpha val="90000"/>
          </a:srgbClr>
        </a:solidFill>
        <a:ln>
          <a:noFill/>
        </a:ln>
      </dgm:spPr>
      <dgm:t>
        <a:bodyPr/>
        <a:lstStyle/>
        <a:p>
          <a:r>
            <a:rPr lang="en-US" b="1" dirty="0">
              <a:solidFill>
                <a:schemeClr val="bg1"/>
              </a:solidFill>
            </a:rPr>
            <a:t>Replenishment Optimization</a:t>
          </a:r>
        </a:p>
      </dgm:t>
    </dgm:pt>
    <dgm:pt modelId="{56C8B40A-BA96-4123-8213-0AA043415519}" type="parTrans" cxnId="{4FDB8599-7403-4B4B-8E87-2C96EF5D2138}">
      <dgm:prSet/>
      <dgm:spPr/>
      <dgm:t>
        <a:bodyPr/>
        <a:lstStyle/>
        <a:p>
          <a:endParaRPr lang="en-US"/>
        </a:p>
      </dgm:t>
    </dgm:pt>
    <dgm:pt modelId="{EFBB7C18-796D-414D-8C92-B4E15E96479C}" type="sibTrans" cxnId="{4FDB8599-7403-4B4B-8E87-2C96EF5D2138}">
      <dgm:prSet/>
      <dgm:spPr/>
      <dgm:t>
        <a:bodyPr/>
        <a:lstStyle/>
        <a:p>
          <a:endParaRPr lang="en-US"/>
        </a:p>
      </dgm:t>
    </dgm:pt>
    <dgm:pt modelId="{1512E4F7-C621-4062-81B9-4E3B428A3CD6}">
      <dgm:prSet/>
      <dgm:spPr>
        <a:solidFill>
          <a:srgbClr val="00B0F0">
            <a:alpha val="90000"/>
          </a:srgbClr>
        </a:solidFill>
        <a:ln>
          <a:noFill/>
        </a:ln>
      </dgm:spPr>
      <dgm:t>
        <a:bodyPr/>
        <a:lstStyle/>
        <a:p>
          <a:r>
            <a:rPr lang="en-US" b="1" dirty="0">
              <a:solidFill>
                <a:schemeClr val="bg1"/>
              </a:solidFill>
            </a:rPr>
            <a:t>Inventory Segmentation</a:t>
          </a:r>
        </a:p>
      </dgm:t>
    </dgm:pt>
    <dgm:pt modelId="{E00D1ABA-BFE2-4568-8E0D-2646D56A8518}" type="parTrans" cxnId="{2B80DEE2-81AF-46AC-B6B7-630084ECD019}">
      <dgm:prSet/>
      <dgm:spPr/>
      <dgm:t>
        <a:bodyPr/>
        <a:lstStyle/>
        <a:p>
          <a:endParaRPr lang="en-US"/>
        </a:p>
      </dgm:t>
    </dgm:pt>
    <dgm:pt modelId="{E82E0A55-2981-42A9-8A7E-7FB91235AF05}" type="sibTrans" cxnId="{2B80DEE2-81AF-46AC-B6B7-630084ECD019}">
      <dgm:prSet/>
      <dgm:spPr/>
      <dgm:t>
        <a:bodyPr/>
        <a:lstStyle/>
        <a:p>
          <a:endParaRPr lang="en-US"/>
        </a:p>
      </dgm:t>
    </dgm:pt>
    <dgm:pt modelId="{A6977155-3444-4C78-B636-EC273C3D685B}">
      <dgm:prSet/>
      <dgm:spPr>
        <a:solidFill>
          <a:srgbClr val="00B0F0">
            <a:alpha val="90000"/>
          </a:srgbClr>
        </a:solidFill>
        <a:ln>
          <a:noFill/>
        </a:ln>
      </dgm:spPr>
      <dgm:t>
        <a:bodyPr/>
        <a:lstStyle/>
        <a:p>
          <a:r>
            <a:rPr lang="en-US" b="1" dirty="0">
              <a:solidFill>
                <a:schemeClr val="bg1"/>
              </a:solidFill>
            </a:rPr>
            <a:t>Real time Inventory Visibility</a:t>
          </a:r>
        </a:p>
      </dgm:t>
    </dgm:pt>
    <dgm:pt modelId="{7D67E908-E0DD-4DE0-B08D-81D397CC200D}" type="parTrans" cxnId="{5BFBBCDC-4C7A-46BA-ADA5-7FDD429C5145}">
      <dgm:prSet/>
      <dgm:spPr/>
      <dgm:t>
        <a:bodyPr/>
        <a:lstStyle/>
        <a:p>
          <a:endParaRPr lang="en-US"/>
        </a:p>
      </dgm:t>
    </dgm:pt>
    <dgm:pt modelId="{8FEDA6B1-6F42-4C03-B7EA-928F6B4CB4E8}" type="sibTrans" cxnId="{5BFBBCDC-4C7A-46BA-ADA5-7FDD429C5145}">
      <dgm:prSet/>
      <dgm:spPr/>
      <dgm:t>
        <a:bodyPr/>
        <a:lstStyle/>
        <a:p>
          <a:endParaRPr lang="en-US"/>
        </a:p>
      </dgm:t>
    </dgm:pt>
    <dgm:pt modelId="{1A0683C8-282B-489D-BC4F-678DD1A3F867}">
      <dgm:prSet/>
      <dgm:spPr>
        <a:solidFill>
          <a:srgbClr val="112248">
            <a:alpha val="90000"/>
          </a:srgbClr>
        </a:solidFill>
        <a:ln>
          <a:noFill/>
        </a:ln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Commodity Optimization</a:t>
          </a:r>
        </a:p>
      </dgm:t>
    </dgm:pt>
    <dgm:pt modelId="{6A30254D-8968-48CB-A4A9-9C1B64B5EEFB}" type="parTrans" cxnId="{113C350A-B6EB-48EF-AB1C-66970B629581}">
      <dgm:prSet/>
      <dgm:spPr/>
      <dgm:t>
        <a:bodyPr/>
        <a:lstStyle/>
        <a:p>
          <a:endParaRPr lang="en-US"/>
        </a:p>
      </dgm:t>
    </dgm:pt>
    <dgm:pt modelId="{A15D8DCD-02D4-4DBB-97B7-70FBC592B766}" type="sibTrans" cxnId="{113C350A-B6EB-48EF-AB1C-66970B629581}">
      <dgm:prSet/>
      <dgm:spPr/>
      <dgm:t>
        <a:bodyPr/>
        <a:lstStyle/>
        <a:p>
          <a:endParaRPr lang="en-US"/>
        </a:p>
      </dgm:t>
    </dgm:pt>
    <dgm:pt modelId="{9DEFDB5D-0B29-487D-9461-1847DBA36C11}">
      <dgm:prSet/>
      <dgm:spPr>
        <a:solidFill>
          <a:srgbClr val="112248">
            <a:alpha val="90000"/>
          </a:srgbClr>
        </a:solidFill>
        <a:ln>
          <a:noFill/>
        </a:ln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TCO Optimization</a:t>
          </a:r>
        </a:p>
      </dgm:t>
    </dgm:pt>
    <dgm:pt modelId="{39438217-35B4-448A-9C79-11F057636925}" type="parTrans" cxnId="{DD74792E-FA61-45E9-B677-8F7E354520D5}">
      <dgm:prSet/>
      <dgm:spPr/>
      <dgm:t>
        <a:bodyPr/>
        <a:lstStyle/>
        <a:p>
          <a:endParaRPr lang="en-US"/>
        </a:p>
      </dgm:t>
    </dgm:pt>
    <dgm:pt modelId="{A3A00FFE-6DCE-42F3-92EC-044B45E29F47}" type="sibTrans" cxnId="{DD74792E-FA61-45E9-B677-8F7E354520D5}">
      <dgm:prSet/>
      <dgm:spPr/>
      <dgm:t>
        <a:bodyPr/>
        <a:lstStyle/>
        <a:p>
          <a:endParaRPr lang="en-US"/>
        </a:p>
      </dgm:t>
    </dgm:pt>
    <dgm:pt modelId="{EE4741EF-1D69-44FD-ABC4-D7114F0AAC44}">
      <dgm:prSet/>
      <dgm:spPr>
        <a:solidFill>
          <a:srgbClr val="00B0F0">
            <a:alpha val="90000"/>
          </a:srgbClr>
        </a:solidFill>
        <a:ln>
          <a:noFill/>
        </a:ln>
      </dgm:spPr>
      <dgm:t>
        <a:bodyPr/>
        <a:lstStyle/>
        <a:p>
          <a:r>
            <a:rPr lang="en-US" b="1" dirty="0">
              <a:solidFill>
                <a:schemeClr val="bg1"/>
              </a:solidFill>
            </a:rPr>
            <a:t>Supplier Scorecard</a:t>
          </a:r>
          <a:endParaRPr lang="en-US" dirty="0">
            <a:solidFill>
              <a:schemeClr val="bg1"/>
            </a:solidFill>
          </a:endParaRPr>
        </a:p>
      </dgm:t>
    </dgm:pt>
    <dgm:pt modelId="{22971DFD-D06E-431D-ADC6-15081DCE0E69}" type="parTrans" cxnId="{33DF4AC6-16C1-49A0-B271-3CAAE99005EE}">
      <dgm:prSet/>
      <dgm:spPr/>
      <dgm:t>
        <a:bodyPr/>
        <a:lstStyle/>
        <a:p>
          <a:endParaRPr lang="en-US"/>
        </a:p>
      </dgm:t>
    </dgm:pt>
    <dgm:pt modelId="{C90F6EB9-C42E-4615-93C3-14190185786F}" type="sibTrans" cxnId="{33DF4AC6-16C1-49A0-B271-3CAAE99005EE}">
      <dgm:prSet/>
      <dgm:spPr/>
      <dgm:t>
        <a:bodyPr/>
        <a:lstStyle/>
        <a:p>
          <a:endParaRPr lang="en-US"/>
        </a:p>
      </dgm:t>
    </dgm:pt>
    <dgm:pt modelId="{B17EC1CC-3F14-46CB-A960-700F50FFF4B9}">
      <dgm:prSet/>
      <dgm:spPr>
        <a:solidFill>
          <a:schemeClr val="accent4">
            <a:alpha val="90000"/>
          </a:schemeClr>
        </a:solidFill>
        <a:ln>
          <a:noFill/>
        </a:ln>
      </dgm:spPr>
      <dgm:t>
        <a:bodyPr/>
        <a:lstStyle/>
        <a:p>
          <a:r>
            <a:rPr lang="en-US" b="1" dirty="0">
              <a:solidFill>
                <a:schemeClr val="bg1"/>
              </a:solidFill>
            </a:rPr>
            <a:t>Price Forecasting</a:t>
          </a:r>
        </a:p>
      </dgm:t>
    </dgm:pt>
    <dgm:pt modelId="{4B48C01A-E16B-409A-9E1F-AAC93CC48755}" type="parTrans" cxnId="{EA73BC75-F4C7-46B6-AD23-359CA2F1AF5A}">
      <dgm:prSet/>
      <dgm:spPr/>
      <dgm:t>
        <a:bodyPr/>
        <a:lstStyle/>
        <a:p>
          <a:endParaRPr lang="en-US"/>
        </a:p>
      </dgm:t>
    </dgm:pt>
    <dgm:pt modelId="{B377ABFC-1CAD-43E7-9D1E-CDC2B726D59A}" type="sibTrans" cxnId="{EA73BC75-F4C7-46B6-AD23-359CA2F1AF5A}">
      <dgm:prSet/>
      <dgm:spPr/>
      <dgm:t>
        <a:bodyPr/>
        <a:lstStyle/>
        <a:p>
          <a:endParaRPr lang="en-US"/>
        </a:p>
      </dgm:t>
    </dgm:pt>
    <dgm:pt modelId="{F941ED33-0AA5-4076-AC29-9F936ED6600A}">
      <dgm:prSet/>
      <dgm:spPr>
        <a:solidFill>
          <a:schemeClr val="accent4">
            <a:alpha val="90000"/>
          </a:schemeClr>
        </a:solidFill>
        <a:ln>
          <a:solidFill>
            <a:srgbClr val="FF0000"/>
          </a:solidFill>
        </a:ln>
      </dgm:spPr>
      <dgm:t>
        <a:bodyPr/>
        <a:lstStyle/>
        <a:p>
          <a:r>
            <a:rPr lang="en-US" b="1" dirty="0">
              <a:solidFill>
                <a:schemeClr val="bg1"/>
              </a:solidFill>
            </a:rPr>
            <a:t>Spend Analytics</a:t>
          </a:r>
        </a:p>
      </dgm:t>
    </dgm:pt>
    <dgm:pt modelId="{517B73D6-EB4B-4E53-B024-5C7605348C2F}" type="parTrans" cxnId="{269A4024-A15C-4E68-8394-70A557E28C18}">
      <dgm:prSet/>
      <dgm:spPr/>
      <dgm:t>
        <a:bodyPr/>
        <a:lstStyle/>
        <a:p>
          <a:endParaRPr lang="en-US"/>
        </a:p>
      </dgm:t>
    </dgm:pt>
    <dgm:pt modelId="{CEA79BA1-3610-4718-B4E9-1B2CDFFBED34}" type="sibTrans" cxnId="{269A4024-A15C-4E68-8394-70A557E28C18}">
      <dgm:prSet/>
      <dgm:spPr/>
      <dgm:t>
        <a:bodyPr/>
        <a:lstStyle/>
        <a:p>
          <a:endParaRPr lang="en-US"/>
        </a:p>
      </dgm:t>
    </dgm:pt>
    <dgm:pt modelId="{758B8B79-CEA1-4774-A187-F00460BCBDD6}">
      <dgm:prSet/>
      <dgm:spPr>
        <a:solidFill>
          <a:schemeClr val="accent4">
            <a:alpha val="90000"/>
          </a:schemeClr>
        </a:solidFill>
        <a:ln>
          <a:noFill/>
        </a:ln>
      </dgm:spPr>
      <dgm:t>
        <a:bodyPr/>
        <a:lstStyle/>
        <a:p>
          <a:r>
            <a:rPr lang="en-US" b="1" dirty="0">
              <a:solidFill>
                <a:schemeClr val="bg1"/>
              </a:solidFill>
            </a:rPr>
            <a:t>Insight generation</a:t>
          </a:r>
        </a:p>
      </dgm:t>
    </dgm:pt>
    <dgm:pt modelId="{23D7B200-A71D-477E-BC4B-3142C696FCCD}" type="parTrans" cxnId="{86B81DE1-750D-4008-BA8D-9D2EDDB2F71A}">
      <dgm:prSet/>
      <dgm:spPr/>
      <dgm:t>
        <a:bodyPr/>
        <a:lstStyle/>
        <a:p>
          <a:endParaRPr lang="en-US"/>
        </a:p>
      </dgm:t>
    </dgm:pt>
    <dgm:pt modelId="{873209B3-83F0-4E2E-8C1E-C8429956DB2E}" type="sibTrans" cxnId="{86B81DE1-750D-4008-BA8D-9D2EDDB2F71A}">
      <dgm:prSet/>
      <dgm:spPr/>
      <dgm:t>
        <a:bodyPr/>
        <a:lstStyle/>
        <a:p>
          <a:endParaRPr lang="en-US"/>
        </a:p>
      </dgm:t>
    </dgm:pt>
    <dgm:pt modelId="{5A882A08-F956-4A7F-803E-4D73234D1795}">
      <dgm:prSet/>
      <dgm:spPr>
        <a:solidFill>
          <a:srgbClr val="112248">
            <a:alpha val="90000"/>
          </a:srgbClr>
        </a:solidFill>
      </dgm:spPr>
      <dgm:t>
        <a:bodyPr/>
        <a:lstStyle/>
        <a:p>
          <a:r>
            <a:rPr lang="en-US" b="1" dirty="0">
              <a:solidFill>
                <a:schemeClr val="bg1"/>
              </a:solidFill>
            </a:rPr>
            <a:t>Effective Lead time assessment</a:t>
          </a:r>
        </a:p>
      </dgm:t>
    </dgm:pt>
    <dgm:pt modelId="{D1E573A1-412B-47CB-9348-43EC4F7536F0}" type="parTrans" cxnId="{F9CFF518-0D6D-448D-AB50-C0E40CC2929D}">
      <dgm:prSet/>
      <dgm:spPr/>
      <dgm:t>
        <a:bodyPr/>
        <a:lstStyle/>
        <a:p>
          <a:endParaRPr lang="en-US"/>
        </a:p>
      </dgm:t>
    </dgm:pt>
    <dgm:pt modelId="{3ABC7EE8-1757-4E46-8C1E-2B719B589C60}" type="sibTrans" cxnId="{F9CFF518-0D6D-448D-AB50-C0E40CC2929D}">
      <dgm:prSet/>
      <dgm:spPr/>
      <dgm:t>
        <a:bodyPr/>
        <a:lstStyle/>
        <a:p>
          <a:endParaRPr lang="en-US"/>
        </a:p>
      </dgm:t>
    </dgm:pt>
    <dgm:pt modelId="{E47DB21F-E309-4B2E-8AA5-8609FF952FC4}">
      <dgm:prSet/>
      <dgm:spPr>
        <a:solidFill>
          <a:srgbClr val="112248">
            <a:alpha val="90000"/>
          </a:srgbClr>
        </a:solidFill>
        <a:ln>
          <a:noFill/>
        </a:ln>
      </dgm:spPr>
      <dgm:t>
        <a:bodyPr/>
        <a:lstStyle/>
        <a:p>
          <a:r>
            <a:rPr lang="en-US" b="1" dirty="0">
              <a:solidFill>
                <a:schemeClr val="bg1"/>
              </a:solidFill>
            </a:rPr>
            <a:t>Vendor Rationalization/ Should Cost Modelling</a:t>
          </a:r>
        </a:p>
      </dgm:t>
    </dgm:pt>
    <dgm:pt modelId="{F6656E75-79C6-4F40-8BB4-6D3636F9F99F}" type="parTrans" cxnId="{866B2E91-54E8-4A74-9B22-8B9B62109002}">
      <dgm:prSet/>
      <dgm:spPr/>
      <dgm:t>
        <a:bodyPr/>
        <a:lstStyle/>
        <a:p>
          <a:endParaRPr lang="en-US"/>
        </a:p>
      </dgm:t>
    </dgm:pt>
    <dgm:pt modelId="{8C54556A-8EA8-43D7-BEE4-2FC0836183AA}" type="sibTrans" cxnId="{866B2E91-54E8-4A74-9B22-8B9B62109002}">
      <dgm:prSet/>
      <dgm:spPr/>
      <dgm:t>
        <a:bodyPr/>
        <a:lstStyle/>
        <a:p>
          <a:endParaRPr lang="en-US"/>
        </a:p>
      </dgm:t>
    </dgm:pt>
    <dgm:pt modelId="{4A67A41C-E553-4D6E-B991-DE9360711290}">
      <dgm:prSet/>
      <dgm:spPr>
        <a:solidFill>
          <a:srgbClr val="112248">
            <a:alpha val="90000"/>
          </a:srgbClr>
        </a:solidFill>
        <a:ln>
          <a:noFill/>
        </a:ln>
      </dgm:spPr>
      <dgm:t>
        <a:bodyPr/>
        <a:lstStyle/>
        <a:p>
          <a:r>
            <a:rPr lang="en-US" b="1" dirty="0">
              <a:solidFill>
                <a:schemeClr val="bg1"/>
              </a:solidFill>
            </a:rPr>
            <a:t>Make vs Buy  Sourcing Decision Models</a:t>
          </a:r>
        </a:p>
      </dgm:t>
    </dgm:pt>
    <dgm:pt modelId="{25ACE69A-4EB9-4A31-A953-A424951E1175}" type="sibTrans" cxnId="{F207CB59-E204-4B91-BF7E-488EB656016B}">
      <dgm:prSet/>
      <dgm:spPr/>
      <dgm:t>
        <a:bodyPr/>
        <a:lstStyle/>
        <a:p>
          <a:endParaRPr lang="en-US"/>
        </a:p>
      </dgm:t>
    </dgm:pt>
    <dgm:pt modelId="{214B0B87-2F53-4523-A949-26E5A38B3916}" type="parTrans" cxnId="{F207CB59-E204-4B91-BF7E-488EB656016B}">
      <dgm:prSet/>
      <dgm:spPr/>
      <dgm:t>
        <a:bodyPr/>
        <a:lstStyle/>
        <a:p>
          <a:endParaRPr lang="en-US"/>
        </a:p>
      </dgm:t>
    </dgm:pt>
    <dgm:pt modelId="{70856635-D0A1-40CC-AEE8-EB2A7D685404}">
      <dgm:prSet/>
      <dgm:spPr>
        <a:solidFill>
          <a:schemeClr val="accent4">
            <a:alpha val="90000"/>
          </a:schemeClr>
        </a:solidFill>
        <a:ln>
          <a:noFill/>
        </a:ln>
      </dgm:spPr>
      <dgm:t>
        <a:bodyPr/>
        <a:lstStyle/>
        <a:p>
          <a:r>
            <a:rPr lang="en-US" b="1" dirty="0">
              <a:solidFill>
                <a:schemeClr val="bg1"/>
              </a:solidFill>
            </a:rPr>
            <a:t>New Buys Forecasting</a:t>
          </a:r>
        </a:p>
      </dgm:t>
    </dgm:pt>
    <dgm:pt modelId="{A883BE85-8B09-4146-82B8-76A2F7097537}" type="parTrans" cxnId="{17E978BB-C0C3-4324-B30C-BFC450D0DAF2}">
      <dgm:prSet/>
      <dgm:spPr/>
      <dgm:t>
        <a:bodyPr/>
        <a:lstStyle/>
        <a:p>
          <a:endParaRPr lang="en-US"/>
        </a:p>
      </dgm:t>
    </dgm:pt>
    <dgm:pt modelId="{F52C059C-3FB6-413C-8281-12B5029625B4}" type="sibTrans" cxnId="{17E978BB-C0C3-4324-B30C-BFC450D0DAF2}">
      <dgm:prSet/>
      <dgm:spPr/>
      <dgm:t>
        <a:bodyPr/>
        <a:lstStyle/>
        <a:p>
          <a:endParaRPr lang="en-US"/>
        </a:p>
      </dgm:t>
    </dgm:pt>
    <dgm:pt modelId="{08851397-0964-47F2-8F45-EC33F55DF4A3}" type="pres">
      <dgm:prSet presAssocID="{0D87766E-6DF8-4252-9089-039E068C136A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C82F517B-4C3F-4F22-8521-10A9A3DC5A14}" type="pres">
      <dgm:prSet presAssocID="{02053AFC-C003-479D-B613-883192B0B353}" presName="root" presStyleCnt="0"/>
      <dgm:spPr/>
    </dgm:pt>
    <dgm:pt modelId="{8B5A52BD-ED6D-4E56-887E-F61D6B676BD3}" type="pres">
      <dgm:prSet presAssocID="{02053AFC-C003-479D-B613-883192B0B353}" presName="rootComposite" presStyleCnt="0"/>
      <dgm:spPr/>
    </dgm:pt>
    <dgm:pt modelId="{9610B4CE-4146-4355-8368-1D9087EF956D}" type="pres">
      <dgm:prSet presAssocID="{02053AFC-C003-479D-B613-883192B0B353}" presName="rootText" presStyleLbl="node1" presStyleIdx="0" presStyleCnt="4" custScaleX="133194" custScaleY="59156"/>
      <dgm:spPr/>
    </dgm:pt>
    <dgm:pt modelId="{2C350C17-A4C7-4C03-A44D-1C25C942CA54}" type="pres">
      <dgm:prSet presAssocID="{02053AFC-C003-479D-B613-883192B0B353}" presName="rootConnector" presStyleLbl="node1" presStyleIdx="0" presStyleCnt="4"/>
      <dgm:spPr/>
    </dgm:pt>
    <dgm:pt modelId="{7896E251-FEE6-4C1C-8C3B-D3FF8C94FB06}" type="pres">
      <dgm:prSet presAssocID="{02053AFC-C003-479D-B613-883192B0B353}" presName="childShape" presStyleCnt="0"/>
      <dgm:spPr/>
    </dgm:pt>
    <dgm:pt modelId="{E898A90F-29D0-40BA-934D-7E9C474CD799}" type="pres">
      <dgm:prSet presAssocID="{E51F0590-CFC8-49A4-9E4C-91EC9F63DF4C}" presName="Name13" presStyleLbl="parChTrans1D2" presStyleIdx="0" presStyleCnt="24"/>
      <dgm:spPr/>
    </dgm:pt>
    <dgm:pt modelId="{8A93F8F6-AD91-4D8F-8F45-7E86B638276D}" type="pres">
      <dgm:prSet presAssocID="{82BC1555-7D21-4379-B9EE-D8BF3DB1A6E0}" presName="childText" presStyleLbl="bgAcc1" presStyleIdx="0" presStyleCnt="24" custScaleX="133194">
        <dgm:presLayoutVars>
          <dgm:bulletEnabled val="1"/>
        </dgm:presLayoutVars>
      </dgm:prSet>
      <dgm:spPr/>
    </dgm:pt>
    <dgm:pt modelId="{C2086DEC-FE57-48C7-AE80-1D6C65E136C0}" type="pres">
      <dgm:prSet presAssocID="{3A217ECB-9AEE-4B78-B6C9-9AA13C27A444}" presName="Name13" presStyleLbl="parChTrans1D2" presStyleIdx="1" presStyleCnt="24"/>
      <dgm:spPr/>
    </dgm:pt>
    <dgm:pt modelId="{C2110B2B-9975-4051-AB39-2DE2BCDB5A63}" type="pres">
      <dgm:prSet presAssocID="{A4710371-0ECC-4341-A80E-544F24D795D8}" presName="childText" presStyleLbl="bgAcc1" presStyleIdx="1" presStyleCnt="24" custScaleX="133194">
        <dgm:presLayoutVars>
          <dgm:bulletEnabled val="1"/>
        </dgm:presLayoutVars>
      </dgm:prSet>
      <dgm:spPr/>
    </dgm:pt>
    <dgm:pt modelId="{5CC0FA1C-AA43-481D-B1E7-2132D229C9AA}" type="pres">
      <dgm:prSet presAssocID="{C45E8203-260C-40BD-A025-440970CD2941}" presName="Name13" presStyleLbl="parChTrans1D2" presStyleIdx="2" presStyleCnt="24"/>
      <dgm:spPr/>
    </dgm:pt>
    <dgm:pt modelId="{7D2080BB-B318-4616-A6C5-C06CE7F1FAA2}" type="pres">
      <dgm:prSet presAssocID="{962ED5B5-2120-45EE-9154-F1B5D899ED95}" presName="childText" presStyleLbl="bgAcc1" presStyleIdx="2" presStyleCnt="24" custScaleX="133194">
        <dgm:presLayoutVars>
          <dgm:bulletEnabled val="1"/>
        </dgm:presLayoutVars>
      </dgm:prSet>
      <dgm:spPr/>
    </dgm:pt>
    <dgm:pt modelId="{88483E3D-912D-4B25-80D7-077F85B5E3D9}" type="pres">
      <dgm:prSet presAssocID="{698E9369-BF36-4752-8373-447B0F52020D}" presName="Name13" presStyleLbl="parChTrans1D2" presStyleIdx="3" presStyleCnt="24"/>
      <dgm:spPr/>
    </dgm:pt>
    <dgm:pt modelId="{BDEF5D86-0184-4FDF-9265-98EFC309E6FA}" type="pres">
      <dgm:prSet presAssocID="{AEF8F0AE-9C5A-434E-9BC8-2492C36A46C8}" presName="childText" presStyleLbl="bgAcc1" presStyleIdx="3" presStyleCnt="24" custScaleX="133194">
        <dgm:presLayoutVars>
          <dgm:bulletEnabled val="1"/>
        </dgm:presLayoutVars>
      </dgm:prSet>
      <dgm:spPr/>
    </dgm:pt>
    <dgm:pt modelId="{1D8CB5F7-4741-4186-9713-81DEEE1B2641}" type="pres">
      <dgm:prSet presAssocID="{418A98DD-E819-42D0-B564-454C4F3DB460}" presName="Name13" presStyleLbl="parChTrans1D2" presStyleIdx="4" presStyleCnt="24"/>
      <dgm:spPr/>
    </dgm:pt>
    <dgm:pt modelId="{C3D787B6-9B85-467F-8266-A9969634194C}" type="pres">
      <dgm:prSet presAssocID="{4920F1F8-D809-44CC-983E-8AA625587F25}" presName="childText" presStyleLbl="bgAcc1" presStyleIdx="4" presStyleCnt="24" custScaleX="133194">
        <dgm:presLayoutVars>
          <dgm:bulletEnabled val="1"/>
        </dgm:presLayoutVars>
      </dgm:prSet>
      <dgm:spPr/>
    </dgm:pt>
    <dgm:pt modelId="{68E46CDD-11A1-4B7C-A99E-0EBEA6D0A108}" type="pres">
      <dgm:prSet presAssocID="{214B0B87-2F53-4523-A949-26E5A38B3916}" presName="Name13" presStyleLbl="parChTrans1D2" presStyleIdx="5" presStyleCnt="24"/>
      <dgm:spPr/>
    </dgm:pt>
    <dgm:pt modelId="{25EEE0C1-AC37-4F50-B2BE-24060A7139A9}" type="pres">
      <dgm:prSet presAssocID="{4A67A41C-E553-4D6E-B991-DE9360711290}" presName="childText" presStyleLbl="bgAcc1" presStyleIdx="5" presStyleCnt="24" custScaleX="133194">
        <dgm:presLayoutVars>
          <dgm:bulletEnabled val="1"/>
        </dgm:presLayoutVars>
      </dgm:prSet>
      <dgm:spPr/>
    </dgm:pt>
    <dgm:pt modelId="{521F546A-9689-449F-ACD8-9A02496ADC1F}" type="pres">
      <dgm:prSet presAssocID="{396B3CF3-6CC1-4E5D-91D6-9EF7928A2AFD}" presName="root" presStyleCnt="0"/>
      <dgm:spPr/>
    </dgm:pt>
    <dgm:pt modelId="{D80CF823-ABAE-4C2B-AEAD-6327D15A5752}" type="pres">
      <dgm:prSet presAssocID="{396B3CF3-6CC1-4E5D-91D6-9EF7928A2AFD}" presName="rootComposite" presStyleCnt="0"/>
      <dgm:spPr/>
    </dgm:pt>
    <dgm:pt modelId="{76A7C1ED-2000-4267-AE71-3F3493E2124F}" type="pres">
      <dgm:prSet presAssocID="{396B3CF3-6CC1-4E5D-91D6-9EF7928A2AFD}" presName="rootText" presStyleLbl="node1" presStyleIdx="1" presStyleCnt="4" custScaleX="133194" custScaleY="59156"/>
      <dgm:spPr/>
    </dgm:pt>
    <dgm:pt modelId="{7A90D4B8-F3DE-4ACC-94D9-B565C919798B}" type="pres">
      <dgm:prSet presAssocID="{396B3CF3-6CC1-4E5D-91D6-9EF7928A2AFD}" presName="rootConnector" presStyleLbl="node1" presStyleIdx="1" presStyleCnt="4"/>
      <dgm:spPr/>
    </dgm:pt>
    <dgm:pt modelId="{7BFFFC70-E7E5-4500-8131-255CD0C3B07B}" type="pres">
      <dgm:prSet presAssocID="{396B3CF3-6CC1-4E5D-91D6-9EF7928A2AFD}" presName="childShape" presStyleCnt="0"/>
      <dgm:spPr/>
    </dgm:pt>
    <dgm:pt modelId="{075D9E44-3E94-4739-B62C-8F009F13BB8C}" type="pres">
      <dgm:prSet presAssocID="{F2417916-CBD2-4F49-8C41-7E1529BABFCA}" presName="Name13" presStyleLbl="parChTrans1D2" presStyleIdx="6" presStyleCnt="24"/>
      <dgm:spPr/>
    </dgm:pt>
    <dgm:pt modelId="{9B269B35-1921-42EC-87DF-98F8EFA8B179}" type="pres">
      <dgm:prSet presAssocID="{D1F261B0-8667-45A1-B509-BD90DD43A8F6}" presName="childText" presStyleLbl="bgAcc1" presStyleIdx="6" presStyleCnt="24" custScaleX="133194">
        <dgm:presLayoutVars>
          <dgm:bulletEnabled val="1"/>
        </dgm:presLayoutVars>
      </dgm:prSet>
      <dgm:spPr/>
    </dgm:pt>
    <dgm:pt modelId="{B74E836F-EBA0-4FCC-B13C-AB1DD845F567}" type="pres">
      <dgm:prSet presAssocID="{99907671-D400-4AE5-BF62-92F64003A1E9}" presName="Name13" presStyleLbl="parChTrans1D2" presStyleIdx="7" presStyleCnt="24"/>
      <dgm:spPr/>
    </dgm:pt>
    <dgm:pt modelId="{65C17AC1-44D6-4EDC-8BBE-1343C768FF9B}" type="pres">
      <dgm:prSet presAssocID="{02B97DFA-794A-4698-B1E9-99BD37629FF0}" presName="childText" presStyleLbl="bgAcc1" presStyleIdx="7" presStyleCnt="24" custScaleX="133194">
        <dgm:presLayoutVars>
          <dgm:bulletEnabled val="1"/>
        </dgm:presLayoutVars>
      </dgm:prSet>
      <dgm:spPr/>
    </dgm:pt>
    <dgm:pt modelId="{F2CD3589-1163-475E-A77A-64DD772F618F}" type="pres">
      <dgm:prSet presAssocID="{E0E40E3D-3ECD-43D1-AF62-987EAA70427C}" presName="Name13" presStyleLbl="parChTrans1D2" presStyleIdx="8" presStyleCnt="24"/>
      <dgm:spPr/>
    </dgm:pt>
    <dgm:pt modelId="{2B749463-C266-481A-9D4A-E89E092E35BA}" type="pres">
      <dgm:prSet presAssocID="{48B2709C-8DA1-4F01-B5E6-877F89C0A95B}" presName="childText" presStyleLbl="bgAcc1" presStyleIdx="8" presStyleCnt="24" custScaleX="133194">
        <dgm:presLayoutVars>
          <dgm:bulletEnabled val="1"/>
        </dgm:presLayoutVars>
      </dgm:prSet>
      <dgm:spPr/>
    </dgm:pt>
    <dgm:pt modelId="{6C8AC4BD-047D-401D-9736-E8B457800EC0}" type="pres">
      <dgm:prSet presAssocID="{C3DCA884-FA6D-4EDC-A236-8B8717889602}" presName="Name13" presStyleLbl="parChTrans1D2" presStyleIdx="9" presStyleCnt="24"/>
      <dgm:spPr/>
    </dgm:pt>
    <dgm:pt modelId="{8E7F9D7E-4232-4CB0-A1B4-9D6F488AC309}" type="pres">
      <dgm:prSet presAssocID="{79805FA4-A379-4FE3-B328-641FFA50037F}" presName="childText" presStyleLbl="bgAcc1" presStyleIdx="9" presStyleCnt="24" custScaleX="133194">
        <dgm:presLayoutVars>
          <dgm:bulletEnabled val="1"/>
        </dgm:presLayoutVars>
      </dgm:prSet>
      <dgm:spPr/>
    </dgm:pt>
    <dgm:pt modelId="{ED3050B8-E65B-48D9-AA2E-2C0AA9708134}" type="pres">
      <dgm:prSet presAssocID="{23D7B200-A71D-477E-BC4B-3142C696FCCD}" presName="Name13" presStyleLbl="parChTrans1D2" presStyleIdx="10" presStyleCnt="24"/>
      <dgm:spPr/>
    </dgm:pt>
    <dgm:pt modelId="{2596AF90-8722-467A-9A71-0ED5C32C5862}" type="pres">
      <dgm:prSet presAssocID="{758B8B79-CEA1-4774-A187-F00460BCBDD6}" presName="childText" presStyleLbl="bgAcc1" presStyleIdx="10" presStyleCnt="24" custScaleX="133194">
        <dgm:presLayoutVars>
          <dgm:bulletEnabled val="1"/>
        </dgm:presLayoutVars>
      </dgm:prSet>
      <dgm:spPr/>
    </dgm:pt>
    <dgm:pt modelId="{4D433056-20EC-4616-9BDA-C1AE0208C358}" type="pres">
      <dgm:prSet presAssocID="{A883BE85-8B09-4146-82B8-76A2F7097537}" presName="Name13" presStyleLbl="parChTrans1D2" presStyleIdx="11" presStyleCnt="24"/>
      <dgm:spPr/>
    </dgm:pt>
    <dgm:pt modelId="{E8CE23C7-00FE-4491-BA71-894BF60F789B}" type="pres">
      <dgm:prSet presAssocID="{70856635-D0A1-40CC-AEE8-EB2A7D685404}" presName="childText" presStyleLbl="bgAcc1" presStyleIdx="11" presStyleCnt="24" custScaleX="131986">
        <dgm:presLayoutVars>
          <dgm:bulletEnabled val="1"/>
        </dgm:presLayoutVars>
      </dgm:prSet>
      <dgm:spPr/>
    </dgm:pt>
    <dgm:pt modelId="{E75024B5-272E-41DB-8571-E0B817DF9D3A}" type="pres">
      <dgm:prSet presAssocID="{1CC896EF-8D98-440A-A658-CC8B764D8FC0}" presName="root" presStyleCnt="0"/>
      <dgm:spPr/>
    </dgm:pt>
    <dgm:pt modelId="{C62670AA-9D21-4924-B6D5-7B081D50C984}" type="pres">
      <dgm:prSet presAssocID="{1CC896EF-8D98-440A-A658-CC8B764D8FC0}" presName="rootComposite" presStyleCnt="0"/>
      <dgm:spPr/>
    </dgm:pt>
    <dgm:pt modelId="{0636A99A-1DD0-4C93-B21C-75350196408E}" type="pres">
      <dgm:prSet presAssocID="{1CC896EF-8D98-440A-A658-CC8B764D8FC0}" presName="rootText" presStyleLbl="node1" presStyleIdx="2" presStyleCnt="4" custScaleX="133194" custScaleY="59156"/>
      <dgm:spPr/>
    </dgm:pt>
    <dgm:pt modelId="{87636E8E-0B2F-44D9-9655-A6828E034CEA}" type="pres">
      <dgm:prSet presAssocID="{1CC896EF-8D98-440A-A658-CC8B764D8FC0}" presName="rootConnector" presStyleLbl="node1" presStyleIdx="2" presStyleCnt="4"/>
      <dgm:spPr/>
    </dgm:pt>
    <dgm:pt modelId="{051E993E-A5B6-4A84-B087-8D941A09202A}" type="pres">
      <dgm:prSet presAssocID="{1CC896EF-8D98-440A-A658-CC8B764D8FC0}" presName="childShape" presStyleCnt="0"/>
      <dgm:spPr/>
    </dgm:pt>
    <dgm:pt modelId="{02266757-1864-48B5-B512-9E8B1312BCF8}" type="pres">
      <dgm:prSet presAssocID="{2B655673-2715-4D49-9101-3DC991A3022A}" presName="Name13" presStyleLbl="parChTrans1D2" presStyleIdx="12" presStyleCnt="24"/>
      <dgm:spPr/>
    </dgm:pt>
    <dgm:pt modelId="{CA829866-D29E-44B2-BDE1-80979CDB4B56}" type="pres">
      <dgm:prSet presAssocID="{3F2408C1-5ACD-4F3A-BDE3-5FC2C84688FB}" presName="childText" presStyleLbl="bgAcc1" presStyleIdx="12" presStyleCnt="24" custScaleX="133194">
        <dgm:presLayoutVars>
          <dgm:bulletEnabled val="1"/>
        </dgm:presLayoutVars>
      </dgm:prSet>
      <dgm:spPr/>
    </dgm:pt>
    <dgm:pt modelId="{16100429-DFF5-4DF7-8AAA-9A1BD0051342}" type="pres">
      <dgm:prSet presAssocID="{58E8289F-38D4-46EB-8A8D-708C3ED0DFB1}" presName="Name13" presStyleLbl="parChTrans1D2" presStyleIdx="13" presStyleCnt="24"/>
      <dgm:spPr/>
    </dgm:pt>
    <dgm:pt modelId="{FDFA7F7E-5349-44E8-A056-CE1F0620EC51}" type="pres">
      <dgm:prSet presAssocID="{DD425205-6CDE-45DE-9605-2EDACE6D8AA0}" presName="childText" presStyleLbl="bgAcc1" presStyleIdx="13" presStyleCnt="24" custScaleX="133194">
        <dgm:presLayoutVars>
          <dgm:bulletEnabled val="1"/>
        </dgm:presLayoutVars>
      </dgm:prSet>
      <dgm:spPr/>
    </dgm:pt>
    <dgm:pt modelId="{70FECBA1-D532-4752-AD47-247EC7F265D9}" type="pres">
      <dgm:prSet presAssocID="{56C8B40A-BA96-4123-8213-0AA043415519}" presName="Name13" presStyleLbl="parChTrans1D2" presStyleIdx="14" presStyleCnt="24"/>
      <dgm:spPr/>
    </dgm:pt>
    <dgm:pt modelId="{6266E9F1-4FBE-423C-A1F3-EFCC184E2687}" type="pres">
      <dgm:prSet presAssocID="{0D5CA43B-67C0-4D38-97F7-38A1EDB5D7CC}" presName="childText" presStyleLbl="bgAcc1" presStyleIdx="14" presStyleCnt="24" custScaleX="133194">
        <dgm:presLayoutVars>
          <dgm:bulletEnabled val="1"/>
        </dgm:presLayoutVars>
      </dgm:prSet>
      <dgm:spPr/>
    </dgm:pt>
    <dgm:pt modelId="{9D033EC2-A0FF-46B6-A734-596E53D789D7}" type="pres">
      <dgm:prSet presAssocID="{E00D1ABA-BFE2-4568-8E0D-2646D56A8518}" presName="Name13" presStyleLbl="parChTrans1D2" presStyleIdx="15" presStyleCnt="24"/>
      <dgm:spPr/>
    </dgm:pt>
    <dgm:pt modelId="{F290D6CC-9176-45BF-8D35-68386296ADE5}" type="pres">
      <dgm:prSet presAssocID="{1512E4F7-C621-4062-81B9-4E3B428A3CD6}" presName="childText" presStyleLbl="bgAcc1" presStyleIdx="15" presStyleCnt="24" custScaleX="133194">
        <dgm:presLayoutVars>
          <dgm:bulletEnabled val="1"/>
        </dgm:presLayoutVars>
      </dgm:prSet>
      <dgm:spPr/>
    </dgm:pt>
    <dgm:pt modelId="{54944A44-5BEF-44F2-91C7-1F26680D6BAA}" type="pres">
      <dgm:prSet presAssocID="{7D67E908-E0DD-4DE0-B08D-81D397CC200D}" presName="Name13" presStyleLbl="parChTrans1D2" presStyleIdx="16" presStyleCnt="24"/>
      <dgm:spPr/>
    </dgm:pt>
    <dgm:pt modelId="{7FBDE457-C206-4701-AB97-4C151F9B72A2}" type="pres">
      <dgm:prSet presAssocID="{A6977155-3444-4C78-B636-EC273C3D685B}" presName="childText" presStyleLbl="bgAcc1" presStyleIdx="16" presStyleCnt="24" custScaleX="131985">
        <dgm:presLayoutVars>
          <dgm:bulletEnabled val="1"/>
        </dgm:presLayoutVars>
      </dgm:prSet>
      <dgm:spPr/>
    </dgm:pt>
    <dgm:pt modelId="{080A7578-5E0C-4E39-BF99-7E73BF5CAAF0}" type="pres">
      <dgm:prSet presAssocID="{D1E573A1-412B-47CB-9348-43EC4F7536F0}" presName="Name13" presStyleLbl="parChTrans1D2" presStyleIdx="17" presStyleCnt="24"/>
      <dgm:spPr/>
    </dgm:pt>
    <dgm:pt modelId="{4D16B453-29AF-4ADC-8110-553D4C6A116E}" type="pres">
      <dgm:prSet presAssocID="{5A882A08-F956-4A7F-803E-4D73234D1795}" presName="childText" presStyleLbl="bgAcc1" presStyleIdx="17" presStyleCnt="24" custScaleX="133194">
        <dgm:presLayoutVars>
          <dgm:bulletEnabled val="1"/>
        </dgm:presLayoutVars>
      </dgm:prSet>
      <dgm:spPr/>
    </dgm:pt>
    <dgm:pt modelId="{F052C619-2F23-41D3-B2AF-4C98F67FB4A4}" type="pres">
      <dgm:prSet presAssocID="{C02324CC-896D-46E3-AC28-90AA82C112E7}" presName="root" presStyleCnt="0"/>
      <dgm:spPr/>
    </dgm:pt>
    <dgm:pt modelId="{52AC3513-8AF6-40B0-8975-2F84E4FD3E14}" type="pres">
      <dgm:prSet presAssocID="{C02324CC-896D-46E3-AC28-90AA82C112E7}" presName="rootComposite" presStyleCnt="0"/>
      <dgm:spPr/>
    </dgm:pt>
    <dgm:pt modelId="{2991A116-603B-438B-847C-8B0B683423F1}" type="pres">
      <dgm:prSet presAssocID="{C02324CC-896D-46E3-AC28-90AA82C112E7}" presName="rootText" presStyleLbl="node1" presStyleIdx="3" presStyleCnt="4" custScaleX="133194" custScaleY="59156"/>
      <dgm:spPr/>
    </dgm:pt>
    <dgm:pt modelId="{F72B484A-1E3B-4F1B-A2E9-077531C467DE}" type="pres">
      <dgm:prSet presAssocID="{C02324CC-896D-46E3-AC28-90AA82C112E7}" presName="rootConnector" presStyleLbl="node1" presStyleIdx="3" presStyleCnt="4"/>
      <dgm:spPr/>
    </dgm:pt>
    <dgm:pt modelId="{04AC150C-8989-4441-8436-C9D331931054}" type="pres">
      <dgm:prSet presAssocID="{C02324CC-896D-46E3-AC28-90AA82C112E7}" presName="childShape" presStyleCnt="0"/>
      <dgm:spPr/>
    </dgm:pt>
    <dgm:pt modelId="{62D31F74-228C-4729-8F54-FD0F8A140C8D}" type="pres">
      <dgm:prSet presAssocID="{39438217-35B4-448A-9C79-11F057636925}" presName="Name13" presStyleLbl="parChTrans1D2" presStyleIdx="18" presStyleCnt="24"/>
      <dgm:spPr/>
    </dgm:pt>
    <dgm:pt modelId="{E3B06AB3-1A1F-4F87-8251-7EEE2492148B}" type="pres">
      <dgm:prSet presAssocID="{9DEFDB5D-0B29-487D-9461-1847DBA36C11}" presName="childText" presStyleLbl="bgAcc1" presStyleIdx="18" presStyleCnt="24" custScaleX="133194">
        <dgm:presLayoutVars>
          <dgm:bulletEnabled val="1"/>
        </dgm:presLayoutVars>
      </dgm:prSet>
      <dgm:spPr/>
    </dgm:pt>
    <dgm:pt modelId="{517DDE6C-B813-4BC0-927D-FBBEEFC2AC9C}" type="pres">
      <dgm:prSet presAssocID="{6A30254D-8968-48CB-A4A9-9C1B64B5EEFB}" presName="Name13" presStyleLbl="parChTrans1D2" presStyleIdx="19" presStyleCnt="24"/>
      <dgm:spPr/>
    </dgm:pt>
    <dgm:pt modelId="{007F6EB4-8FC8-4B38-B91C-480E8EB5CE6D}" type="pres">
      <dgm:prSet presAssocID="{1A0683C8-282B-489D-BC4F-678DD1A3F867}" presName="childText" presStyleLbl="bgAcc1" presStyleIdx="19" presStyleCnt="24" custScaleX="133194">
        <dgm:presLayoutVars>
          <dgm:bulletEnabled val="1"/>
        </dgm:presLayoutVars>
      </dgm:prSet>
      <dgm:spPr/>
    </dgm:pt>
    <dgm:pt modelId="{C7BC7378-85D6-4E8B-83C1-E4CF5D804DD4}" type="pres">
      <dgm:prSet presAssocID="{22971DFD-D06E-431D-ADC6-15081DCE0E69}" presName="Name13" presStyleLbl="parChTrans1D2" presStyleIdx="20" presStyleCnt="24"/>
      <dgm:spPr/>
    </dgm:pt>
    <dgm:pt modelId="{40B83997-F045-4EE7-9F9D-503012F93C4C}" type="pres">
      <dgm:prSet presAssocID="{EE4741EF-1D69-44FD-ABC4-D7114F0AAC44}" presName="childText" presStyleLbl="bgAcc1" presStyleIdx="20" presStyleCnt="24" custScaleX="133194">
        <dgm:presLayoutVars>
          <dgm:bulletEnabled val="1"/>
        </dgm:presLayoutVars>
      </dgm:prSet>
      <dgm:spPr/>
    </dgm:pt>
    <dgm:pt modelId="{7DA51CD8-0AA0-44B0-B33F-2EFF26FDE527}" type="pres">
      <dgm:prSet presAssocID="{4B48C01A-E16B-409A-9E1F-AAC93CC48755}" presName="Name13" presStyleLbl="parChTrans1D2" presStyleIdx="21" presStyleCnt="24"/>
      <dgm:spPr/>
    </dgm:pt>
    <dgm:pt modelId="{856D0458-DD4F-42BE-8BFA-4E2FB1948E04}" type="pres">
      <dgm:prSet presAssocID="{B17EC1CC-3F14-46CB-A960-700F50FFF4B9}" presName="childText" presStyleLbl="bgAcc1" presStyleIdx="21" presStyleCnt="24" custScaleX="133194">
        <dgm:presLayoutVars>
          <dgm:bulletEnabled val="1"/>
        </dgm:presLayoutVars>
      </dgm:prSet>
      <dgm:spPr/>
    </dgm:pt>
    <dgm:pt modelId="{6723ECF1-12BF-4074-B2CA-E6E9455F7851}" type="pres">
      <dgm:prSet presAssocID="{517B73D6-EB4B-4E53-B024-5C7605348C2F}" presName="Name13" presStyleLbl="parChTrans1D2" presStyleIdx="22" presStyleCnt="24"/>
      <dgm:spPr/>
    </dgm:pt>
    <dgm:pt modelId="{F40E6BA1-1A5D-4197-8BDF-F4FB1F83D0FC}" type="pres">
      <dgm:prSet presAssocID="{F941ED33-0AA5-4076-AC29-9F936ED6600A}" presName="childText" presStyleLbl="bgAcc1" presStyleIdx="22" presStyleCnt="24" custScaleX="133194">
        <dgm:presLayoutVars>
          <dgm:bulletEnabled val="1"/>
        </dgm:presLayoutVars>
      </dgm:prSet>
      <dgm:spPr/>
    </dgm:pt>
    <dgm:pt modelId="{1B9DDC6A-9157-4C85-95A7-5F65AC2EA2A9}" type="pres">
      <dgm:prSet presAssocID="{F6656E75-79C6-4F40-8BB4-6D3636F9F99F}" presName="Name13" presStyleLbl="parChTrans1D2" presStyleIdx="23" presStyleCnt="24"/>
      <dgm:spPr/>
    </dgm:pt>
    <dgm:pt modelId="{DF49359C-A0CC-4285-9EE6-8953BD03DD48}" type="pres">
      <dgm:prSet presAssocID="{E47DB21F-E309-4B2E-8AA5-8609FF952FC4}" presName="childText" presStyleLbl="bgAcc1" presStyleIdx="23" presStyleCnt="24" custScaleX="133194">
        <dgm:presLayoutVars>
          <dgm:bulletEnabled val="1"/>
        </dgm:presLayoutVars>
      </dgm:prSet>
      <dgm:spPr/>
    </dgm:pt>
  </dgm:ptLst>
  <dgm:cxnLst>
    <dgm:cxn modelId="{22631306-0FDA-40C0-98DA-F921C2328C7E}" type="presOf" srcId="{F941ED33-0AA5-4076-AC29-9F936ED6600A}" destId="{F40E6BA1-1A5D-4197-8BDF-F4FB1F83D0FC}" srcOrd="0" destOrd="0" presId="urn:microsoft.com/office/officeart/2005/8/layout/hierarchy3"/>
    <dgm:cxn modelId="{08DDDC07-474B-4882-A72F-9303497A5574}" type="presOf" srcId="{F2417916-CBD2-4F49-8C41-7E1529BABFCA}" destId="{075D9E44-3E94-4739-B62C-8F009F13BB8C}" srcOrd="0" destOrd="0" presId="urn:microsoft.com/office/officeart/2005/8/layout/hierarchy3"/>
    <dgm:cxn modelId="{113C350A-B6EB-48EF-AB1C-66970B629581}" srcId="{C02324CC-896D-46E3-AC28-90AA82C112E7}" destId="{1A0683C8-282B-489D-BC4F-678DD1A3F867}" srcOrd="1" destOrd="0" parTransId="{6A30254D-8968-48CB-A4A9-9C1B64B5EEFB}" sibTransId="{A15D8DCD-02D4-4DBB-97B7-70FBC592B766}"/>
    <dgm:cxn modelId="{DB018D0C-C153-4411-8426-F18A9B98EC45}" type="presOf" srcId="{02B97DFA-794A-4698-B1E9-99BD37629FF0}" destId="{65C17AC1-44D6-4EDC-8BBE-1343C768FF9B}" srcOrd="0" destOrd="0" presId="urn:microsoft.com/office/officeart/2005/8/layout/hierarchy3"/>
    <dgm:cxn modelId="{804DB715-1673-4A6B-AD96-6EB940DF2B26}" type="presOf" srcId="{DD425205-6CDE-45DE-9605-2EDACE6D8AA0}" destId="{FDFA7F7E-5349-44E8-A056-CE1F0620EC51}" srcOrd="0" destOrd="0" presId="urn:microsoft.com/office/officeart/2005/8/layout/hierarchy3"/>
    <dgm:cxn modelId="{F9CFF518-0D6D-448D-AB50-C0E40CC2929D}" srcId="{1CC896EF-8D98-440A-A658-CC8B764D8FC0}" destId="{5A882A08-F956-4A7F-803E-4D73234D1795}" srcOrd="5" destOrd="0" parTransId="{D1E573A1-412B-47CB-9348-43EC4F7536F0}" sibTransId="{3ABC7EE8-1757-4E46-8C1E-2B719B589C60}"/>
    <dgm:cxn modelId="{60033C19-A6C1-4AF4-97E8-DB4AB68BAEFD}" type="presOf" srcId="{79805FA4-A379-4FE3-B328-641FFA50037F}" destId="{8E7F9D7E-4232-4CB0-A1B4-9D6F488AC309}" srcOrd="0" destOrd="0" presId="urn:microsoft.com/office/officeart/2005/8/layout/hierarchy3"/>
    <dgm:cxn modelId="{F088891B-DB18-4143-BECB-E4FF9E472979}" type="presOf" srcId="{D1E573A1-412B-47CB-9348-43EC4F7536F0}" destId="{080A7578-5E0C-4E39-BF99-7E73BF5CAAF0}" srcOrd="0" destOrd="0" presId="urn:microsoft.com/office/officeart/2005/8/layout/hierarchy3"/>
    <dgm:cxn modelId="{BB93F71F-D98C-4EED-ADD2-66A1C6E5A81D}" type="presOf" srcId="{D1F261B0-8667-45A1-B509-BD90DD43A8F6}" destId="{9B269B35-1921-42EC-87DF-98F8EFA8B179}" srcOrd="0" destOrd="0" presId="urn:microsoft.com/office/officeart/2005/8/layout/hierarchy3"/>
    <dgm:cxn modelId="{ADDCFC20-6792-4533-BFCB-7F18025D2331}" type="presOf" srcId="{39438217-35B4-448A-9C79-11F057636925}" destId="{62D31F74-228C-4729-8F54-FD0F8A140C8D}" srcOrd="0" destOrd="0" presId="urn:microsoft.com/office/officeart/2005/8/layout/hierarchy3"/>
    <dgm:cxn modelId="{D27DC721-FEDF-4F17-9045-46207612759F}" srcId="{0D87766E-6DF8-4252-9089-039E068C136A}" destId="{396B3CF3-6CC1-4E5D-91D6-9EF7928A2AFD}" srcOrd="1" destOrd="0" parTransId="{F3FB350D-A353-4254-80A2-72E68FB6CC49}" sibTransId="{79E7657A-C6B8-4504-8BD0-C8570ACABACF}"/>
    <dgm:cxn modelId="{2B28B223-6432-4FC6-A9D4-D0A04CE65429}" type="presOf" srcId="{22971DFD-D06E-431D-ADC6-15081DCE0E69}" destId="{C7BC7378-85D6-4E8B-83C1-E4CF5D804DD4}" srcOrd="0" destOrd="0" presId="urn:microsoft.com/office/officeart/2005/8/layout/hierarchy3"/>
    <dgm:cxn modelId="{269A4024-A15C-4E68-8394-70A557E28C18}" srcId="{C02324CC-896D-46E3-AC28-90AA82C112E7}" destId="{F941ED33-0AA5-4076-AC29-9F936ED6600A}" srcOrd="4" destOrd="0" parTransId="{517B73D6-EB4B-4E53-B024-5C7605348C2F}" sibTransId="{CEA79BA1-3610-4718-B4E9-1B2CDFFBED34}"/>
    <dgm:cxn modelId="{08007326-7BA6-40E9-8644-70589596A508}" srcId="{02053AFC-C003-479D-B613-883192B0B353}" destId="{AEF8F0AE-9C5A-434E-9BC8-2492C36A46C8}" srcOrd="3" destOrd="0" parTransId="{698E9369-BF36-4752-8373-447B0F52020D}" sibTransId="{82BBB629-C64B-4A92-A044-D8E5100FE2D9}"/>
    <dgm:cxn modelId="{8B0AA029-F22F-4C09-A65C-9036FAE9EC64}" type="presOf" srcId="{0D5CA43B-67C0-4D38-97F7-38A1EDB5D7CC}" destId="{6266E9F1-4FBE-423C-A1F3-EFCC184E2687}" srcOrd="0" destOrd="0" presId="urn:microsoft.com/office/officeart/2005/8/layout/hierarchy3"/>
    <dgm:cxn modelId="{DD74792E-FA61-45E9-B677-8F7E354520D5}" srcId="{C02324CC-896D-46E3-AC28-90AA82C112E7}" destId="{9DEFDB5D-0B29-487D-9461-1847DBA36C11}" srcOrd="0" destOrd="0" parTransId="{39438217-35B4-448A-9C79-11F057636925}" sibTransId="{A3A00FFE-6DCE-42F3-92EC-044B45E29F47}"/>
    <dgm:cxn modelId="{0BD3C231-E4BB-4B3B-A4D7-0E58B1A44B43}" type="presOf" srcId="{99907671-D400-4AE5-BF62-92F64003A1E9}" destId="{B74E836F-EBA0-4FCC-B13C-AB1DD845F567}" srcOrd="0" destOrd="0" presId="urn:microsoft.com/office/officeart/2005/8/layout/hierarchy3"/>
    <dgm:cxn modelId="{BE982732-C057-4843-BBEA-99159B3165F4}" type="presOf" srcId="{C02324CC-896D-46E3-AC28-90AA82C112E7}" destId="{F72B484A-1E3B-4F1B-A2E9-077531C467DE}" srcOrd="1" destOrd="0" presId="urn:microsoft.com/office/officeart/2005/8/layout/hierarchy3"/>
    <dgm:cxn modelId="{AF884336-863A-4596-A51E-ED7B390A7220}" type="presOf" srcId="{EE4741EF-1D69-44FD-ABC4-D7114F0AAC44}" destId="{40B83997-F045-4EE7-9F9D-503012F93C4C}" srcOrd="0" destOrd="0" presId="urn:microsoft.com/office/officeart/2005/8/layout/hierarchy3"/>
    <dgm:cxn modelId="{1E8A2F65-8B48-4F29-BF83-7854FC20982F}" type="presOf" srcId="{698E9369-BF36-4752-8373-447B0F52020D}" destId="{88483E3D-912D-4B25-80D7-077F85B5E3D9}" srcOrd="0" destOrd="0" presId="urn:microsoft.com/office/officeart/2005/8/layout/hierarchy3"/>
    <dgm:cxn modelId="{6FD1D566-7E34-4824-8041-2CDDA5568A3C}" type="presOf" srcId="{B17EC1CC-3F14-46CB-A960-700F50FFF4B9}" destId="{856D0458-DD4F-42BE-8BFA-4E2FB1948E04}" srcOrd="0" destOrd="0" presId="urn:microsoft.com/office/officeart/2005/8/layout/hierarchy3"/>
    <dgm:cxn modelId="{E7F82767-C1D8-457B-9836-DD86A28E4E29}" type="presOf" srcId="{6A30254D-8968-48CB-A4A9-9C1B64B5EEFB}" destId="{517DDE6C-B813-4BC0-927D-FBBEEFC2AC9C}" srcOrd="0" destOrd="0" presId="urn:microsoft.com/office/officeart/2005/8/layout/hierarchy3"/>
    <dgm:cxn modelId="{4DEA8F68-26AE-4320-B398-2671306EC9C5}" type="presOf" srcId="{E47DB21F-E309-4B2E-8AA5-8609FF952FC4}" destId="{DF49359C-A0CC-4285-9EE6-8953BD03DD48}" srcOrd="0" destOrd="0" presId="urn:microsoft.com/office/officeart/2005/8/layout/hierarchy3"/>
    <dgm:cxn modelId="{E212B868-912B-459C-919B-43BA1B0B3D54}" srcId="{1CC896EF-8D98-440A-A658-CC8B764D8FC0}" destId="{3F2408C1-5ACD-4F3A-BDE3-5FC2C84688FB}" srcOrd="0" destOrd="0" parTransId="{2B655673-2715-4D49-9101-3DC991A3022A}" sibTransId="{4CCF8C12-5B2D-4949-93B1-5B210633B72E}"/>
    <dgm:cxn modelId="{696FDB49-6ADB-4017-8D1F-ADE13A681DEC}" type="presOf" srcId="{4B48C01A-E16B-409A-9E1F-AAC93CC48755}" destId="{7DA51CD8-0AA0-44B0-B33F-2EFF26FDE527}" srcOrd="0" destOrd="0" presId="urn:microsoft.com/office/officeart/2005/8/layout/hierarchy3"/>
    <dgm:cxn modelId="{D9932B6D-A0AA-4110-8592-5877E8164124}" type="presOf" srcId="{23D7B200-A71D-477E-BC4B-3142C696FCCD}" destId="{ED3050B8-E65B-48D9-AA2E-2C0AA9708134}" srcOrd="0" destOrd="0" presId="urn:microsoft.com/office/officeart/2005/8/layout/hierarchy3"/>
    <dgm:cxn modelId="{045A506D-BD39-4778-8D52-13AC4C033E6B}" srcId="{396B3CF3-6CC1-4E5D-91D6-9EF7928A2AFD}" destId="{48B2709C-8DA1-4F01-B5E6-877F89C0A95B}" srcOrd="2" destOrd="0" parTransId="{E0E40E3D-3ECD-43D1-AF62-987EAA70427C}" sibTransId="{1BBC67C4-BF52-4337-B345-7E32C16BB2B0}"/>
    <dgm:cxn modelId="{4D31536D-B209-4220-A88A-987769B4AC59}" type="presOf" srcId="{02053AFC-C003-479D-B613-883192B0B353}" destId="{9610B4CE-4146-4355-8368-1D9087EF956D}" srcOrd="0" destOrd="0" presId="urn:microsoft.com/office/officeart/2005/8/layout/hierarchy3"/>
    <dgm:cxn modelId="{28D0036F-617E-4E16-BD46-58FD5E9A6A66}" type="presOf" srcId="{396B3CF3-6CC1-4E5D-91D6-9EF7928A2AFD}" destId="{76A7C1ED-2000-4267-AE71-3F3493E2124F}" srcOrd="0" destOrd="0" presId="urn:microsoft.com/office/officeart/2005/8/layout/hierarchy3"/>
    <dgm:cxn modelId="{49BBF271-036D-499E-A91A-6C257847B480}" type="presOf" srcId="{02053AFC-C003-479D-B613-883192B0B353}" destId="{2C350C17-A4C7-4C03-A44D-1C25C942CA54}" srcOrd="1" destOrd="0" presId="urn:microsoft.com/office/officeart/2005/8/layout/hierarchy3"/>
    <dgm:cxn modelId="{90055572-1952-4063-BE61-CC8177F8D6CB}" srcId="{396B3CF3-6CC1-4E5D-91D6-9EF7928A2AFD}" destId="{D1F261B0-8667-45A1-B509-BD90DD43A8F6}" srcOrd="0" destOrd="0" parTransId="{F2417916-CBD2-4F49-8C41-7E1529BABFCA}" sibTransId="{A7BEEDE0-D329-45DE-9C23-FC37F33E53C5}"/>
    <dgm:cxn modelId="{695CBB73-E0F4-45D6-ADFC-106CB0B2C922}" srcId="{02053AFC-C003-479D-B613-883192B0B353}" destId="{4920F1F8-D809-44CC-983E-8AA625587F25}" srcOrd="4" destOrd="0" parTransId="{418A98DD-E819-42D0-B564-454C4F3DB460}" sibTransId="{52E69318-7F08-40E9-807E-9BAA8CFC2903}"/>
    <dgm:cxn modelId="{EA73BC75-F4C7-46B6-AD23-359CA2F1AF5A}" srcId="{C02324CC-896D-46E3-AC28-90AA82C112E7}" destId="{B17EC1CC-3F14-46CB-A960-700F50FFF4B9}" srcOrd="3" destOrd="0" parTransId="{4B48C01A-E16B-409A-9E1F-AAC93CC48755}" sibTransId="{B377ABFC-1CAD-43E7-9D1E-CDC2B726D59A}"/>
    <dgm:cxn modelId="{6A1BF855-26E0-40F3-A7E3-C2770AD85AAD}" type="presOf" srcId="{3A217ECB-9AEE-4B78-B6C9-9AA13C27A444}" destId="{C2086DEC-FE57-48C7-AE80-1D6C65E136C0}" srcOrd="0" destOrd="0" presId="urn:microsoft.com/office/officeart/2005/8/layout/hierarchy3"/>
    <dgm:cxn modelId="{05494A77-C09F-43B0-A046-E4D2BCFF9BBE}" srcId="{0D87766E-6DF8-4252-9089-039E068C136A}" destId="{1CC896EF-8D98-440A-A658-CC8B764D8FC0}" srcOrd="2" destOrd="0" parTransId="{4039F39D-252F-410B-AE1E-C9CF8C66231A}" sibTransId="{2C3D21E2-F2C9-4724-915A-F48F006FA1E2}"/>
    <dgm:cxn modelId="{F207CB59-E204-4B91-BF7E-488EB656016B}" srcId="{02053AFC-C003-479D-B613-883192B0B353}" destId="{4A67A41C-E553-4D6E-B991-DE9360711290}" srcOrd="5" destOrd="0" parTransId="{214B0B87-2F53-4523-A949-26E5A38B3916}" sibTransId="{25ACE69A-4EB9-4A31-A953-A424951E1175}"/>
    <dgm:cxn modelId="{58746F80-A222-4DC8-AE41-05A2544EC373}" type="presOf" srcId="{48B2709C-8DA1-4F01-B5E6-877F89C0A95B}" destId="{2B749463-C266-481A-9D4A-E89E092E35BA}" srcOrd="0" destOrd="0" presId="urn:microsoft.com/office/officeart/2005/8/layout/hierarchy3"/>
    <dgm:cxn modelId="{4A847484-BE68-4955-9F23-B1C32D366351}" type="presOf" srcId="{C3DCA884-FA6D-4EDC-A236-8B8717889602}" destId="{6C8AC4BD-047D-401D-9736-E8B457800EC0}" srcOrd="0" destOrd="0" presId="urn:microsoft.com/office/officeart/2005/8/layout/hierarchy3"/>
    <dgm:cxn modelId="{D6042887-1959-4A63-B43E-5FCBAD124139}" type="presOf" srcId="{82BC1555-7D21-4379-B9EE-D8BF3DB1A6E0}" destId="{8A93F8F6-AD91-4D8F-8F45-7E86B638276D}" srcOrd="0" destOrd="0" presId="urn:microsoft.com/office/officeart/2005/8/layout/hierarchy3"/>
    <dgm:cxn modelId="{42B64587-4D0F-41ED-9440-02E43556F5EA}" type="presOf" srcId="{1CC896EF-8D98-440A-A658-CC8B764D8FC0}" destId="{0636A99A-1DD0-4C93-B21C-75350196408E}" srcOrd="0" destOrd="0" presId="urn:microsoft.com/office/officeart/2005/8/layout/hierarchy3"/>
    <dgm:cxn modelId="{1169BA8E-AADD-41C8-BA3D-B62FDB66B050}" type="presOf" srcId="{70856635-D0A1-40CC-AEE8-EB2A7D685404}" destId="{E8CE23C7-00FE-4491-BA71-894BF60F789B}" srcOrd="0" destOrd="0" presId="urn:microsoft.com/office/officeart/2005/8/layout/hierarchy3"/>
    <dgm:cxn modelId="{866B2E91-54E8-4A74-9B22-8B9B62109002}" srcId="{C02324CC-896D-46E3-AC28-90AA82C112E7}" destId="{E47DB21F-E309-4B2E-8AA5-8609FF952FC4}" srcOrd="5" destOrd="0" parTransId="{F6656E75-79C6-4F40-8BB4-6D3636F9F99F}" sibTransId="{8C54556A-8EA8-43D7-BEE4-2FC0836183AA}"/>
    <dgm:cxn modelId="{BAA85499-3E25-4FF1-A6C2-80AFFBC57270}" type="presOf" srcId="{3F2408C1-5ACD-4F3A-BDE3-5FC2C84688FB}" destId="{CA829866-D29E-44B2-BDE1-80979CDB4B56}" srcOrd="0" destOrd="0" presId="urn:microsoft.com/office/officeart/2005/8/layout/hierarchy3"/>
    <dgm:cxn modelId="{4FDB8599-7403-4B4B-8E87-2C96EF5D2138}" srcId="{1CC896EF-8D98-440A-A658-CC8B764D8FC0}" destId="{0D5CA43B-67C0-4D38-97F7-38A1EDB5D7CC}" srcOrd="2" destOrd="0" parTransId="{56C8B40A-BA96-4123-8213-0AA043415519}" sibTransId="{EFBB7C18-796D-414D-8C92-B4E15E96479C}"/>
    <dgm:cxn modelId="{A1BC589B-5B30-4159-A674-36B03671A033}" type="presOf" srcId="{56C8B40A-BA96-4123-8213-0AA043415519}" destId="{70FECBA1-D532-4752-AD47-247EC7F265D9}" srcOrd="0" destOrd="0" presId="urn:microsoft.com/office/officeart/2005/8/layout/hierarchy3"/>
    <dgm:cxn modelId="{5697319D-D441-4D97-9F0C-3395CAE633C1}" type="presOf" srcId="{A6977155-3444-4C78-B636-EC273C3D685B}" destId="{7FBDE457-C206-4701-AB97-4C151F9B72A2}" srcOrd="0" destOrd="0" presId="urn:microsoft.com/office/officeart/2005/8/layout/hierarchy3"/>
    <dgm:cxn modelId="{E54AE1A1-3539-46ED-AB0A-C5954298EBCF}" type="presOf" srcId="{C02324CC-896D-46E3-AC28-90AA82C112E7}" destId="{2991A116-603B-438B-847C-8B0B683423F1}" srcOrd="0" destOrd="0" presId="urn:microsoft.com/office/officeart/2005/8/layout/hierarchy3"/>
    <dgm:cxn modelId="{FF604DB0-3269-4B68-A1BB-4AB01FB026D2}" type="presOf" srcId="{214B0B87-2F53-4523-A949-26E5A38B3916}" destId="{68E46CDD-11A1-4B7C-A99E-0EBEA6D0A108}" srcOrd="0" destOrd="0" presId="urn:microsoft.com/office/officeart/2005/8/layout/hierarchy3"/>
    <dgm:cxn modelId="{F1C68DB2-CB21-4AB7-A730-25AAD4068DC0}" type="presOf" srcId="{9DEFDB5D-0B29-487D-9461-1847DBA36C11}" destId="{E3B06AB3-1A1F-4F87-8251-7EEE2492148B}" srcOrd="0" destOrd="0" presId="urn:microsoft.com/office/officeart/2005/8/layout/hierarchy3"/>
    <dgm:cxn modelId="{BA12FBB5-9AE0-46E9-81B5-986AA0534011}" srcId="{396B3CF3-6CC1-4E5D-91D6-9EF7928A2AFD}" destId="{02B97DFA-794A-4698-B1E9-99BD37629FF0}" srcOrd="1" destOrd="0" parTransId="{99907671-D400-4AE5-BF62-92F64003A1E9}" sibTransId="{7ABF1EA1-8EA7-4283-9082-D5EA32EBE4F9}"/>
    <dgm:cxn modelId="{EE2C58B6-C2C4-4D18-B58A-2AEF89A211DB}" type="presOf" srcId="{E00D1ABA-BFE2-4568-8E0D-2646D56A8518}" destId="{9D033EC2-A0FF-46B6-A734-596E53D789D7}" srcOrd="0" destOrd="0" presId="urn:microsoft.com/office/officeart/2005/8/layout/hierarchy3"/>
    <dgm:cxn modelId="{17E978BB-C0C3-4324-B30C-BFC450D0DAF2}" srcId="{396B3CF3-6CC1-4E5D-91D6-9EF7928A2AFD}" destId="{70856635-D0A1-40CC-AEE8-EB2A7D685404}" srcOrd="5" destOrd="0" parTransId="{A883BE85-8B09-4146-82B8-76A2F7097537}" sibTransId="{F52C059C-3FB6-413C-8281-12B5029625B4}"/>
    <dgm:cxn modelId="{336215BC-FECC-4F7C-BF8D-335F4CB535BC}" srcId="{0D87766E-6DF8-4252-9089-039E068C136A}" destId="{C02324CC-896D-46E3-AC28-90AA82C112E7}" srcOrd="3" destOrd="0" parTransId="{2AA22CE5-2FC5-47C3-8A88-124665853000}" sibTransId="{7DF421E7-842C-4CFF-9459-7EDFD2FB83C8}"/>
    <dgm:cxn modelId="{96AD46BD-0618-487D-A335-618F746AF4FD}" type="presOf" srcId="{7D67E908-E0DD-4DE0-B08D-81D397CC200D}" destId="{54944A44-5BEF-44F2-91C7-1F26680D6BAA}" srcOrd="0" destOrd="0" presId="urn:microsoft.com/office/officeart/2005/8/layout/hierarchy3"/>
    <dgm:cxn modelId="{6DF8CDC0-E391-41F2-9DE6-59D29F7B269A}" type="presOf" srcId="{2B655673-2715-4D49-9101-3DC991A3022A}" destId="{02266757-1864-48B5-B512-9E8B1312BCF8}" srcOrd="0" destOrd="0" presId="urn:microsoft.com/office/officeart/2005/8/layout/hierarchy3"/>
    <dgm:cxn modelId="{DCE9D7C2-D738-40C8-8BAB-B8141C53B7FE}" type="presOf" srcId="{1CC896EF-8D98-440A-A658-CC8B764D8FC0}" destId="{87636E8E-0B2F-44D9-9655-A6828E034CEA}" srcOrd="1" destOrd="0" presId="urn:microsoft.com/office/officeart/2005/8/layout/hierarchy3"/>
    <dgm:cxn modelId="{C13B05C4-AA77-46C2-9C25-6F04EAA8B34F}" type="presOf" srcId="{4920F1F8-D809-44CC-983E-8AA625587F25}" destId="{C3D787B6-9B85-467F-8266-A9969634194C}" srcOrd="0" destOrd="0" presId="urn:microsoft.com/office/officeart/2005/8/layout/hierarchy3"/>
    <dgm:cxn modelId="{33DF4AC6-16C1-49A0-B271-3CAAE99005EE}" srcId="{C02324CC-896D-46E3-AC28-90AA82C112E7}" destId="{EE4741EF-1D69-44FD-ABC4-D7114F0AAC44}" srcOrd="2" destOrd="0" parTransId="{22971DFD-D06E-431D-ADC6-15081DCE0E69}" sibTransId="{C90F6EB9-C42E-4615-93C3-14190185786F}"/>
    <dgm:cxn modelId="{2CE9F8C8-2F1C-4B06-84EE-67261FD07643}" type="presOf" srcId="{C45E8203-260C-40BD-A025-440970CD2941}" destId="{5CC0FA1C-AA43-481D-B1E7-2132D229C9AA}" srcOrd="0" destOrd="0" presId="urn:microsoft.com/office/officeart/2005/8/layout/hierarchy3"/>
    <dgm:cxn modelId="{2B6B20D2-21DC-4564-9463-3D2D8FB68B95}" type="presOf" srcId="{758B8B79-CEA1-4774-A187-F00460BCBDD6}" destId="{2596AF90-8722-467A-9A71-0ED5C32C5862}" srcOrd="0" destOrd="0" presId="urn:microsoft.com/office/officeart/2005/8/layout/hierarchy3"/>
    <dgm:cxn modelId="{840900D7-D56B-4050-BB26-BE3C484BD1F7}" type="presOf" srcId="{58E8289F-38D4-46EB-8A8D-708C3ED0DFB1}" destId="{16100429-DFF5-4DF7-8AAA-9A1BD0051342}" srcOrd="0" destOrd="0" presId="urn:microsoft.com/office/officeart/2005/8/layout/hierarchy3"/>
    <dgm:cxn modelId="{0707CAD9-E12D-4C81-A30B-8A8BF0CAB85F}" type="presOf" srcId="{A4710371-0ECC-4341-A80E-544F24D795D8}" destId="{C2110B2B-9975-4051-AB39-2DE2BCDB5A63}" srcOrd="0" destOrd="0" presId="urn:microsoft.com/office/officeart/2005/8/layout/hierarchy3"/>
    <dgm:cxn modelId="{5BFBBCDC-4C7A-46BA-ADA5-7FDD429C5145}" srcId="{1CC896EF-8D98-440A-A658-CC8B764D8FC0}" destId="{A6977155-3444-4C78-B636-EC273C3D685B}" srcOrd="4" destOrd="0" parTransId="{7D67E908-E0DD-4DE0-B08D-81D397CC200D}" sibTransId="{8FEDA6B1-6F42-4C03-B7EA-928F6B4CB4E8}"/>
    <dgm:cxn modelId="{86B81DE1-750D-4008-BA8D-9D2EDDB2F71A}" srcId="{396B3CF3-6CC1-4E5D-91D6-9EF7928A2AFD}" destId="{758B8B79-CEA1-4774-A187-F00460BCBDD6}" srcOrd="4" destOrd="0" parTransId="{23D7B200-A71D-477E-BC4B-3142C696FCCD}" sibTransId="{873209B3-83F0-4E2E-8C1E-C8429956DB2E}"/>
    <dgm:cxn modelId="{4424A4E1-842B-4388-B588-6A74C0CC5B45}" type="presOf" srcId="{5A882A08-F956-4A7F-803E-4D73234D1795}" destId="{4D16B453-29AF-4ADC-8110-553D4C6A116E}" srcOrd="0" destOrd="0" presId="urn:microsoft.com/office/officeart/2005/8/layout/hierarchy3"/>
    <dgm:cxn modelId="{3D8441E2-FE25-4C94-A917-A02D66F8532B}" type="presOf" srcId="{A883BE85-8B09-4146-82B8-76A2F7097537}" destId="{4D433056-20EC-4616-9BDA-C1AE0208C358}" srcOrd="0" destOrd="0" presId="urn:microsoft.com/office/officeart/2005/8/layout/hierarchy3"/>
    <dgm:cxn modelId="{60B4D8E2-90E6-499E-B324-879A5104C5C1}" srcId="{02053AFC-C003-479D-B613-883192B0B353}" destId="{962ED5B5-2120-45EE-9154-F1B5D899ED95}" srcOrd="2" destOrd="0" parTransId="{C45E8203-260C-40BD-A025-440970CD2941}" sibTransId="{47965030-6615-48B0-B4BE-E7FB18B32A01}"/>
    <dgm:cxn modelId="{2B80DEE2-81AF-46AC-B6B7-630084ECD019}" srcId="{1CC896EF-8D98-440A-A658-CC8B764D8FC0}" destId="{1512E4F7-C621-4062-81B9-4E3B428A3CD6}" srcOrd="3" destOrd="0" parTransId="{E00D1ABA-BFE2-4568-8E0D-2646D56A8518}" sibTransId="{E82E0A55-2981-42A9-8A7E-7FB91235AF05}"/>
    <dgm:cxn modelId="{A8040AE5-45BA-442D-8FFF-831C6D1946BC}" type="presOf" srcId="{1512E4F7-C621-4062-81B9-4E3B428A3CD6}" destId="{F290D6CC-9176-45BF-8D35-68386296ADE5}" srcOrd="0" destOrd="0" presId="urn:microsoft.com/office/officeart/2005/8/layout/hierarchy3"/>
    <dgm:cxn modelId="{D7DC72E5-FC36-4AD6-9532-A401D05A36B2}" type="presOf" srcId="{E51F0590-CFC8-49A4-9E4C-91EC9F63DF4C}" destId="{E898A90F-29D0-40BA-934D-7E9C474CD799}" srcOrd="0" destOrd="0" presId="urn:microsoft.com/office/officeart/2005/8/layout/hierarchy3"/>
    <dgm:cxn modelId="{60A30DE7-E56A-4FC1-9C32-DF5062E0F002}" srcId="{1CC896EF-8D98-440A-A658-CC8B764D8FC0}" destId="{DD425205-6CDE-45DE-9605-2EDACE6D8AA0}" srcOrd="1" destOrd="0" parTransId="{58E8289F-38D4-46EB-8A8D-708C3ED0DFB1}" sibTransId="{7C81ED20-B8DF-4971-9DEB-D0F83F19754E}"/>
    <dgm:cxn modelId="{11DA32E9-7900-4FDA-BC8E-1B0197C90AB1}" type="presOf" srcId="{517B73D6-EB4B-4E53-B024-5C7605348C2F}" destId="{6723ECF1-12BF-4074-B2CA-E6E9455F7851}" srcOrd="0" destOrd="0" presId="urn:microsoft.com/office/officeart/2005/8/layout/hierarchy3"/>
    <dgm:cxn modelId="{454ED4E9-28A5-48F0-8812-4D4C5B4055FD}" srcId="{02053AFC-C003-479D-B613-883192B0B353}" destId="{A4710371-0ECC-4341-A80E-544F24D795D8}" srcOrd="1" destOrd="0" parTransId="{3A217ECB-9AEE-4B78-B6C9-9AA13C27A444}" sibTransId="{6172124B-48AB-4045-BEE7-00E274741B40}"/>
    <dgm:cxn modelId="{DFE480EC-1FA8-4D5D-A86C-91333FDF389D}" type="presOf" srcId="{418A98DD-E819-42D0-B564-454C4F3DB460}" destId="{1D8CB5F7-4741-4186-9713-81DEEE1B2641}" srcOrd="0" destOrd="0" presId="urn:microsoft.com/office/officeart/2005/8/layout/hierarchy3"/>
    <dgm:cxn modelId="{9B7F4DED-E75F-4A2B-8E83-AD79E25831AB}" type="presOf" srcId="{396B3CF3-6CC1-4E5D-91D6-9EF7928A2AFD}" destId="{7A90D4B8-F3DE-4ACC-94D9-B565C919798B}" srcOrd="1" destOrd="0" presId="urn:microsoft.com/office/officeart/2005/8/layout/hierarchy3"/>
    <dgm:cxn modelId="{5EE1A4ED-9217-43F4-832A-3F3CDCD022BE}" type="presOf" srcId="{E0E40E3D-3ECD-43D1-AF62-987EAA70427C}" destId="{F2CD3589-1163-475E-A77A-64DD772F618F}" srcOrd="0" destOrd="0" presId="urn:microsoft.com/office/officeart/2005/8/layout/hierarchy3"/>
    <dgm:cxn modelId="{E83B68EE-E961-43F4-9904-139A06F47461}" type="presOf" srcId="{0D87766E-6DF8-4252-9089-039E068C136A}" destId="{08851397-0964-47F2-8F45-EC33F55DF4A3}" srcOrd="0" destOrd="0" presId="urn:microsoft.com/office/officeart/2005/8/layout/hierarchy3"/>
    <dgm:cxn modelId="{17BF7FEF-633B-4598-B7D6-9EFAA55EA76D}" srcId="{0D87766E-6DF8-4252-9089-039E068C136A}" destId="{02053AFC-C003-479D-B613-883192B0B353}" srcOrd="0" destOrd="0" parTransId="{1AD883BB-FD55-4791-822A-CACFF6B14E24}" sibTransId="{C2CE9902-886A-4122-9CB9-9677DFC7039A}"/>
    <dgm:cxn modelId="{9BA3ADF0-3466-4E80-AC76-9124446DC6F0}" type="presOf" srcId="{4A67A41C-E553-4D6E-B991-DE9360711290}" destId="{25EEE0C1-AC37-4F50-B2BE-24060A7139A9}" srcOrd="0" destOrd="0" presId="urn:microsoft.com/office/officeart/2005/8/layout/hierarchy3"/>
    <dgm:cxn modelId="{C284A8F3-00E2-47D3-A909-1CB36968AC2A}" srcId="{396B3CF3-6CC1-4E5D-91D6-9EF7928A2AFD}" destId="{79805FA4-A379-4FE3-B328-641FFA50037F}" srcOrd="3" destOrd="0" parTransId="{C3DCA884-FA6D-4EDC-A236-8B8717889602}" sibTransId="{54C65CB6-AB2D-4425-9B12-5E0324D79BD2}"/>
    <dgm:cxn modelId="{68B20CF6-78E6-41AD-B4DC-7EB33818BF09}" srcId="{02053AFC-C003-479D-B613-883192B0B353}" destId="{82BC1555-7D21-4379-B9EE-D8BF3DB1A6E0}" srcOrd="0" destOrd="0" parTransId="{E51F0590-CFC8-49A4-9E4C-91EC9F63DF4C}" sibTransId="{8D8AF588-7808-438A-98D2-B4DD18D6C7AF}"/>
    <dgm:cxn modelId="{56D448F7-C8F9-474B-97FC-063DB1DFE4E4}" type="presOf" srcId="{AEF8F0AE-9C5A-434E-9BC8-2492C36A46C8}" destId="{BDEF5D86-0184-4FDF-9265-98EFC309E6FA}" srcOrd="0" destOrd="0" presId="urn:microsoft.com/office/officeart/2005/8/layout/hierarchy3"/>
    <dgm:cxn modelId="{46A28CF9-89B1-4AA8-8517-AB8FC4ED2F37}" type="presOf" srcId="{962ED5B5-2120-45EE-9154-F1B5D899ED95}" destId="{7D2080BB-B318-4616-A6C5-C06CE7F1FAA2}" srcOrd="0" destOrd="0" presId="urn:microsoft.com/office/officeart/2005/8/layout/hierarchy3"/>
    <dgm:cxn modelId="{C594EAFD-E354-4405-820D-2AA4F3FEF1EB}" type="presOf" srcId="{1A0683C8-282B-489D-BC4F-678DD1A3F867}" destId="{007F6EB4-8FC8-4B38-B91C-480E8EB5CE6D}" srcOrd="0" destOrd="0" presId="urn:microsoft.com/office/officeart/2005/8/layout/hierarchy3"/>
    <dgm:cxn modelId="{95924DFE-6112-439C-8810-753FD7680449}" type="presOf" srcId="{F6656E75-79C6-4F40-8BB4-6D3636F9F99F}" destId="{1B9DDC6A-9157-4C85-95A7-5F65AC2EA2A9}" srcOrd="0" destOrd="0" presId="urn:microsoft.com/office/officeart/2005/8/layout/hierarchy3"/>
    <dgm:cxn modelId="{8B2EC77B-41F8-4EB4-ABDE-593F8BDC8347}" type="presParOf" srcId="{08851397-0964-47F2-8F45-EC33F55DF4A3}" destId="{C82F517B-4C3F-4F22-8521-10A9A3DC5A14}" srcOrd="0" destOrd="0" presId="urn:microsoft.com/office/officeart/2005/8/layout/hierarchy3"/>
    <dgm:cxn modelId="{BEFE1083-682E-4469-ADD8-82E810CF2BAD}" type="presParOf" srcId="{C82F517B-4C3F-4F22-8521-10A9A3DC5A14}" destId="{8B5A52BD-ED6D-4E56-887E-F61D6B676BD3}" srcOrd="0" destOrd="0" presId="urn:microsoft.com/office/officeart/2005/8/layout/hierarchy3"/>
    <dgm:cxn modelId="{A4F7B281-28B1-4B2A-B261-98BBB32EF6E0}" type="presParOf" srcId="{8B5A52BD-ED6D-4E56-887E-F61D6B676BD3}" destId="{9610B4CE-4146-4355-8368-1D9087EF956D}" srcOrd="0" destOrd="0" presId="urn:microsoft.com/office/officeart/2005/8/layout/hierarchy3"/>
    <dgm:cxn modelId="{102B342B-A1A7-4D44-A995-5C320D612DBA}" type="presParOf" srcId="{8B5A52BD-ED6D-4E56-887E-F61D6B676BD3}" destId="{2C350C17-A4C7-4C03-A44D-1C25C942CA54}" srcOrd="1" destOrd="0" presId="urn:microsoft.com/office/officeart/2005/8/layout/hierarchy3"/>
    <dgm:cxn modelId="{B4771BB6-D01E-4AD3-BBF5-C385D25A2674}" type="presParOf" srcId="{C82F517B-4C3F-4F22-8521-10A9A3DC5A14}" destId="{7896E251-FEE6-4C1C-8C3B-D3FF8C94FB06}" srcOrd="1" destOrd="0" presId="urn:microsoft.com/office/officeart/2005/8/layout/hierarchy3"/>
    <dgm:cxn modelId="{AC7E593E-F5DE-48A7-8165-1AE9AD1A2A9E}" type="presParOf" srcId="{7896E251-FEE6-4C1C-8C3B-D3FF8C94FB06}" destId="{E898A90F-29D0-40BA-934D-7E9C474CD799}" srcOrd="0" destOrd="0" presId="urn:microsoft.com/office/officeart/2005/8/layout/hierarchy3"/>
    <dgm:cxn modelId="{6A1C839F-DCB1-4719-AAAA-F439C7F94CDC}" type="presParOf" srcId="{7896E251-FEE6-4C1C-8C3B-D3FF8C94FB06}" destId="{8A93F8F6-AD91-4D8F-8F45-7E86B638276D}" srcOrd="1" destOrd="0" presId="urn:microsoft.com/office/officeart/2005/8/layout/hierarchy3"/>
    <dgm:cxn modelId="{466FB0E8-FD21-4B58-B56A-C6D05C28A2CE}" type="presParOf" srcId="{7896E251-FEE6-4C1C-8C3B-D3FF8C94FB06}" destId="{C2086DEC-FE57-48C7-AE80-1D6C65E136C0}" srcOrd="2" destOrd="0" presId="urn:microsoft.com/office/officeart/2005/8/layout/hierarchy3"/>
    <dgm:cxn modelId="{E40719BE-1602-4EFC-A8A2-97D0A9583453}" type="presParOf" srcId="{7896E251-FEE6-4C1C-8C3B-D3FF8C94FB06}" destId="{C2110B2B-9975-4051-AB39-2DE2BCDB5A63}" srcOrd="3" destOrd="0" presId="urn:microsoft.com/office/officeart/2005/8/layout/hierarchy3"/>
    <dgm:cxn modelId="{B63F4193-7C2D-4393-A889-8F1DEF857FC2}" type="presParOf" srcId="{7896E251-FEE6-4C1C-8C3B-D3FF8C94FB06}" destId="{5CC0FA1C-AA43-481D-B1E7-2132D229C9AA}" srcOrd="4" destOrd="0" presId="urn:microsoft.com/office/officeart/2005/8/layout/hierarchy3"/>
    <dgm:cxn modelId="{6EABE721-9CEA-4730-9C82-A771B5981102}" type="presParOf" srcId="{7896E251-FEE6-4C1C-8C3B-D3FF8C94FB06}" destId="{7D2080BB-B318-4616-A6C5-C06CE7F1FAA2}" srcOrd="5" destOrd="0" presId="urn:microsoft.com/office/officeart/2005/8/layout/hierarchy3"/>
    <dgm:cxn modelId="{09B9089B-63FC-4637-8F6B-02DB54FDA1FE}" type="presParOf" srcId="{7896E251-FEE6-4C1C-8C3B-D3FF8C94FB06}" destId="{88483E3D-912D-4B25-80D7-077F85B5E3D9}" srcOrd="6" destOrd="0" presId="urn:microsoft.com/office/officeart/2005/8/layout/hierarchy3"/>
    <dgm:cxn modelId="{69802BBF-5732-48D6-8A6F-2A8D75A55CB1}" type="presParOf" srcId="{7896E251-FEE6-4C1C-8C3B-D3FF8C94FB06}" destId="{BDEF5D86-0184-4FDF-9265-98EFC309E6FA}" srcOrd="7" destOrd="0" presId="urn:microsoft.com/office/officeart/2005/8/layout/hierarchy3"/>
    <dgm:cxn modelId="{E20385A3-F3FD-4705-9B38-74F00C3E4068}" type="presParOf" srcId="{7896E251-FEE6-4C1C-8C3B-D3FF8C94FB06}" destId="{1D8CB5F7-4741-4186-9713-81DEEE1B2641}" srcOrd="8" destOrd="0" presId="urn:microsoft.com/office/officeart/2005/8/layout/hierarchy3"/>
    <dgm:cxn modelId="{0C5A7149-9409-41C5-A212-ED88AA6536C3}" type="presParOf" srcId="{7896E251-FEE6-4C1C-8C3B-D3FF8C94FB06}" destId="{C3D787B6-9B85-467F-8266-A9969634194C}" srcOrd="9" destOrd="0" presId="urn:microsoft.com/office/officeart/2005/8/layout/hierarchy3"/>
    <dgm:cxn modelId="{1F1CC2C9-70A8-41CE-8851-017429C287BC}" type="presParOf" srcId="{7896E251-FEE6-4C1C-8C3B-D3FF8C94FB06}" destId="{68E46CDD-11A1-4B7C-A99E-0EBEA6D0A108}" srcOrd="10" destOrd="0" presId="urn:microsoft.com/office/officeart/2005/8/layout/hierarchy3"/>
    <dgm:cxn modelId="{138FF70E-75DF-450D-8134-E65069A87DED}" type="presParOf" srcId="{7896E251-FEE6-4C1C-8C3B-D3FF8C94FB06}" destId="{25EEE0C1-AC37-4F50-B2BE-24060A7139A9}" srcOrd="11" destOrd="0" presId="urn:microsoft.com/office/officeart/2005/8/layout/hierarchy3"/>
    <dgm:cxn modelId="{789D6D9A-8BDB-4742-AFC6-C36A47F6D881}" type="presParOf" srcId="{08851397-0964-47F2-8F45-EC33F55DF4A3}" destId="{521F546A-9689-449F-ACD8-9A02496ADC1F}" srcOrd="1" destOrd="0" presId="urn:microsoft.com/office/officeart/2005/8/layout/hierarchy3"/>
    <dgm:cxn modelId="{E908B4B3-FDD1-44A6-BF89-1D3552121F1E}" type="presParOf" srcId="{521F546A-9689-449F-ACD8-9A02496ADC1F}" destId="{D80CF823-ABAE-4C2B-AEAD-6327D15A5752}" srcOrd="0" destOrd="0" presId="urn:microsoft.com/office/officeart/2005/8/layout/hierarchy3"/>
    <dgm:cxn modelId="{CA2E5D76-B2C1-4941-9F9A-54B24C2719DA}" type="presParOf" srcId="{D80CF823-ABAE-4C2B-AEAD-6327D15A5752}" destId="{76A7C1ED-2000-4267-AE71-3F3493E2124F}" srcOrd="0" destOrd="0" presId="urn:microsoft.com/office/officeart/2005/8/layout/hierarchy3"/>
    <dgm:cxn modelId="{FEDD46F8-7F87-4EE6-A694-1B3B8AC7A6F4}" type="presParOf" srcId="{D80CF823-ABAE-4C2B-AEAD-6327D15A5752}" destId="{7A90D4B8-F3DE-4ACC-94D9-B565C919798B}" srcOrd="1" destOrd="0" presId="urn:microsoft.com/office/officeart/2005/8/layout/hierarchy3"/>
    <dgm:cxn modelId="{78FC5EA7-C54B-4457-A7A7-255FACDBCE96}" type="presParOf" srcId="{521F546A-9689-449F-ACD8-9A02496ADC1F}" destId="{7BFFFC70-E7E5-4500-8131-255CD0C3B07B}" srcOrd="1" destOrd="0" presId="urn:microsoft.com/office/officeart/2005/8/layout/hierarchy3"/>
    <dgm:cxn modelId="{491069FF-B1D5-424B-89F0-FB3949D1F738}" type="presParOf" srcId="{7BFFFC70-E7E5-4500-8131-255CD0C3B07B}" destId="{075D9E44-3E94-4739-B62C-8F009F13BB8C}" srcOrd="0" destOrd="0" presId="urn:microsoft.com/office/officeart/2005/8/layout/hierarchy3"/>
    <dgm:cxn modelId="{4BB303A4-624D-4EED-96F3-A1F9D5DAB54E}" type="presParOf" srcId="{7BFFFC70-E7E5-4500-8131-255CD0C3B07B}" destId="{9B269B35-1921-42EC-87DF-98F8EFA8B179}" srcOrd="1" destOrd="0" presId="urn:microsoft.com/office/officeart/2005/8/layout/hierarchy3"/>
    <dgm:cxn modelId="{2F81452D-EA0B-478C-9ADB-259A07A26DC3}" type="presParOf" srcId="{7BFFFC70-E7E5-4500-8131-255CD0C3B07B}" destId="{B74E836F-EBA0-4FCC-B13C-AB1DD845F567}" srcOrd="2" destOrd="0" presId="urn:microsoft.com/office/officeart/2005/8/layout/hierarchy3"/>
    <dgm:cxn modelId="{72D6805D-3B6D-4C32-86AE-C6509F8C03C6}" type="presParOf" srcId="{7BFFFC70-E7E5-4500-8131-255CD0C3B07B}" destId="{65C17AC1-44D6-4EDC-8BBE-1343C768FF9B}" srcOrd="3" destOrd="0" presId="urn:microsoft.com/office/officeart/2005/8/layout/hierarchy3"/>
    <dgm:cxn modelId="{DD1DC07D-4A54-4A62-8FFB-43D5E78A4925}" type="presParOf" srcId="{7BFFFC70-E7E5-4500-8131-255CD0C3B07B}" destId="{F2CD3589-1163-475E-A77A-64DD772F618F}" srcOrd="4" destOrd="0" presId="urn:microsoft.com/office/officeart/2005/8/layout/hierarchy3"/>
    <dgm:cxn modelId="{AA50D409-CEAF-4C8E-847A-68AAADF8C328}" type="presParOf" srcId="{7BFFFC70-E7E5-4500-8131-255CD0C3B07B}" destId="{2B749463-C266-481A-9D4A-E89E092E35BA}" srcOrd="5" destOrd="0" presId="urn:microsoft.com/office/officeart/2005/8/layout/hierarchy3"/>
    <dgm:cxn modelId="{F8822641-6A34-4E88-B037-6D13DAE390AC}" type="presParOf" srcId="{7BFFFC70-E7E5-4500-8131-255CD0C3B07B}" destId="{6C8AC4BD-047D-401D-9736-E8B457800EC0}" srcOrd="6" destOrd="0" presId="urn:microsoft.com/office/officeart/2005/8/layout/hierarchy3"/>
    <dgm:cxn modelId="{AC8617EC-7AC9-4A40-92DD-B26B0E307AF2}" type="presParOf" srcId="{7BFFFC70-E7E5-4500-8131-255CD0C3B07B}" destId="{8E7F9D7E-4232-4CB0-A1B4-9D6F488AC309}" srcOrd="7" destOrd="0" presId="urn:microsoft.com/office/officeart/2005/8/layout/hierarchy3"/>
    <dgm:cxn modelId="{C5FD1CF6-C14D-4D4E-9BB2-B596A29AF5A4}" type="presParOf" srcId="{7BFFFC70-E7E5-4500-8131-255CD0C3B07B}" destId="{ED3050B8-E65B-48D9-AA2E-2C0AA9708134}" srcOrd="8" destOrd="0" presId="urn:microsoft.com/office/officeart/2005/8/layout/hierarchy3"/>
    <dgm:cxn modelId="{F928254B-EF6A-47F3-B9B1-FE1E03F05536}" type="presParOf" srcId="{7BFFFC70-E7E5-4500-8131-255CD0C3B07B}" destId="{2596AF90-8722-467A-9A71-0ED5C32C5862}" srcOrd="9" destOrd="0" presId="urn:microsoft.com/office/officeart/2005/8/layout/hierarchy3"/>
    <dgm:cxn modelId="{DCA7EA29-14FC-4DCA-9632-8C1461C4F46A}" type="presParOf" srcId="{7BFFFC70-E7E5-4500-8131-255CD0C3B07B}" destId="{4D433056-20EC-4616-9BDA-C1AE0208C358}" srcOrd="10" destOrd="0" presId="urn:microsoft.com/office/officeart/2005/8/layout/hierarchy3"/>
    <dgm:cxn modelId="{6A7EEE17-8C12-45D6-82D8-387A85BCEDD0}" type="presParOf" srcId="{7BFFFC70-E7E5-4500-8131-255CD0C3B07B}" destId="{E8CE23C7-00FE-4491-BA71-894BF60F789B}" srcOrd="11" destOrd="0" presId="urn:microsoft.com/office/officeart/2005/8/layout/hierarchy3"/>
    <dgm:cxn modelId="{C7F46446-1F99-4BFC-8D18-A8E2F204959F}" type="presParOf" srcId="{08851397-0964-47F2-8F45-EC33F55DF4A3}" destId="{E75024B5-272E-41DB-8571-E0B817DF9D3A}" srcOrd="2" destOrd="0" presId="urn:microsoft.com/office/officeart/2005/8/layout/hierarchy3"/>
    <dgm:cxn modelId="{3051573D-91E0-486D-B9BD-296562BB630E}" type="presParOf" srcId="{E75024B5-272E-41DB-8571-E0B817DF9D3A}" destId="{C62670AA-9D21-4924-B6D5-7B081D50C984}" srcOrd="0" destOrd="0" presId="urn:microsoft.com/office/officeart/2005/8/layout/hierarchy3"/>
    <dgm:cxn modelId="{8EB45241-7BEA-45C3-B788-E47C74199D56}" type="presParOf" srcId="{C62670AA-9D21-4924-B6D5-7B081D50C984}" destId="{0636A99A-1DD0-4C93-B21C-75350196408E}" srcOrd="0" destOrd="0" presId="urn:microsoft.com/office/officeart/2005/8/layout/hierarchy3"/>
    <dgm:cxn modelId="{0FC502B1-4567-4A45-9389-75BEDCD3F6B9}" type="presParOf" srcId="{C62670AA-9D21-4924-B6D5-7B081D50C984}" destId="{87636E8E-0B2F-44D9-9655-A6828E034CEA}" srcOrd="1" destOrd="0" presId="urn:microsoft.com/office/officeart/2005/8/layout/hierarchy3"/>
    <dgm:cxn modelId="{9DECC17D-8BCD-4737-99E0-2B9421B40E0B}" type="presParOf" srcId="{E75024B5-272E-41DB-8571-E0B817DF9D3A}" destId="{051E993E-A5B6-4A84-B087-8D941A09202A}" srcOrd="1" destOrd="0" presId="urn:microsoft.com/office/officeart/2005/8/layout/hierarchy3"/>
    <dgm:cxn modelId="{A903715A-7815-4440-9B88-74B101270E59}" type="presParOf" srcId="{051E993E-A5B6-4A84-B087-8D941A09202A}" destId="{02266757-1864-48B5-B512-9E8B1312BCF8}" srcOrd="0" destOrd="0" presId="urn:microsoft.com/office/officeart/2005/8/layout/hierarchy3"/>
    <dgm:cxn modelId="{8B4D0DDD-F2E5-4910-A797-E9374F661484}" type="presParOf" srcId="{051E993E-A5B6-4A84-B087-8D941A09202A}" destId="{CA829866-D29E-44B2-BDE1-80979CDB4B56}" srcOrd="1" destOrd="0" presId="urn:microsoft.com/office/officeart/2005/8/layout/hierarchy3"/>
    <dgm:cxn modelId="{5B2C91CB-E9D8-405E-ADB7-5C1CEDE6B600}" type="presParOf" srcId="{051E993E-A5B6-4A84-B087-8D941A09202A}" destId="{16100429-DFF5-4DF7-8AAA-9A1BD0051342}" srcOrd="2" destOrd="0" presId="urn:microsoft.com/office/officeart/2005/8/layout/hierarchy3"/>
    <dgm:cxn modelId="{AE15FF86-53CF-4B92-A06B-303E78C378E8}" type="presParOf" srcId="{051E993E-A5B6-4A84-B087-8D941A09202A}" destId="{FDFA7F7E-5349-44E8-A056-CE1F0620EC51}" srcOrd="3" destOrd="0" presId="urn:microsoft.com/office/officeart/2005/8/layout/hierarchy3"/>
    <dgm:cxn modelId="{009DAE91-4B03-4C85-8532-251FB6E70578}" type="presParOf" srcId="{051E993E-A5B6-4A84-B087-8D941A09202A}" destId="{70FECBA1-D532-4752-AD47-247EC7F265D9}" srcOrd="4" destOrd="0" presId="urn:microsoft.com/office/officeart/2005/8/layout/hierarchy3"/>
    <dgm:cxn modelId="{DA89F2E6-1BEA-4F36-9017-9CED914E2485}" type="presParOf" srcId="{051E993E-A5B6-4A84-B087-8D941A09202A}" destId="{6266E9F1-4FBE-423C-A1F3-EFCC184E2687}" srcOrd="5" destOrd="0" presId="urn:microsoft.com/office/officeart/2005/8/layout/hierarchy3"/>
    <dgm:cxn modelId="{441B214E-F19E-4EAE-BF73-6FC6FA044094}" type="presParOf" srcId="{051E993E-A5B6-4A84-B087-8D941A09202A}" destId="{9D033EC2-A0FF-46B6-A734-596E53D789D7}" srcOrd="6" destOrd="0" presId="urn:microsoft.com/office/officeart/2005/8/layout/hierarchy3"/>
    <dgm:cxn modelId="{73AAAD9D-5699-4531-8A1E-FFB140B5AEBF}" type="presParOf" srcId="{051E993E-A5B6-4A84-B087-8D941A09202A}" destId="{F290D6CC-9176-45BF-8D35-68386296ADE5}" srcOrd="7" destOrd="0" presId="urn:microsoft.com/office/officeart/2005/8/layout/hierarchy3"/>
    <dgm:cxn modelId="{D5222BAE-59FE-4BF4-865F-EFA4070823C9}" type="presParOf" srcId="{051E993E-A5B6-4A84-B087-8D941A09202A}" destId="{54944A44-5BEF-44F2-91C7-1F26680D6BAA}" srcOrd="8" destOrd="0" presId="urn:microsoft.com/office/officeart/2005/8/layout/hierarchy3"/>
    <dgm:cxn modelId="{EDEC8CB7-D9CF-4DC3-B027-AA54208D0F1B}" type="presParOf" srcId="{051E993E-A5B6-4A84-B087-8D941A09202A}" destId="{7FBDE457-C206-4701-AB97-4C151F9B72A2}" srcOrd="9" destOrd="0" presId="urn:microsoft.com/office/officeart/2005/8/layout/hierarchy3"/>
    <dgm:cxn modelId="{44A9F7E9-26F8-4FA8-A040-8089BA98FCC9}" type="presParOf" srcId="{051E993E-A5B6-4A84-B087-8D941A09202A}" destId="{080A7578-5E0C-4E39-BF99-7E73BF5CAAF0}" srcOrd="10" destOrd="0" presId="urn:microsoft.com/office/officeart/2005/8/layout/hierarchy3"/>
    <dgm:cxn modelId="{4DD37CC4-E99D-4848-9173-E59195F853B7}" type="presParOf" srcId="{051E993E-A5B6-4A84-B087-8D941A09202A}" destId="{4D16B453-29AF-4ADC-8110-553D4C6A116E}" srcOrd="11" destOrd="0" presId="urn:microsoft.com/office/officeart/2005/8/layout/hierarchy3"/>
    <dgm:cxn modelId="{5B254CCC-318E-4BAB-A9AA-209FD96099CD}" type="presParOf" srcId="{08851397-0964-47F2-8F45-EC33F55DF4A3}" destId="{F052C619-2F23-41D3-B2AF-4C98F67FB4A4}" srcOrd="3" destOrd="0" presId="urn:microsoft.com/office/officeart/2005/8/layout/hierarchy3"/>
    <dgm:cxn modelId="{FF2D0085-2543-4257-9277-7A9BCC9E8F60}" type="presParOf" srcId="{F052C619-2F23-41D3-B2AF-4C98F67FB4A4}" destId="{52AC3513-8AF6-40B0-8975-2F84E4FD3E14}" srcOrd="0" destOrd="0" presId="urn:microsoft.com/office/officeart/2005/8/layout/hierarchy3"/>
    <dgm:cxn modelId="{9094DE37-06AE-4BA4-BF3A-539B6AE3B68E}" type="presParOf" srcId="{52AC3513-8AF6-40B0-8975-2F84E4FD3E14}" destId="{2991A116-603B-438B-847C-8B0B683423F1}" srcOrd="0" destOrd="0" presId="urn:microsoft.com/office/officeart/2005/8/layout/hierarchy3"/>
    <dgm:cxn modelId="{FDB6B873-98C4-4556-A203-C7AEB13A4D3D}" type="presParOf" srcId="{52AC3513-8AF6-40B0-8975-2F84E4FD3E14}" destId="{F72B484A-1E3B-4F1B-A2E9-077531C467DE}" srcOrd="1" destOrd="0" presId="urn:microsoft.com/office/officeart/2005/8/layout/hierarchy3"/>
    <dgm:cxn modelId="{C248788C-0A17-4395-B19B-14D475117083}" type="presParOf" srcId="{F052C619-2F23-41D3-B2AF-4C98F67FB4A4}" destId="{04AC150C-8989-4441-8436-C9D331931054}" srcOrd="1" destOrd="0" presId="urn:microsoft.com/office/officeart/2005/8/layout/hierarchy3"/>
    <dgm:cxn modelId="{6FA6DE34-F288-4F24-B289-EFB2C9B71A9D}" type="presParOf" srcId="{04AC150C-8989-4441-8436-C9D331931054}" destId="{62D31F74-228C-4729-8F54-FD0F8A140C8D}" srcOrd="0" destOrd="0" presId="urn:microsoft.com/office/officeart/2005/8/layout/hierarchy3"/>
    <dgm:cxn modelId="{3DDFA2BE-F186-4FBF-A2DC-3BC09F6116A0}" type="presParOf" srcId="{04AC150C-8989-4441-8436-C9D331931054}" destId="{E3B06AB3-1A1F-4F87-8251-7EEE2492148B}" srcOrd="1" destOrd="0" presId="urn:microsoft.com/office/officeart/2005/8/layout/hierarchy3"/>
    <dgm:cxn modelId="{42214D11-746F-4151-B53C-93F90B8D40B9}" type="presParOf" srcId="{04AC150C-8989-4441-8436-C9D331931054}" destId="{517DDE6C-B813-4BC0-927D-FBBEEFC2AC9C}" srcOrd="2" destOrd="0" presId="urn:microsoft.com/office/officeart/2005/8/layout/hierarchy3"/>
    <dgm:cxn modelId="{E66BA13D-B32C-4557-AC40-F8CBBBA7A4E2}" type="presParOf" srcId="{04AC150C-8989-4441-8436-C9D331931054}" destId="{007F6EB4-8FC8-4B38-B91C-480E8EB5CE6D}" srcOrd="3" destOrd="0" presId="urn:microsoft.com/office/officeart/2005/8/layout/hierarchy3"/>
    <dgm:cxn modelId="{F726F84F-EC48-4744-9701-0A00EA0CE44B}" type="presParOf" srcId="{04AC150C-8989-4441-8436-C9D331931054}" destId="{C7BC7378-85D6-4E8B-83C1-E4CF5D804DD4}" srcOrd="4" destOrd="0" presId="urn:microsoft.com/office/officeart/2005/8/layout/hierarchy3"/>
    <dgm:cxn modelId="{21B5FE05-D578-4E50-AB51-354B89F5404E}" type="presParOf" srcId="{04AC150C-8989-4441-8436-C9D331931054}" destId="{40B83997-F045-4EE7-9F9D-503012F93C4C}" srcOrd="5" destOrd="0" presId="urn:microsoft.com/office/officeart/2005/8/layout/hierarchy3"/>
    <dgm:cxn modelId="{F4918F5E-5625-49F0-8240-3B5083B7F4D7}" type="presParOf" srcId="{04AC150C-8989-4441-8436-C9D331931054}" destId="{7DA51CD8-0AA0-44B0-B33F-2EFF26FDE527}" srcOrd="6" destOrd="0" presId="urn:microsoft.com/office/officeart/2005/8/layout/hierarchy3"/>
    <dgm:cxn modelId="{A72C4386-57F0-40D0-91E3-EA6DFC8460FD}" type="presParOf" srcId="{04AC150C-8989-4441-8436-C9D331931054}" destId="{856D0458-DD4F-42BE-8BFA-4E2FB1948E04}" srcOrd="7" destOrd="0" presId="urn:microsoft.com/office/officeart/2005/8/layout/hierarchy3"/>
    <dgm:cxn modelId="{14E1E349-39E7-455B-9B47-AB47C07E9B84}" type="presParOf" srcId="{04AC150C-8989-4441-8436-C9D331931054}" destId="{6723ECF1-12BF-4074-B2CA-E6E9455F7851}" srcOrd="8" destOrd="0" presId="urn:microsoft.com/office/officeart/2005/8/layout/hierarchy3"/>
    <dgm:cxn modelId="{09BBA210-BE40-4CEF-9257-B9FE20744481}" type="presParOf" srcId="{04AC150C-8989-4441-8436-C9D331931054}" destId="{F40E6BA1-1A5D-4197-8BDF-F4FB1F83D0FC}" srcOrd="9" destOrd="0" presId="urn:microsoft.com/office/officeart/2005/8/layout/hierarchy3"/>
    <dgm:cxn modelId="{ECDA5E5C-BB7B-4CEB-B8C1-51CDC0271712}" type="presParOf" srcId="{04AC150C-8989-4441-8436-C9D331931054}" destId="{1B9DDC6A-9157-4C85-95A7-5F65AC2EA2A9}" srcOrd="10" destOrd="0" presId="urn:microsoft.com/office/officeart/2005/8/layout/hierarchy3"/>
    <dgm:cxn modelId="{53D8C179-C01B-4272-BC3A-DD6022C50CCE}" type="presParOf" srcId="{04AC150C-8989-4441-8436-C9D331931054}" destId="{DF49359C-A0CC-4285-9EE6-8953BD03DD48}" srcOrd="1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E4DEC788-D6E1-4464-AC35-A310287D271B}" type="doc">
      <dgm:prSet loTypeId="urn:microsoft.com/office/officeart/2005/8/layout/process2" loCatId="process" qsTypeId="urn:microsoft.com/office/officeart/2005/8/quickstyle/3d3" qsCatId="3D" csTypeId="urn:microsoft.com/office/officeart/2005/8/colors/accent1_2" csCatId="accent1" phldr="1"/>
      <dgm:spPr/>
    </dgm:pt>
    <dgm:pt modelId="{0A546DB5-2113-4AFD-A49C-E859F1462AB4}">
      <dgm:prSet phldrT="[Text]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pPr>
            <a:buFont typeface="Arial" panose="020B0604020202020204" pitchFamily="34" charset="0"/>
            <a:buNone/>
          </a:pPr>
          <a:r>
            <a:rPr lang="en-IN" dirty="0">
              <a:latin typeface="+mj-lt"/>
            </a:rPr>
            <a:t>Define the problem statement</a:t>
          </a:r>
          <a:endParaRPr lang="en-US" dirty="0"/>
        </a:p>
      </dgm:t>
    </dgm:pt>
    <dgm:pt modelId="{4E6B33B8-FA60-4097-9683-BFE352A00839}" type="parTrans" cxnId="{D70C9C7D-EEE6-43CE-8985-9F29565E0A4D}">
      <dgm:prSet/>
      <dgm:spPr/>
      <dgm:t>
        <a:bodyPr/>
        <a:lstStyle/>
        <a:p>
          <a:endParaRPr lang="en-US"/>
        </a:p>
      </dgm:t>
    </dgm:pt>
    <dgm:pt modelId="{12462FFA-8823-47F2-8CB1-B6B84DF8D6A9}" type="sibTrans" cxnId="{D70C9C7D-EEE6-43CE-8985-9F29565E0A4D}">
      <dgm:prSet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endParaRPr lang="en-US"/>
        </a:p>
      </dgm:t>
    </dgm:pt>
    <dgm:pt modelId="{1D44E7DC-223A-4557-B952-4697398B0FA1}">
      <dgm:prSet phldrT="[Text]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pPr>
            <a:buFont typeface="Arial" panose="020B0604020202020204" pitchFamily="34" charset="0"/>
            <a:buNone/>
          </a:pPr>
          <a:r>
            <a:rPr lang="en-IN" dirty="0">
              <a:latin typeface="+mj-lt"/>
            </a:rPr>
            <a:t>Identify Key Levers and asses business challenges</a:t>
          </a:r>
          <a:endParaRPr lang="en-US" dirty="0"/>
        </a:p>
      </dgm:t>
    </dgm:pt>
    <dgm:pt modelId="{786445C6-0F24-4FF7-8A26-61166E0F4E62}" type="parTrans" cxnId="{39EE3E73-1E37-4AD0-9F60-817F361D5B1F}">
      <dgm:prSet/>
      <dgm:spPr/>
      <dgm:t>
        <a:bodyPr/>
        <a:lstStyle/>
        <a:p>
          <a:endParaRPr lang="en-US"/>
        </a:p>
      </dgm:t>
    </dgm:pt>
    <dgm:pt modelId="{602F3581-CA54-445F-A1CF-80B8E24CA5A9}" type="sibTrans" cxnId="{39EE3E73-1E37-4AD0-9F60-817F361D5B1F}">
      <dgm:prSet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endParaRPr lang="en-US"/>
        </a:p>
      </dgm:t>
    </dgm:pt>
    <dgm:pt modelId="{1D81494C-D8FE-410D-B32A-A0BF65A7EC30}">
      <dgm:prSet phldrT="[Text]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pPr>
            <a:buFont typeface="Arial" panose="020B0604020202020204" pitchFamily="34" charset="0"/>
            <a:buNone/>
          </a:pPr>
          <a:r>
            <a:rPr lang="en-IN" dirty="0">
              <a:latin typeface="+mj-lt"/>
            </a:rPr>
            <a:t>Asses the organization’s AS-IS maturity of supply chain analytics</a:t>
          </a:r>
          <a:endParaRPr lang="en-US" dirty="0"/>
        </a:p>
      </dgm:t>
    </dgm:pt>
    <dgm:pt modelId="{3DD0C5A8-9E93-4A83-9ECD-93E3CE2A0BDD}" type="parTrans" cxnId="{40ED45AB-E592-4948-A45C-F616A88DD2B2}">
      <dgm:prSet/>
      <dgm:spPr/>
      <dgm:t>
        <a:bodyPr/>
        <a:lstStyle/>
        <a:p>
          <a:endParaRPr lang="en-US"/>
        </a:p>
      </dgm:t>
    </dgm:pt>
    <dgm:pt modelId="{15A9DF3F-DA78-453B-8057-D7B373A49DE6}" type="sibTrans" cxnId="{40ED45AB-E592-4948-A45C-F616A88DD2B2}">
      <dgm:prSet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endParaRPr lang="en-US"/>
        </a:p>
      </dgm:t>
    </dgm:pt>
    <dgm:pt modelId="{A0B6ED00-2024-4346-9F5D-A93AA9C82B4F}">
      <dgm:prSet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/>
            <a:t>Define the Assessment Framework</a:t>
          </a:r>
        </a:p>
      </dgm:t>
    </dgm:pt>
    <dgm:pt modelId="{0A63E3C8-E528-417D-AA27-FEBC6D5DD2AB}" type="parTrans" cxnId="{89D6FAFF-C368-4F0E-B2A2-381090C37D4D}">
      <dgm:prSet/>
      <dgm:spPr/>
      <dgm:t>
        <a:bodyPr/>
        <a:lstStyle/>
        <a:p>
          <a:endParaRPr lang="en-US"/>
        </a:p>
      </dgm:t>
    </dgm:pt>
    <dgm:pt modelId="{218FFA8A-F502-420D-9C15-F99AC4FD5313}" type="sibTrans" cxnId="{89D6FAFF-C368-4F0E-B2A2-381090C37D4D}">
      <dgm:prSet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endParaRPr lang="en-US"/>
        </a:p>
      </dgm:t>
    </dgm:pt>
    <dgm:pt modelId="{C85BF071-21D8-4132-B5B4-D59C0D49CABD}">
      <dgm:prSet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IN" dirty="0">
              <a:latin typeface="+mj-lt"/>
            </a:rPr>
            <a:t>Align on the TO-BE maturity level of the organization’s supply chain analytics</a:t>
          </a:r>
        </a:p>
      </dgm:t>
    </dgm:pt>
    <dgm:pt modelId="{63F71449-129E-4995-A326-AB45F20F66D7}" type="parTrans" cxnId="{C6EC70C6-3E7B-4F53-B957-DF96E3D5189D}">
      <dgm:prSet/>
      <dgm:spPr/>
      <dgm:t>
        <a:bodyPr/>
        <a:lstStyle/>
        <a:p>
          <a:endParaRPr lang="en-US"/>
        </a:p>
      </dgm:t>
    </dgm:pt>
    <dgm:pt modelId="{F3681A80-CCA0-44C3-BEE6-6B2FB1CB865D}" type="sibTrans" cxnId="{C6EC70C6-3E7B-4F53-B957-DF96E3D5189D}">
      <dgm:prSet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endParaRPr lang="en-US"/>
        </a:p>
      </dgm:t>
    </dgm:pt>
    <dgm:pt modelId="{C173FEE6-D116-4840-A618-56B48D6E5744}">
      <dgm:prSet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pPr>
            <a:buFont typeface="Arial" panose="020B0604020202020204" pitchFamily="34" charset="0"/>
            <a:buNone/>
          </a:pPr>
          <a:r>
            <a:rPr lang="en-IN" dirty="0">
              <a:latin typeface="+mj-lt"/>
            </a:rPr>
            <a:t>Design and Implement the solution fitment to the needs of the relevant Industry and Organization</a:t>
          </a:r>
          <a:endParaRPr lang="en-US" dirty="0"/>
        </a:p>
      </dgm:t>
    </dgm:pt>
    <dgm:pt modelId="{91DC2F19-EAB2-425D-915F-A6B3DD8B9225}" type="parTrans" cxnId="{7CCF4D19-5C0D-46FE-A5A6-C4231A990F9E}">
      <dgm:prSet/>
      <dgm:spPr/>
      <dgm:t>
        <a:bodyPr/>
        <a:lstStyle/>
        <a:p>
          <a:endParaRPr lang="en-US"/>
        </a:p>
      </dgm:t>
    </dgm:pt>
    <dgm:pt modelId="{493D54F1-4C34-4701-ACF8-D8BBA865F0A9}" type="sibTrans" cxnId="{7CCF4D19-5C0D-46FE-A5A6-C4231A990F9E}">
      <dgm:prSet/>
      <dgm:spPr/>
      <dgm:t>
        <a:bodyPr/>
        <a:lstStyle/>
        <a:p>
          <a:endParaRPr lang="en-US"/>
        </a:p>
      </dgm:t>
    </dgm:pt>
    <dgm:pt modelId="{733B8AE6-B886-46BC-996E-869C6AA30EB3}" type="pres">
      <dgm:prSet presAssocID="{E4DEC788-D6E1-4464-AC35-A310287D271B}" presName="linearFlow" presStyleCnt="0">
        <dgm:presLayoutVars>
          <dgm:resizeHandles val="exact"/>
        </dgm:presLayoutVars>
      </dgm:prSet>
      <dgm:spPr/>
    </dgm:pt>
    <dgm:pt modelId="{9417915E-F288-49D1-9EBB-E63C9EC164C6}" type="pres">
      <dgm:prSet presAssocID="{0A546DB5-2113-4AFD-A49C-E859F1462AB4}" presName="node" presStyleLbl="node1" presStyleIdx="0" presStyleCnt="6">
        <dgm:presLayoutVars>
          <dgm:bulletEnabled val="1"/>
        </dgm:presLayoutVars>
      </dgm:prSet>
      <dgm:spPr>
        <a:prstGeom prst="rect">
          <a:avLst/>
        </a:prstGeom>
      </dgm:spPr>
    </dgm:pt>
    <dgm:pt modelId="{9AC18CF6-E074-4D4D-9716-CAD74B430C2A}" type="pres">
      <dgm:prSet presAssocID="{12462FFA-8823-47F2-8CB1-B6B84DF8D6A9}" presName="sibTrans" presStyleLbl="sibTrans2D1" presStyleIdx="0" presStyleCnt="5"/>
      <dgm:spPr/>
    </dgm:pt>
    <dgm:pt modelId="{6D337EEF-0B41-4B2F-91FB-842555B96903}" type="pres">
      <dgm:prSet presAssocID="{12462FFA-8823-47F2-8CB1-B6B84DF8D6A9}" presName="connectorText" presStyleLbl="sibTrans2D1" presStyleIdx="0" presStyleCnt="5"/>
      <dgm:spPr/>
    </dgm:pt>
    <dgm:pt modelId="{C41DD67B-2D9D-4381-A94C-BA79EA040710}" type="pres">
      <dgm:prSet presAssocID="{1D44E7DC-223A-4557-B952-4697398B0FA1}" presName="node" presStyleLbl="node1" presStyleIdx="1" presStyleCnt="6">
        <dgm:presLayoutVars>
          <dgm:bulletEnabled val="1"/>
        </dgm:presLayoutVars>
      </dgm:prSet>
      <dgm:spPr>
        <a:prstGeom prst="rect">
          <a:avLst/>
        </a:prstGeom>
      </dgm:spPr>
    </dgm:pt>
    <dgm:pt modelId="{12CC3BC4-3FCA-4D4F-9DAB-7FFF4AD0EBF5}" type="pres">
      <dgm:prSet presAssocID="{602F3581-CA54-445F-A1CF-80B8E24CA5A9}" presName="sibTrans" presStyleLbl="sibTrans2D1" presStyleIdx="1" presStyleCnt="5"/>
      <dgm:spPr/>
    </dgm:pt>
    <dgm:pt modelId="{D3877728-CE7E-4B04-A486-9B48CB56306E}" type="pres">
      <dgm:prSet presAssocID="{602F3581-CA54-445F-A1CF-80B8E24CA5A9}" presName="connectorText" presStyleLbl="sibTrans2D1" presStyleIdx="1" presStyleCnt="5"/>
      <dgm:spPr/>
    </dgm:pt>
    <dgm:pt modelId="{0D965A50-5499-4C74-9369-FB2FCB8D1AFF}" type="pres">
      <dgm:prSet presAssocID="{1D81494C-D8FE-410D-B32A-A0BF65A7EC30}" presName="node" presStyleLbl="node1" presStyleIdx="2" presStyleCnt="6">
        <dgm:presLayoutVars>
          <dgm:bulletEnabled val="1"/>
        </dgm:presLayoutVars>
      </dgm:prSet>
      <dgm:spPr>
        <a:prstGeom prst="rect">
          <a:avLst/>
        </a:prstGeom>
      </dgm:spPr>
    </dgm:pt>
    <dgm:pt modelId="{FFF45031-FCB1-4DA5-8CFF-7BCC475FFF16}" type="pres">
      <dgm:prSet presAssocID="{15A9DF3F-DA78-453B-8057-D7B373A49DE6}" presName="sibTrans" presStyleLbl="sibTrans2D1" presStyleIdx="2" presStyleCnt="5"/>
      <dgm:spPr/>
    </dgm:pt>
    <dgm:pt modelId="{09E6B71C-9301-499C-ADD8-4C88BB249B9C}" type="pres">
      <dgm:prSet presAssocID="{15A9DF3F-DA78-453B-8057-D7B373A49DE6}" presName="connectorText" presStyleLbl="sibTrans2D1" presStyleIdx="2" presStyleCnt="5"/>
      <dgm:spPr/>
    </dgm:pt>
    <dgm:pt modelId="{6C881035-D402-475B-979F-A19CFD1D539A}" type="pres">
      <dgm:prSet presAssocID="{A0B6ED00-2024-4346-9F5D-A93AA9C82B4F}" presName="node" presStyleLbl="node1" presStyleIdx="3" presStyleCnt="6">
        <dgm:presLayoutVars>
          <dgm:bulletEnabled val="1"/>
        </dgm:presLayoutVars>
      </dgm:prSet>
      <dgm:spPr>
        <a:prstGeom prst="rect">
          <a:avLst/>
        </a:prstGeom>
      </dgm:spPr>
    </dgm:pt>
    <dgm:pt modelId="{D5740F74-483A-418F-B5C3-74AC57F51B76}" type="pres">
      <dgm:prSet presAssocID="{218FFA8A-F502-420D-9C15-F99AC4FD5313}" presName="sibTrans" presStyleLbl="sibTrans2D1" presStyleIdx="3" presStyleCnt="5"/>
      <dgm:spPr/>
    </dgm:pt>
    <dgm:pt modelId="{9BD1FF31-ABC7-46DC-914D-EC0C272195FE}" type="pres">
      <dgm:prSet presAssocID="{218FFA8A-F502-420D-9C15-F99AC4FD5313}" presName="connectorText" presStyleLbl="sibTrans2D1" presStyleIdx="3" presStyleCnt="5"/>
      <dgm:spPr/>
    </dgm:pt>
    <dgm:pt modelId="{D097222B-A1B2-4B3F-A5F6-815A612E388E}" type="pres">
      <dgm:prSet presAssocID="{C85BF071-21D8-4132-B5B4-D59C0D49CABD}" presName="node" presStyleLbl="node1" presStyleIdx="4" presStyleCnt="6">
        <dgm:presLayoutVars>
          <dgm:bulletEnabled val="1"/>
        </dgm:presLayoutVars>
      </dgm:prSet>
      <dgm:spPr>
        <a:prstGeom prst="rect">
          <a:avLst/>
        </a:prstGeom>
      </dgm:spPr>
    </dgm:pt>
    <dgm:pt modelId="{C874AB90-CFA2-42D8-92A8-8C082CFF1051}" type="pres">
      <dgm:prSet presAssocID="{F3681A80-CCA0-44C3-BEE6-6B2FB1CB865D}" presName="sibTrans" presStyleLbl="sibTrans2D1" presStyleIdx="4" presStyleCnt="5"/>
      <dgm:spPr/>
    </dgm:pt>
    <dgm:pt modelId="{503B2CE6-AC0B-41D7-B64C-11C347F74DFC}" type="pres">
      <dgm:prSet presAssocID="{F3681A80-CCA0-44C3-BEE6-6B2FB1CB865D}" presName="connectorText" presStyleLbl="sibTrans2D1" presStyleIdx="4" presStyleCnt="5"/>
      <dgm:spPr/>
    </dgm:pt>
    <dgm:pt modelId="{586533DE-71CF-4ED1-9ABB-37A8CFE1FA11}" type="pres">
      <dgm:prSet presAssocID="{C173FEE6-D116-4840-A618-56B48D6E5744}" presName="node" presStyleLbl="node1" presStyleIdx="5" presStyleCnt="6">
        <dgm:presLayoutVars>
          <dgm:bulletEnabled val="1"/>
        </dgm:presLayoutVars>
      </dgm:prSet>
      <dgm:spPr>
        <a:prstGeom prst="rect">
          <a:avLst/>
        </a:prstGeom>
      </dgm:spPr>
    </dgm:pt>
  </dgm:ptLst>
  <dgm:cxnLst>
    <dgm:cxn modelId="{2CAF2900-1151-4D32-9B9F-65C6C972A574}" type="presOf" srcId="{15A9DF3F-DA78-453B-8057-D7B373A49DE6}" destId="{FFF45031-FCB1-4DA5-8CFF-7BCC475FFF16}" srcOrd="0" destOrd="0" presId="urn:microsoft.com/office/officeart/2005/8/layout/process2"/>
    <dgm:cxn modelId="{12F74217-FD44-43B3-B731-4ABA184DA1B8}" type="presOf" srcId="{F3681A80-CCA0-44C3-BEE6-6B2FB1CB865D}" destId="{503B2CE6-AC0B-41D7-B64C-11C347F74DFC}" srcOrd="1" destOrd="0" presId="urn:microsoft.com/office/officeart/2005/8/layout/process2"/>
    <dgm:cxn modelId="{83231519-D418-419E-963A-01FCC8A7E66F}" type="presOf" srcId="{E4DEC788-D6E1-4464-AC35-A310287D271B}" destId="{733B8AE6-B886-46BC-996E-869C6AA30EB3}" srcOrd="0" destOrd="0" presId="urn:microsoft.com/office/officeart/2005/8/layout/process2"/>
    <dgm:cxn modelId="{7CCF4D19-5C0D-46FE-A5A6-C4231A990F9E}" srcId="{E4DEC788-D6E1-4464-AC35-A310287D271B}" destId="{C173FEE6-D116-4840-A618-56B48D6E5744}" srcOrd="5" destOrd="0" parTransId="{91DC2F19-EAB2-425D-915F-A6B3DD8B9225}" sibTransId="{493D54F1-4C34-4701-ACF8-D8BBA865F0A9}"/>
    <dgm:cxn modelId="{22A17C20-3269-40A4-B78E-6F02B9A4B485}" type="presOf" srcId="{15A9DF3F-DA78-453B-8057-D7B373A49DE6}" destId="{09E6B71C-9301-499C-ADD8-4C88BB249B9C}" srcOrd="1" destOrd="0" presId="urn:microsoft.com/office/officeart/2005/8/layout/process2"/>
    <dgm:cxn modelId="{A6DD8A25-D43D-4F22-8C49-D599E37854D0}" type="presOf" srcId="{C85BF071-21D8-4132-B5B4-D59C0D49CABD}" destId="{D097222B-A1B2-4B3F-A5F6-815A612E388E}" srcOrd="0" destOrd="0" presId="urn:microsoft.com/office/officeart/2005/8/layout/process2"/>
    <dgm:cxn modelId="{3A71452D-BF17-4790-B336-AD4430189EA0}" type="presOf" srcId="{0A546DB5-2113-4AFD-A49C-E859F1462AB4}" destId="{9417915E-F288-49D1-9EBB-E63C9EC164C6}" srcOrd="0" destOrd="0" presId="urn:microsoft.com/office/officeart/2005/8/layout/process2"/>
    <dgm:cxn modelId="{B16FCA40-BE6F-4F7E-96AD-07F152EC68D3}" type="presOf" srcId="{C173FEE6-D116-4840-A618-56B48D6E5744}" destId="{586533DE-71CF-4ED1-9ABB-37A8CFE1FA11}" srcOrd="0" destOrd="0" presId="urn:microsoft.com/office/officeart/2005/8/layout/process2"/>
    <dgm:cxn modelId="{39EE3E73-1E37-4AD0-9F60-817F361D5B1F}" srcId="{E4DEC788-D6E1-4464-AC35-A310287D271B}" destId="{1D44E7DC-223A-4557-B952-4697398B0FA1}" srcOrd="1" destOrd="0" parTransId="{786445C6-0F24-4FF7-8A26-61166E0F4E62}" sibTransId="{602F3581-CA54-445F-A1CF-80B8E24CA5A9}"/>
    <dgm:cxn modelId="{09F07D56-2D0B-4DDC-B2AE-641D26F9B323}" type="presOf" srcId="{602F3581-CA54-445F-A1CF-80B8E24CA5A9}" destId="{D3877728-CE7E-4B04-A486-9B48CB56306E}" srcOrd="1" destOrd="0" presId="urn:microsoft.com/office/officeart/2005/8/layout/process2"/>
    <dgm:cxn modelId="{D70C9C7D-EEE6-43CE-8985-9F29565E0A4D}" srcId="{E4DEC788-D6E1-4464-AC35-A310287D271B}" destId="{0A546DB5-2113-4AFD-A49C-E859F1462AB4}" srcOrd="0" destOrd="0" parTransId="{4E6B33B8-FA60-4097-9683-BFE352A00839}" sibTransId="{12462FFA-8823-47F2-8CB1-B6B84DF8D6A9}"/>
    <dgm:cxn modelId="{E433DB80-E98E-4BF1-993D-333388E4EF37}" type="presOf" srcId="{F3681A80-CCA0-44C3-BEE6-6B2FB1CB865D}" destId="{C874AB90-CFA2-42D8-92A8-8C082CFF1051}" srcOrd="0" destOrd="0" presId="urn:microsoft.com/office/officeart/2005/8/layout/process2"/>
    <dgm:cxn modelId="{AA5D8799-F91E-4054-824F-0603D1B1C048}" type="presOf" srcId="{218FFA8A-F502-420D-9C15-F99AC4FD5313}" destId="{9BD1FF31-ABC7-46DC-914D-EC0C272195FE}" srcOrd="1" destOrd="0" presId="urn:microsoft.com/office/officeart/2005/8/layout/process2"/>
    <dgm:cxn modelId="{B0C8E39D-4A83-4EA5-A51F-F299E2F17858}" type="presOf" srcId="{12462FFA-8823-47F2-8CB1-B6B84DF8D6A9}" destId="{6D337EEF-0B41-4B2F-91FB-842555B96903}" srcOrd="1" destOrd="0" presId="urn:microsoft.com/office/officeart/2005/8/layout/process2"/>
    <dgm:cxn modelId="{40ED45AB-E592-4948-A45C-F616A88DD2B2}" srcId="{E4DEC788-D6E1-4464-AC35-A310287D271B}" destId="{1D81494C-D8FE-410D-B32A-A0BF65A7EC30}" srcOrd="2" destOrd="0" parTransId="{3DD0C5A8-9E93-4A83-9ECD-93E3CE2A0BDD}" sibTransId="{15A9DF3F-DA78-453B-8057-D7B373A49DE6}"/>
    <dgm:cxn modelId="{9D5C0DAE-8A57-4F8B-9DFF-26342BA53593}" type="presOf" srcId="{1D44E7DC-223A-4557-B952-4697398B0FA1}" destId="{C41DD67B-2D9D-4381-A94C-BA79EA040710}" srcOrd="0" destOrd="0" presId="urn:microsoft.com/office/officeart/2005/8/layout/process2"/>
    <dgm:cxn modelId="{CDA8C3BA-38FF-4A02-9B97-759AB77C0711}" type="presOf" srcId="{A0B6ED00-2024-4346-9F5D-A93AA9C82B4F}" destId="{6C881035-D402-475B-979F-A19CFD1D539A}" srcOrd="0" destOrd="0" presId="urn:microsoft.com/office/officeart/2005/8/layout/process2"/>
    <dgm:cxn modelId="{C6EC70C6-3E7B-4F53-B957-DF96E3D5189D}" srcId="{E4DEC788-D6E1-4464-AC35-A310287D271B}" destId="{C85BF071-21D8-4132-B5B4-D59C0D49CABD}" srcOrd="4" destOrd="0" parTransId="{63F71449-129E-4995-A326-AB45F20F66D7}" sibTransId="{F3681A80-CCA0-44C3-BEE6-6B2FB1CB865D}"/>
    <dgm:cxn modelId="{DE5B94D2-D20D-47E2-9B84-9F358B727830}" type="presOf" srcId="{12462FFA-8823-47F2-8CB1-B6B84DF8D6A9}" destId="{9AC18CF6-E074-4D4D-9716-CAD74B430C2A}" srcOrd="0" destOrd="0" presId="urn:microsoft.com/office/officeart/2005/8/layout/process2"/>
    <dgm:cxn modelId="{D4199DD5-25D1-4A41-BF3C-7EA6D72B122B}" type="presOf" srcId="{602F3581-CA54-445F-A1CF-80B8E24CA5A9}" destId="{12CC3BC4-3FCA-4D4F-9DAB-7FFF4AD0EBF5}" srcOrd="0" destOrd="0" presId="urn:microsoft.com/office/officeart/2005/8/layout/process2"/>
    <dgm:cxn modelId="{6FB8BCD9-AC0B-45F7-9822-25EA0C8BCED1}" type="presOf" srcId="{218FFA8A-F502-420D-9C15-F99AC4FD5313}" destId="{D5740F74-483A-418F-B5C3-74AC57F51B76}" srcOrd="0" destOrd="0" presId="urn:microsoft.com/office/officeart/2005/8/layout/process2"/>
    <dgm:cxn modelId="{D6F2BDDF-C3B6-4B1E-83DC-D689E948A39B}" type="presOf" srcId="{1D81494C-D8FE-410D-B32A-A0BF65A7EC30}" destId="{0D965A50-5499-4C74-9369-FB2FCB8D1AFF}" srcOrd="0" destOrd="0" presId="urn:microsoft.com/office/officeart/2005/8/layout/process2"/>
    <dgm:cxn modelId="{89D6FAFF-C368-4F0E-B2A2-381090C37D4D}" srcId="{E4DEC788-D6E1-4464-AC35-A310287D271B}" destId="{A0B6ED00-2024-4346-9F5D-A93AA9C82B4F}" srcOrd="3" destOrd="0" parTransId="{0A63E3C8-E528-417D-AA27-FEBC6D5DD2AB}" sibTransId="{218FFA8A-F502-420D-9C15-F99AC4FD5313}"/>
    <dgm:cxn modelId="{007B4CA6-5F95-4F6A-AD56-33F68B86B3C1}" type="presParOf" srcId="{733B8AE6-B886-46BC-996E-869C6AA30EB3}" destId="{9417915E-F288-49D1-9EBB-E63C9EC164C6}" srcOrd="0" destOrd="0" presId="urn:microsoft.com/office/officeart/2005/8/layout/process2"/>
    <dgm:cxn modelId="{52C1E82C-F648-4D86-ABC4-716DD60D7EC8}" type="presParOf" srcId="{733B8AE6-B886-46BC-996E-869C6AA30EB3}" destId="{9AC18CF6-E074-4D4D-9716-CAD74B430C2A}" srcOrd="1" destOrd="0" presId="urn:microsoft.com/office/officeart/2005/8/layout/process2"/>
    <dgm:cxn modelId="{26C713A1-C4E7-44E5-9F14-9E3AD7A89535}" type="presParOf" srcId="{9AC18CF6-E074-4D4D-9716-CAD74B430C2A}" destId="{6D337EEF-0B41-4B2F-91FB-842555B96903}" srcOrd="0" destOrd="0" presId="urn:microsoft.com/office/officeart/2005/8/layout/process2"/>
    <dgm:cxn modelId="{1A04DD9F-E927-4F98-B147-6A359929827A}" type="presParOf" srcId="{733B8AE6-B886-46BC-996E-869C6AA30EB3}" destId="{C41DD67B-2D9D-4381-A94C-BA79EA040710}" srcOrd="2" destOrd="0" presId="urn:microsoft.com/office/officeart/2005/8/layout/process2"/>
    <dgm:cxn modelId="{EC68124A-A6EB-4BC1-BE0C-5BDA230E9458}" type="presParOf" srcId="{733B8AE6-B886-46BC-996E-869C6AA30EB3}" destId="{12CC3BC4-3FCA-4D4F-9DAB-7FFF4AD0EBF5}" srcOrd="3" destOrd="0" presId="urn:microsoft.com/office/officeart/2005/8/layout/process2"/>
    <dgm:cxn modelId="{F75CFDBC-2AA1-4230-A2ED-7E3F8607B8EA}" type="presParOf" srcId="{12CC3BC4-3FCA-4D4F-9DAB-7FFF4AD0EBF5}" destId="{D3877728-CE7E-4B04-A486-9B48CB56306E}" srcOrd="0" destOrd="0" presId="urn:microsoft.com/office/officeart/2005/8/layout/process2"/>
    <dgm:cxn modelId="{D3F9183D-11FE-49C3-9618-CA77AE5B950E}" type="presParOf" srcId="{733B8AE6-B886-46BC-996E-869C6AA30EB3}" destId="{0D965A50-5499-4C74-9369-FB2FCB8D1AFF}" srcOrd="4" destOrd="0" presId="urn:microsoft.com/office/officeart/2005/8/layout/process2"/>
    <dgm:cxn modelId="{12A306B1-BFE5-446A-A161-3EA6B0034B62}" type="presParOf" srcId="{733B8AE6-B886-46BC-996E-869C6AA30EB3}" destId="{FFF45031-FCB1-4DA5-8CFF-7BCC475FFF16}" srcOrd="5" destOrd="0" presId="urn:microsoft.com/office/officeart/2005/8/layout/process2"/>
    <dgm:cxn modelId="{B5C58100-2E85-4D82-97A2-055AD142C50F}" type="presParOf" srcId="{FFF45031-FCB1-4DA5-8CFF-7BCC475FFF16}" destId="{09E6B71C-9301-499C-ADD8-4C88BB249B9C}" srcOrd="0" destOrd="0" presId="urn:microsoft.com/office/officeart/2005/8/layout/process2"/>
    <dgm:cxn modelId="{3A2F83AC-EEC3-4A41-8C15-F6E265499C4B}" type="presParOf" srcId="{733B8AE6-B886-46BC-996E-869C6AA30EB3}" destId="{6C881035-D402-475B-979F-A19CFD1D539A}" srcOrd="6" destOrd="0" presId="urn:microsoft.com/office/officeart/2005/8/layout/process2"/>
    <dgm:cxn modelId="{2BFFB2FD-7E87-4F5D-81AD-3971D5E3D8C7}" type="presParOf" srcId="{733B8AE6-B886-46BC-996E-869C6AA30EB3}" destId="{D5740F74-483A-418F-B5C3-74AC57F51B76}" srcOrd="7" destOrd="0" presId="urn:microsoft.com/office/officeart/2005/8/layout/process2"/>
    <dgm:cxn modelId="{9598031B-7516-44D8-82ED-E12D5D4C50A3}" type="presParOf" srcId="{D5740F74-483A-418F-B5C3-74AC57F51B76}" destId="{9BD1FF31-ABC7-46DC-914D-EC0C272195FE}" srcOrd="0" destOrd="0" presId="urn:microsoft.com/office/officeart/2005/8/layout/process2"/>
    <dgm:cxn modelId="{0C1A6A15-7D82-4205-A3AC-145D9EC1A3DD}" type="presParOf" srcId="{733B8AE6-B886-46BC-996E-869C6AA30EB3}" destId="{D097222B-A1B2-4B3F-A5F6-815A612E388E}" srcOrd="8" destOrd="0" presId="urn:microsoft.com/office/officeart/2005/8/layout/process2"/>
    <dgm:cxn modelId="{D395DBD3-B425-4BB7-996B-509883439248}" type="presParOf" srcId="{733B8AE6-B886-46BC-996E-869C6AA30EB3}" destId="{C874AB90-CFA2-42D8-92A8-8C082CFF1051}" srcOrd="9" destOrd="0" presId="urn:microsoft.com/office/officeart/2005/8/layout/process2"/>
    <dgm:cxn modelId="{882BC65B-D60B-4A46-A36F-D69DEB990884}" type="presParOf" srcId="{C874AB90-CFA2-42D8-92A8-8C082CFF1051}" destId="{503B2CE6-AC0B-41D7-B64C-11C347F74DFC}" srcOrd="0" destOrd="0" presId="urn:microsoft.com/office/officeart/2005/8/layout/process2"/>
    <dgm:cxn modelId="{A5BB5AF1-066F-4F9C-B9ED-D453504BFDCF}" type="presParOf" srcId="{733B8AE6-B886-46BC-996E-869C6AA30EB3}" destId="{586533DE-71CF-4ED1-9ABB-37A8CFE1FA11}" srcOrd="10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73F27607-76D6-489C-9A52-2E5570453569}" type="doc">
      <dgm:prSet loTypeId="urn:microsoft.com/office/officeart/2005/8/layout/venn1" loCatId="relationship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0E8449A-940F-49C6-BC6C-8085FA489201}">
      <dgm:prSet phldrT="[Text]"/>
      <dgm:spPr>
        <a:solidFill>
          <a:srgbClr val="002060"/>
        </a:solidFill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Risk</a:t>
          </a:r>
        </a:p>
      </dgm:t>
    </dgm:pt>
    <dgm:pt modelId="{840B4D2E-8510-4476-9E0B-4EACE621D7B2}" type="parTrans" cxnId="{C7BF55E5-4B1E-41BA-A1E7-6E6A630A3A10}">
      <dgm:prSet/>
      <dgm:spPr/>
      <dgm:t>
        <a:bodyPr/>
        <a:lstStyle/>
        <a:p>
          <a:endParaRPr lang="en-US"/>
        </a:p>
      </dgm:t>
    </dgm:pt>
    <dgm:pt modelId="{5E428484-A0DE-4537-B270-950FD66BAA86}" type="sibTrans" cxnId="{C7BF55E5-4B1E-41BA-A1E7-6E6A630A3A10}">
      <dgm:prSet/>
      <dgm:spPr/>
      <dgm:t>
        <a:bodyPr/>
        <a:lstStyle/>
        <a:p>
          <a:endParaRPr lang="en-US"/>
        </a:p>
      </dgm:t>
    </dgm:pt>
    <dgm:pt modelId="{E6CB1497-B05B-4502-8401-802E085E721B}">
      <dgm:prSet phldrT="[Text]"/>
      <dgm:spPr/>
      <dgm:t>
        <a:bodyPr/>
        <a:lstStyle/>
        <a:p>
          <a:r>
            <a:rPr lang="en-US" dirty="0"/>
            <a:t>Availability</a:t>
          </a:r>
        </a:p>
      </dgm:t>
    </dgm:pt>
    <dgm:pt modelId="{75BB56D4-ADCA-47D5-B9F1-719DEA27DC0B}" type="parTrans" cxnId="{5F5B9AB2-7575-485D-A981-96440B33E941}">
      <dgm:prSet/>
      <dgm:spPr/>
      <dgm:t>
        <a:bodyPr/>
        <a:lstStyle/>
        <a:p>
          <a:endParaRPr lang="en-US"/>
        </a:p>
      </dgm:t>
    </dgm:pt>
    <dgm:pt modelId="{422CFDB3-F7BC-4195-8CBE-07ABB61C987B}" type="sibTrans" cxnId="{5F5B9AB2-7575-485D-A981-96440B33E941}">
      <dgm:prSet/>
      <dgm:spPr/>
      <dgm:t>
        <a:bodyPr/>
        <a:lstStyle/>
        <a:p>
          <a:endParaRPr lang="en-US"/>
        </a:p>
      </dgm:t>
    </dgm:pt>
    <dgm:pt modelId="{60AF1C24-1BBD-4DA9-83C9-17C288FF3A23}">
      <dgm:prSet phldrT="[Text]"/>
      <dgm:spPr>
        <a:solidFill>
          <a:schemeClr val="accent6">
            <a:lumMod val="90000"/>
            <a:lumOff val="10000"/>
          </a:schemeClr>
        </a:solidFill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Cost</a:t>
          </a:r>
        </a:p>
      </dgm:t>
    </dgm:pt>
    <dgm:pt modelId="{5DDB083C-4F37-4A99-A1F3-C6806C97A4CD}" type="parTrans" cxnId="{2DDAF0C5-E41B-4E19-A997-93A4D27ED949}">
      <dgm:prSet/>
      <dgm:spPr/>
      <dgm:t>
        <a:bodyPr/>
        <a:lstStyle/>
        <a:p>
          <a:endParaRPr lang="en-US"/>
        </a:p>
      </dgm:t>
    </dgm:pt>
    <dgm:pt modelId="{BB49D217-8145-416F-9819-17B0DDFD4B81}" type="sibTrans" cxnId="{2DDAF0C5-E41B-4E19-A997-93A4D27ED949}">
      <dgm:prSet/>
      <dgm:spPr/>
      <dgm:t>
        <a:bodyPr/>
        <a:lstStyle/>
        <a:p>
          <a:endParaRPr lang="en-US"/>
        </a:p>
      </dgm:t>
    </dgm:pt>
    <dgm:pt modelId="{6A093E84-EA91-4FB1-BD6E-ADCCE4407731}" type="pres">
      <dgm:prSet presAssocID="{73F27607-76D6-489C-9A52-2E5570453569}" presName="compositeShape" presStyleCnt="0">
        <dgm:presLayoutVars>
          <dgm:chMax val="7"/>
          <dgm:dir/>
          <dgm:resizeHandles val="exact"/>
        </dgm:presLayoutVars>
      </dgm:prSet>
      <dgm:spPr/>
    </dgm:pt>
    <dgm:pt modelId="{B99E9332-DFC2-4B40-A331-873146DEF0D8}" type="pres">
      <dgm:prSet presAssocID="{D0E8449A-940F-49C6-BC6C-8085FA489201}" presName="circ1" presStyleLbl="vennNode1" presStyleIdx="0" presStyleCnt="3"/>
      <dgm:spPr/>
    </dgm:pt>
    <dgm:pt modelId="{AC005776-1C75-4EA0-84F5-43A6CF960DCD}" type="pres">
      <dgm:prSet presAssocID="{D0E8449A-940F-49C6-BC6C-8085FA489201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59DE5D28-27EB-40BC-B73C-4B0498D544A0}" type="pres">
      <dgm:prSet presAssocID="{E6CB1497-B05B-4502-8401-802E085E721B}" presName="circ2" presStyleLbl="vennNode1" presStyleIdx="1" presStyleCnt="3"/>
      <dgm:spPr/>
    </dgm:pt>
    <dgm:pt modelId="{22E99678-E546-4070-9267-3E1A9BF8B048}" type="pres">
      <dgm:prSet presAssocID="{E6CB1497-B05B-4502-8401-802E085E721B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8D38FAE6-A36C-423F-BD1B-EFA39F09D6FA}" type="pres">
      <dgm:prSet presAssocID="{60AF1C24-1BBD-4DA9-83C9-17C288FF3A23}" presName="circ3" presStyleLbl="vennNode1" presStyleIdx="2" presStyleCnt="3"/>
      <dgm:spPr/>
    </dgm:pt>
    <dgm:pt modelId="{7F7E2ADA-5AE5-4E17-A2AF-7023AF07A1FD}" type="pres">
      <dgm:prSet presAssocID="{60AF1C24-1BBD-4DA9-83C9-17C288FF3A23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789D9211-A951-49FE-969F-51322427EE75}" type="presOf" srcId="{60AF1C24-1BBD-4DA9-83C9-17C288FF3A23}" destId="{8D38FAE6-A36C-423F-BD1B-EFA39F09D6FA}" srcOrd="0" destOrd="0" presId="urn:microsoft.com/office/officeart/2005/8/layout/venn1"/>
    <dgm:cxn modelId="{05178137-F62B-484E-AFAB-ADBD53C11E4D}" type="presOf" srcId="{60AF1C24-1BBD-4DA9-83C9-17C288FF3A23}" destId="{7F7E2ADA-5AE5-4E17-A2AF-7023AF07A1FD}" srcOrd="1" destOrd="0" presId="urn:microsoft.com/office/officeart/2005/8/layout/venn1"/>
    <dgm:cxn modelId="{D927825D-2EA8-47FD-9CE2-58F423C912C9}" type="presOf" srcId="{D0E8449A-940F-49C6-BC6C-8085FA489201}" destId="{B99E9332-DFC2-4B40-A331-873146DEF0D8}" srcOrd="0" destOrd="0" presId="urn:microsoft.com/office/officeart/2005/8/layout/venn1"/>
    <dgm:cxn modelId="{A03CEA61-9D27-42DC-95A2-A6D87076865B}" type="presOf" srcId="{73F27607-76D6-489C-9A52-2E5570453569}" destId="{6A093E84-EA91-4FB1-BD6E-ADCCE4407731}" srcOrd="0" destOrd="0" presId="urn:microsoft.com/office/officeart/2005/8/layout/venn1"/>
    <dgm:cxn modelId="{FF3D8D56-4F83-44CA-B89E-F4DD17446A6D}" type="presOf" srcId="{E6CB1497-B05B-4502-8401-802E085E721B}" destId="{59DE5D28-27EB-40BC-B73C-4B0498D544A0}" srcOrd="0" destOrd="0" presId="urn:microsoft.com/office/officeart/2005/8/layout/venn1"/>
    <dgm:cxn modelId="{FCB9E77F-49A6-4AAE-B1AE-E779CF7829C8}" type="presOf" srcId="{E6CB1497-B05B-4502-8401-802E085E721B}" destId="{22E99678-E546-4070-9267-3E1A9BF8B048}" srcOrd="1" destOrd="0" presId="urn:microsoft.com/office/officeart/2005/8/layout/venn1"/>
    <dgm:cxn modelId="{5F5B9AB2-7575-485D-A981-96440B33E941}" srcId="{73F27607-76D6-489C-9A52-2E5570453569}" destId="{E6CB1497-B05B-4502-8401-802E085E721B}" srcOrd="1" destOrd="0" parTransId="{75BB56D4-ADCA-47D5-B9F1-719DEA27DC0B}" sibTransId="{422CFDB3-F7BC-4195-8CBE-07ABB61C987B}"/>
    <dgm:cxn modelId="{2DDAF0C5-E41B-4E19-A997-93A4D27ED949}" srcId="{73F27607-76D6-489C-9A52-2E5570453569}" destId="{60AF1C24-1BBD-4DA9-83C9-17C288FF3A23}" srcOrd="2" destOrd="0" parTransId="{5DDB083C-4F37-4A99-A1F3-C6806C97A4CD}" sibTransId="{BB49D217-8145-416F-9819-17B0DDFD4B81}"/>
    <dgm:cxn modelId="{C7BF55E5-4B1E-41BA-A1E7-6E6A630A3A10}" srcId="{73F27607-76D6-489C-9A52-2E5570453569}" destId="{D0E8449A-940F-49C6-BC6C-8085FA489201}" srcOrd="0" destOrd="0" parTransId="{840B4D2E-8510-4476-9E0B-4EACE621D7B2}" sibTransId="{5E428484-A0DE-4537-B270-950FD66BAA86}"/>
    <dgm:cxn modelId="{DCB27DFF-3693-4525-908C-8B494937A287}" type="presOf" srcId="{D0E8449A-940F-49C6-BC6C-8085FA489201}" destId="{AC005776-1C75-4EA0-84F5-43A6CF960DCD}" srcOrd="1" destOrd="0" presId="urn:microsoft.com/office/officeart/2005/8/layout/venn1"/>
    <dgm:cxn modelId="{0FFD5419-BEE7-49B1-95F2-7B18CEECD46C}" type="presParOf" srcId="{6A093E84-EA91-4FB1-BD6E-ADCCE4407731}" destId="{B99E9332-DFC2-4B40-A331-873146DEF0D8}" srcOrd="0" destOrd="0" presId="urn:microsoft.com/office/officeart/2005/8/layout/venn1"/>
    <dgm:cxn modelId="{17160FB4-FC44-4C6F-8CDA-58588C1FF9D0}" type="presParOf" srcId="{6A093E84-EA91-4FB1-BD6E-ADCCE4407731}" destId="{AC005776-1C75-4EA0-84F5-43A6CF960DCD}" srcOrd="1" destOrd="0" presId="urn:microsoft.com/office/officeart/2005/8/layout/venn1"/>
    <dgm:cxn modelId="{A54ABE6A-AE6B-43BD-AAB0-30D6008BD4CF}" type="presParOf" srcId="{6A093E84-EA91-4FB1-BD6E-ADCCE4407731}" destId="{59DE5D28-27EB-40BC-B73C-4B0498D544A0}" srcOrd="2" destOrd="0" presId="urn:microsoft.com/office/officeart/2005/8/layout/venn1"/>
    <dgm:cxn modelId="{45572BE6-EDD5-4D2F-888E-1BBD2C7D804F}" type="presParOf" srcId="{6A093E84-EA91-4FB1-BD6E-ADCCE4407731}" destId="{22E99678-E546-4070-9267-3E1A9BF8B048}" srcOrd="3" destOrd="0" presId="urn:microsoft.com/office/officeart/2005/8/layout/venn1"/>
    <dgm:cxn modelId="{F76ADB39-A573-4330-86B9-5A5202628E53}" type="presParOf" srcId="{6A093E84-EA91-4FB1-BD6E-ADCCE4407731}" destId="{8D38FAE6-A36C-423F-BD1B-EFA39F09D6FA}" srcOrd="4" destOrd="0" presId="urn:microsoft.com/office/officeart/2005/8/layout/venn1"/>
    <dgm:cxn modelId="{2A26E8E6-6ABB-4F16-B7F4-D15DDB2C84AA}" type="presParOf" srcId="{6A093E84-EA91-4FB1-BD6E-ADCCE4407731}" destId="{7F7E2ADA-5AE5-4E17-A2AF-7023AF07A1FD}" srcOrd="5" destOrd="0" presId="urn:microsoft.com/office/officeart/2005/8/layout/venn1"/>
  </dgm:cxnLst>
  <dgm:bg>
    <a:solidFill>
      <a:schemeClr val="bg2"/>
    </a:solidFill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25098EFE-EC2F-436C-B5D3-A8E92347AE1E}" type="doc">
      <dgm:prSet loTypeId="urn:microsoft.com/office/officeart/2011/layout/TabList" loCatId="list" qsTypeId="urn:microsoft.com/office/officeart/2005/8/quickstyle/simple1" qsCatId="simple" csTypeId="urn:microsoft.com/office/officeart/2005/8/colors/accent1_2" csCatId="accent1" phldr="1"/>
      <dgm:spPr/>
    </dgm:pt>
    <dgm:pt modelId="{5EA9190E-6B97-4C86-96D8-B9C27D7058E6}">
      <dgm:prSet phldrT="[Text]" custT="1"/>
      <dgm:spPr/>
      <dgm:t>
        <a:bodyPr/>
        <a:lstStyle/>
        <a:p>
          <a:r>
            <a:rPr lang="en-US" sz="1600" dirty="0">
              <a:latin typeface="Arial" panose="020B0604020202020204" pitchFamily="34" charset="0"/>
              <a:cs typeface="Arial" panose="020B0604020202020204" pitchFamily="34" charset="0"/>
            </a:rPr>
            <a:t>Planning Horizon</a:t>
          </a:r>
        </a:p>
      </dgm:t>
    </dgm:pt>
    <dgm:pt modelId="{47EB1AA6-B657-4702-8A60-2676FDA3B083}" type="parTrans" cxnId="{6D98A07F-A0EC-4F69-8275-11ABC039056F}">
      <dgm:prSet/>
      <dgm:spPr/>
      <dgm:t>
        <a:bodyPr/>
        <a:lstStyle/>
        <a:p>
          <a:endParaRPr lang="en-US"/>
        </a:p>
      </dgm:t>
    </dgm:pt>
    <dgm:pt modelId="{AFC11EF7-A3C8-4283-9EAE-572A137ADC56}" type="sibTrans" cxnId="{6D98A07F-A0EC-4F69-8275-11ABC039056F}">
      <dgm:prSet/>
      <dgm:spPr/>
      <dgm:t>
        <a:bodyPr/>
        <a:lstStyle/>
        <a:p>
          <a:endParaRPr lang="en-US"/>
        </a:p>
      </dgm:t>
    </dgm:pt>
    <dgm:pt modelId="{90C7CC20-A4D8-431E-ABD6-7140F95A3B5A}">
      <dgm:prSet phldrT="[Text]" custT="1"/>
      <dgm:spPr/>
      <dgm:t>
        <a:bodyPr/>
        <a:lstStyle/>
        <a:p>
          <a:r>
            <a:rPr lang="en-US" sz="1600" dirty="0">
              <a:latin typeface="Arial" panose="020B0604020202020204" pitchFamily="34" charset="0"/>
              <a:cs typeface="Arial" panose="020B0604020202020204" pitchFamily="34" charset="0"/>
            </a:rPr>
            <a:t>Granularity</a:t>
          </a:r>
        </a:p>
      </dgm:t>
    </dgm:pt>
    <dgm:pt modelId="{AA28025D-EE06-4838-97E3-0B8F5B256F1F}" type="parTrans" cxnId="{D2D5C10E-429D-4DE9-A340-97F0BF6B2265}">
      <dgm:prSet/>
      <dgm:spPr/>
      <dgm:t>
        <a:bodyPr/>
        <a:lstStyle/>
        <a:p>
          <a:endParaRPr lang="en-US"/>
        </a:p>
      </dgm:t>
    </dgm:pt>
    <dgm:pt modelId="{6ED7BECC-7E3C-48E7-92AC-97A3017C0A1F}" type="sibTrans" cxnId="{D2D5C10E-429D-4DE9-A340-97F0BF6B2265}">
      <dgm:prSet/>
      <dgm:spPr/>
      <dgm:t>
        <a:bodyPr/>
        <a:lstStyle/>
        <a:p>
          <a:endParaRPr lang="en-US"/>
        </a:p>
      </dgm:t>
    </dgm:pt>
    <dgm:pt modelId="{872DD923-4A9C-4ADD-B208-1EEEEC90FA6C}">
      <dgm:prSet phldrT="[Text]" custT="1"/>
      <dgm:spPr/>
      <dgm:t>
        <a:bodyPr/>
        <a:lstStyle/>
        <a:p>
          <a:r>
            <a:rPr lang="en-US" sz="1600" dirty="0">
              <a:latin typeface="Arial" panose="020B0604020202020204" pitchFamily="34" charset="0"/>
              <a:cs typeface="Arial" panose="020B0604020202020204" pitchFamily="34" charset="0"/>
            </a:rPr>
            <a:t>Aggregation</a:t>
          </a:r>
        </a:p>
      </dgm:t>
    </dgm:pt>
    <dgm:pt modelId="{329A25E7-64EC-4886-847F-04C2538E0B3E}" type="parTrans" cxnId="{78F9F8C4-6CCE-431B-B403-50158DC8EF85}">
      <dgm:prSet/>
      <dgm:spPr/>
      <dgm:t>
        <a:bodyPr/>
        <a:lstStyle/>
        <a:p>
          <a:endParaRPr lang="en-US"/>
        </a:p>
      </dgm:t>
    </dgm:pt>
    <dgm:pt modelId="{B0A0AE1D-F8FE-4CC3-8784-EA00EAF3E06F}" type="sibTrans" cxnId="{78F9F8C4-6CCE-431B-B403-50158DC8EF85}">
      <dgm:prSet/>
      <dgm:spPr/>
      <dgm:t>
        <a:bodyPr/>
        <a:lstStyle/>
        <a:p>
          <a:endParaRPr lang="en-US"/>
        </a:p>
      </dgm:t>
    </dgm:pt>
    <dgm:pt modelId="{C8609FCF-3578-48CC-A848-B4D522F7ABD8}">
      <dgm:prSet custT="1"/>
      <dgm:spPr/>
      <dgm:t>
        <a:bodyPr/>
        <a:lstStyle/>
        <a:p>
          <a:r>
            <a:rPr lang="en-US" sz="1600" dirty="0">
              <a:latin typeface="Arial" panose="020B0604020202020204" pitchFamily="34" charset="0"/>
              <a:cs typeface="Arial" panose="020B0604020202020204" pitchFamily="34" charset="0"/>
            </a:rPr>
            <a:t>Outliers</a:t>
          </a:r>
        </a:p>
      </dgm:t>
    </dgm:pt>
    <dgm:pt modelId="{69965AEA-71D3-4E62-B8E2-E21ECADACD2E}" type="parTrans" cxnId="{8B6866C6-C856-4212-B0B3-DD084122BC1F}">
      <dgm:prSet/>
      <dgm:spPr/>
      <dgm:t>
        <a:bodyPr/>
        <a:lstStyle/>
        <a:p>
          <a:endParaRPr lang="en-US"/>
        </a:p>
      </dgm:t>
    </dgm:pt>
    <dgm:pt modelId="{0DEBCBFB-9744-4659-BB50-37A9D2621C0D}" type="sibTrans" cxnId="{8B6866C6-C856-4212-B0B3-DD084122BC1F}">
      <dgm:prSet/>
      <dgm:spPr/>
      <dgm:t>
        <a:bodyPr/>
        <a:lstStyle/>
        <a:p>
          <a:endParaRPr lang="en-US"/>
        </a:p>
      </dgm:t>
    </dgm:pt>
    <dgm:pt modelId="{B33C7661-6EA9-440F-B606-0ECB15A16337}">
      <dgm:prSet custT="1"/>
      <dgm:spPr/>
      <dgm:t>
        <a:bodyPr/>
        <a:lstStyle/>
        <a:p>
          <a:r>
            <a:rPr lang="en-US" sz="1600" dirty="0">
              <a:latin typeface="Arial" panose="020B0604020202020204" pitchFamily="34" charset="0"/>
              <a:cs typeface="Arial" panose="020B0604020202020204" pitchFamily="34" charset="0"/>
            </a:rPr>
            <a:t>Product Life Cycle</a:t>
          </a:r>
        </a:p>
      </dgm:t>
    </dgm:pt>
    <dgm:pt modelId="{69825552-E2F2-4CF0-8B78-902AE81E1207}" type="parTrans" cxnId="{A338CA67-4D46-4F8B-8379-C5A783051849}">
      <dgm:prSet/>
      <dgm:spPr/>
      <dgm:t>
        <a:bodyPr/>
        <a:lstStyle/>
        <a:p>
          <a:endParaRPr lang="en-US"/>
        </a:p>
      </dgm:t>
    </dgm:pt>
    <dgm:pt modelId="{EF0A83CA-A3AE-4838-961F-BD2541F326F9}" type="sibTrans" cxnId="{A338CA67-4D46-4F8B-8379-C5A783051849}">
      <dgm:prSet/>
      <dgm:spPr/>
      <dgm:t>
        <a:bodyPr/>
        <a:lstStyle/>
        <a:p>
          <a:endParaRPr lang="en-US"/>
        </a:p>
      </dgm:t>
    </dgm:pt>
    <dgm:pt modelId="{77D66540-0516-49C8-91A9-DD272E4F8A5B}">
      <dgm:prSet custT="1"/>
      <dgm:spPr/>
      <dgm:t>
        <a:bodyPr/>
        <a:lstStyle/>
        <a:p>
          <a:r>
            <a:rPr lang="en-US" sz="1600" dirty="0">
              <a:latin typeface="Arial" panose="020B0604020202020204" pitchFamily="34" charset="0"/>
              <a:cs typeface="Arial" panose="020B0604020202020204" pitchFamily="34" charset="0"/>
            </a:rPr>
            <a:t>External Factors</a:t>
          </a:r>
        </a:p>
      </dgm:t>
    </dgm:pt>
    <dgm:pt modelId="{9EC0D55B-6AAB-4C88-8D2C-D0D71E44A23D}" type="parTrans" cxnId="{6FCE1F3A-CFA0-4DF6-A437-8721F4746ED7}">
      <dgm:prSet/>
      <dgm:spPr/>
      <dgm:t>
        <a:bodyPr/>
        <a:lstStyle/>
        <a:p>
          <a:endParaRPr lang="en-US"/>
        </a:p>
      </dgm:t>
    </dgm:pt>
    <dgm:pt modelId="{A84C55FE-575A-47AF-857F-3D80789457CB}" type="sibTrans" cxnId="{6FCE1F3A-CFA0-4DF6-A437-8721F4746ED7}">
      <dgm:prSet/>
      <dgm:spPr/>
      <dgm:t>
        <a:bodyPr/>
        <a:lstStyle/>
        <a:p>
          <a:endParaRPr lang="en-US"/>
        </a:p>
      </dgm:t>
    </dgm:pt>
    <dgm:pt modelId="{4E79132B-8406-4152-AD67-01985CB88FAE}" type="pres">
      <dgm:prSet presAssocID="{25098EFE-EC2F-436C-B5D3-A8E92347AE1E}" presName="Name0" presStyleCnt="0">
        <dgm:presLayoutVars>
          <dgm:chMax/>
          <dgm:chPref val="3"/>
          <dgm:dir/>
          <dgm:animOne val="branch"/>
          <dgm:animLvl val="lvl"/>
        </dgm:presLayoutVars>
      </dgm:prSet>
      <dgm:spPr/>
    </dgm:pt>
    <dgm:pt modelId="{ED6CA747-B255-426E-8D82-1300D40007FE}" type="pres">
      <dgm:prSet presAssocID="{5EA9190E-6B97-4C86-96D8-B9C27D7058E6}" presName="composite" presStyleCnt="0"/>
      <dgm:spPr/>
    </dgm:pt>
    <dgm:pt modelId="{38767AAC-C8BE-4059-A7CD-3CB8A8965046}" type="pres">
      <dgm:prSet presAssocID="{5EA9190E-6B97-4C86-96D8-B9C27D7058E6}" presName="FirstChild" presStyleLbl="revTx" presStyleIdx="0" presStyleCnt="6">
        <dgm:presLayoutVars>
          <dgm:chMax val="0"/>
          <dgm:chPref val="0"/>
          <dgm:bulletEnabled val="1"/>
        </dgm:presLayoutVars>
      </dgm:prSet>
      <dgm:spPr/>
    </dgm:pt>
    <dgm:pt modelId="{0674F175-FD95-4496-92AF-1471CF740137}" type="pres">
      <dgm:prSet presAssocID="{5EA9190E-6B97-4C86-96D8-B9C27D7058E6}" presName="Parent" presStyleLbl="alignNode1" presStyleIdx="0" presStyleCnt="6">
        <dgm:presLayoutVars>
          <dgm:chMax val="3"/>
          <dgm:chPref val="3"/>
          <dgm:bulletEnabled val="1"/>
        </dgm:presLayoutVars>
      </dgm:prSet>
      <dgm:spPr/>
    </dgm:pt>
    <dgm:pt modelId="{35BB69A9-12CD-4F72-B57B-3E6E13719D69}" type="pres">
      <dgm:prSet presAssocID="{5EA9190E-6B97-4C86-96D8-B9C27D7058E6}" presName="Accent" presStyleLbl="parChTrans1D1" presStyleIdx="0" presStyleCnt="6"/>
      <dgm:spPr/>
    </dgm:pt>
    <dgm:pt modelId="{F9EC0D16-B1EE-48EA-9779-0A5E57B43617}" type="pres">
      <dgm:prSet presAssocID="{AFC11EF7-A3C8-4283-9EAE-572A137ADC56}" presName="sibTrans" presStyleCnt="0"/>
      <dgm:spPr/>
    </dgm:pt>
    <dgm:pt modelId="{942509FB-F044-4484-86FF-9CAFBC5DF251}" type="pres">
      <dgm:prSet presAssocID="{90C7CC20-A4D8-431E-ABD6-7140F95A3B5A}" presName="composite" presStyleCnt="0"/>
      <dgm:spPr/>
    </dgm:pt>
    <dgm:pt modelId="{B9B25D05-D797-44FC-9780-D0138D1883DA}" type="pres">
      <dgm:prSet presAssocID="{90C7CC20-A4D8-431E-ABD6-7140F95A3B5A}" presName="FirstChild" presStyleLbl="revTx" presStyleIdx="1" presStyleCnt="6">
        <dgm:presLayoutVars>
          <dgm:chMax val="0"/>
          <dgm:chPref val="0"/>
          <dgm:bulletEnabled val="1"/>
        </dgm:presLayoutVars>
      </dgm:prSet>
      <dgm:spPr/>
    </dgm:pt>
    <dgm:pt modelId="{001427DB-A483-40CA-9265-B46D8443A926}" type="pres">
      <dgm:prSet presAssocID="{90C7CC20-A4D8-431E-ABD6-7140F95A3B5A}" presName="Parent" presStyleLbl="alignNode1" presStyleIdx="1" presStyleCnt="6">
        <dgm:presLayoutVars>
          <dgm:chMax val="3"/>
          <dgm:chPref val="3"/>
          <dgm:bulletEnabled val="1"/>
        </dgm:presLayoutVars>
      </dgm:prSet>
      <dgm:spPr/>
    </dgm:pt>
    <dgm:pt modelId="{231759C1-FE0C-4CB6-B0B3-393B0D8C210B}" type="pres">
      <dgm:prSet presAssocID="{90C7CC20-A4D8-431E-ABD6-7140F95A3B5A}" presName="Accent" presStyleLbl="parChTrans1D1" presStyleIdx="1" presStyleCnt="6"/>
      <dgm:spPr/>
    </dgm:pt>
    <dgm:pt modelId="{86ED3220-ADDB-41D8-A72C-CE51ADDEAFA5}" type="pres">
      <dgm:prSet presAssocID="{6ED7BECC-7E3C-48E7-92AC-97A3017C0A1F}" presName="sibTrans" presStyleCnt="0"/>
      <dgm:spPr/>
    </dgm:pt>
    <dgm:pt modelId="{90E884AC-D79F-425C-BC98-0D07EC29EB43}" type="pres">
      <dgm:prSet presAssocID="{872DD923-4A9C-4ADD-B208-1EEEEC90FA6C}" presName="composite" presStyleCnt="0"/>
      <dgm:spPr/>
    </dgm:pt>
    <dgm:pt modelId="{3E1DA3CC-B215-4E37-8C3F-F7820F29330A}" type="pres">
      <dgm:prSet presAssocID="{872DD923-4A9C-4ADD-B208-1EEEEC90FA6C}" presName="FirstChild" presStyleLbl="revTx" presStyleIdx="2" presStyleCnt="6">
        <dgm:presLayoutVars>
          <dgm:chMax val="0"/>
          <dgm:chPref val="0"/>
          <dgm:bulletEnabled val="1"/>
        </dgm:presLayoutVars>
      </dgm:prSet>
      <dgm:spPr/>
    </dgm:pt>
    <dgm:pt modelId="{B6C0DC0A-AB64-4327-B027-F15270ABCD5D}" type="pres">
      <dgm:prSet presAssocID="{872DD923-4A9C-4ADD-B208-1EEEEC90FA6C}" presName="Parent" presStyleLbl="alignNode1" presStyleIdx="2" presStyleCnt="6">
        <dgm:presLayoutVars>
          <dgm:chMax val="3"/>
          <dgm:chPref val="3"/>
          <dgm:bulletEnabled val="1"/>
        </dgm:presLayoutVars>
      </dgm:prSet>
      <dgm:spPr/>
    </dgm:pt>
    <dgm:pt modelId="{EDF3B52E-F79C-494B-82AB-3F6C8ED8004E}" type="pres">
      <dgm:prSet presAssocID="{872DD923-4A9C-4ADD-B208-1EEEEC90FA6C}" presName="Accent" presStyleLbl="parChTrans1D1" presStyleIdx="2" presStyleCnt="6"/>
      <dgm:spPr/>
    </dgm:pt>
    <dgm:pt modelId="{B7662D7C-265D-4660-893B-AF74A1F3C046}" type="pres">
      <dgm:prSet presAssocID="{B0A0AE1D-F8FE-4CC3-8784-EA00EAF3E06F}" presName="sibTrans" presStyleCnt="0"/>
      <dgm:spPr/>
    </dgm:pt>
    <dgm:pt modelId="{3908F17D-2B15-4ABE-ABD8-22B534967DFA}" type="pres">
      <dgm:prSet presAssocID="{C8609FCF-3578-48CC-A848-B4D522F7ABD8}" presName="composite" presStyleCnt="0"/>
      <dgm:spPr/>
    </dgm:pt>
    <dgm:pt modelId="{FFBCC72D-BE0E-47BC-9E3A-F18F454AAFF9}" type="pres">
      <dgm:prSet presAssocID="{C8609FCF-3578-48CC-A848-B4D522F7ABD8}" presName="FirstChild" presStyleLbl="revTx" presStyleIdx="3" presStyleCnt="6">
        <dgm:presLayoutVars>
          <dgm:chMax val="0"/>
          <dgm:chPref val="0"/>
          <dgm:bulletEnabled val="1"/>
        </dgm:presLayoutVars>
      </dgm:prSet>
      <dgm:spPr/>
    </dgm:pt>
    <dgm:pt modelId="{029EB8AB-9008-4E0B-A436-595E32F8E4B3}" type="pres">
      <dgm:prSet presAssocID="{C8609FCF-3578-48CC-A848-B4D522F7ABD8}" presName="Parent" presStyleLbl="alignNode1" presStyleIdx="3" presStyleCnt="6">
        <dgm:presLayoutVars>
          <dgm:chMax val="3"/>
          <dgm:chPref val="3"/>
          <dgm:bulletEnabled val="1"/>
        </dgm:presLayoutVars>
      </dgm:prSet>
      <dgm:spPr/>
    </dgm:pt>
    <dgm:pt modelId="{9EB662D5-CA94-403E-938C-7845ECEA6A4A}" type="pres">
      <dgm:prSet presAssocID="{C8609FCF-3578-48CC-A848-B4D522F7ABD8}" presName="Accent" presStyleLbl="parChTrans1D1" presStyleIdx="3" presStyleCnt="6"/>
      <dgm:spPr/>
    </dgm:pt>
    <dgm:pt modelId="{E9E0D184-0CD0-406C-9EDA-9C78EE807D59}" type="pres">
      <dgm:prSet presAssocID="{0DEBCBFB-9744-4659-BB50-37A9D2621C0D}" presName="sibTrans" presStyleCnt="0"/>
      <dgm:spPr/>
    </dgm:pt>
    <dgm:pt modelId="{3D66EAC5-1896-49FF-94F1-8C8BA5B79B7D}" type="pres">
      <dgm:prSet presAssocID="{B33C7661-6EA9-440F-B606-0ECB15A16337}" presName="composite" presStyleCnt="0"/>
      <dgm:spPr/>
    </dgm:pt>
    <dgm:pt modelId="{55866705-00D5-464B-A245-6324B858A8C0}" type="pres">
      <dgm:prSet presAssocID="{B33C7661-6EA9-440F-B606-0ECB15A16337}" presName="FirstChild" presStyleLbl="revTx" presStyleIdx="4" presStyleCnt="6">
        <dgm:presLayoutVars>
          <dgm:chMax val="0"/>
          <dgm:chPref val="0"/>
          <dgm:bulletEnabled val="1"/>
        </dgm:presLayoutVars>
      </dgm:prSet>
      <dgm:spPr/>
    </dgm:pt>
    <dgm:pt modelId="{33627816-C928-42F3-9286-B4C8F1B55A8B}" type="pres">
      <dgm:prSet presAssocID="{B33C7661-6EA9-440F-B606-0ECB15A16337}" presName="Parent" presStyleLbl="alignNode1" presStyleIdx="4" presStyleCnt="6">
        <dgm:presLayoutVars>
          <dgm:chMax val="3"/>
          <dgm:chPref val="3"/>
          <dgm:bulletEnabled val="1"/>
        </dgm:presLayoutVars>
      </dgm:prSet>
      <dgm:spPr/>
    </dgm:pt>
    <dgm:pt modelId="{784EAC4D-6651-4C94-B2E1-B4BF8957EA14}" type="pres">
      <dgm:prSet presAssocID="{B33C7661-6EA9-440F-B606-0ECB15A16337}" presName="Accent" presStyleLbl="parChTrans1D1" presStyleIdx="4" presStyleCnt="6"/>
      <dgm:spPr/>
    </dgm:pt>
    <dgm:pt modelId="{027D7412-98A2-4F5E-9666-883DF06E3024}" type="pres">
      <dgm:prSet presAssocID="{EF0A83CA-A3AE-4838-961F-BD2541F326F9}" presName="sibTrans" presStyleCnt="0"/>
      <dgm:spPr/>
    </dgm:pt>
    <dgm:pt modelId="{3B0FA20E-B57B-4274-A2FA-35EB7C0F909C}" type="pres">
      <dgm:prSet presAssocID="{77D66540-0516-49C8-91A9-DD272E4F8A5B}" presName="composite" presStyleCnt="0"/>
      <dgm:spPr/>
    </dgm:pt>
    <dgm:pt modelId="{A70585FA-E5A6-4BE8-BD21-8A1052BEA5E5}" type="pres">
      <dgm:prSet presAssocID="{77D66540-0516-49C8-91A9-DD272E4F8A5B}" presName="FirstChild" presStyleLbl="revTx" presStyleIdx="5" presStyleCnt="6">
        <dgm:presLayoutVars>
          <dgm:chMax val="0"/>
          <dgm:chPref val="0"/>
          <dgm:bulletEnabled val="1"/>
        </dgm:presLayoutVars>
      </dgm:prSet>
      <dgm:spPr/>
    </dgm:pt>
    <dgm:pt modelId="{391543DC-C5A9-4C1F-B868-96867A0E36CB}" type="pres">
      <dgm:prSet presAssocID="{77D66540-0516-49C8-91A9-DD272E4F8A5B}" presName="Parent" presStyleLbl="alignNode1" presStyleIdx="5" presStyleCnt="6">
        <dgm:presLayoutVars>
          <dgm:chMax val="3"/>
          <dgm:chPref val="3"/>
          <dgm:bulletEnabled val="1"/>
        </dgm:presLayoutVars>
      </dgm:prSet>
      <dgm:spPr/>
    </dgm:pt>
    <dgm:pt modelId="{109459E4-CFC8-4932-BB6F-036A6CF9707B}" type="pres">
      <dgm:prSet presAssocID="{77D66540-0516-49C8-91A9-DD272E4F8A5B}" presName="Accent" presStyleLbl="parChTrans1D1" presStyleIdx="5" presStyleCnt="6"/>
      <dgm:spPr/>
    </dgm:pt>
  </dgm:ptLst>
  <dgm:cxnLst>
    <dgm:cxn modelId="{9DE3B405-B94E-4ACB-BB03-BC104297386B}" type="presOf" srcId="{872DD923-4A9C-4ADD-B208-1EEEEC90FA6C}" destId="{B6C0DC0A-AB64-4327-B027-F15270ABCD5D}" srcOrd="0" destOrd="0" presId="urn:microsoft.com/office/officeart/2011/layout/TabList"/>
    <dgm:cxn modelId="{D2D5C10E-429D-4DE9-A340-97F0BF6B2265}" srcId="{25098EFE-EC2F-436C-B5D3-A8E92347AE1E}" destId="{90C7CC20-A4D8-431E-ABD6-7140F95A3B5A}" srcOrd="1" destOrd="0" parTransId="{AA28025D-EE06-4838-97E3-0B8F5B256F1F}" sibTransId="{6ED7BECC-7E3C-48E7-92AC-97A3017C0A1F}"/>
    <dgm:cxn modelId="{40DA4D2F-DACE-4746-B528-4DF1DDF62741}" type="presOf" srcId="{77D66540-0516-49C8-91A9-DD272E4F8A5B}" destId="{391543DC-C5A9-4C1F-B868-96867A0E36CB}" srcOrd="0" destOrd="0" presId="urn:microsoft.com/office/officeart/2011/layout/TabList"/>
    <dgm:cxn modelId="{6FCE1F3A-CFA0-4DF6-A437-8721F4746ED7}" srcId="{25098EFE-EC2F-436C-B5D3-A8E92347AE1E}" destId="{77D66540-0516-49C8-91A9-DD272E4F8A5B}" srcOrd="5" destOrd="0" parTransId="{9EC0D55B-6AAB-4C88-8D2C-D0D71E44A23D}" sibTransId="{A84C55FE-575A-47AF-857F-3D80789457CB}"/>
    <dgm:cxn modelId="{31A65C40-2B09-4F79-B95C-9360FE99B3A0}" type="presOf" srcId="{25098EFE-EC2F-436C-B5D3-A8E92347AE1E}" destId="{4E79132B-8406-4152-AD67-01985CB88FAE}" srcOrd="0" destOrd="0" presId="urn:microsoft.com/office/officeart/2011/layout/TabList"/>
    <dgm:cxn modelId="{A338CA67-4D46-4F8B-8379-C5A783051849}" srcId="{25098EFE-EC2F-436C-B5D3-A8E92347AE1E}" destId="{B33C7661-6EA9-440F-B606-0ECB15A16337}" srcOrd="4" destOrd="0" parTransId="{69825552-E2F2-4CF0-8B78-902AE81E1207}" sibTransId="{EF0A83CA-A3AE-4838-961F-BD2541F326F9}"/>
    <dgm:cxn modelId="{6D98A07F-A0EC-4F69-8275-11ABC039056F}" srcId="{25098EFE-EC2F-436C-B5D3-A8E92347AE1E}" destId="{5EA9190E-6B97-4C86-96D8-B9C27D7058E6}" srcOrd="0" destOrd="0" parTransId="{47EB1AA6-B657-4702-8A60-2676FDA3B083}" sibTransId="{AFC11EF7-A3C8-4283-9EAE-572A137ADC56}"/>
    <dgm:cxn modelId="{3FCE9392-EC92-487F-98A9-540E9F4FA416}" type="presOf" srcId="{90C7CC20-A4D8-431E-ABD6-7140F95A3B5A}" destId="{001427DB-A483-40CA-9265-B46D8443A926}" srcOrd="0" destOrd="0" presId="urn:microsoft.com/office/officeart/2011/layout/TabList"/>
    <dgm:cxn modelId="{3719E0BE-6CB5-4CB3-ABD6-178142960331}" type="presOf" srcId="{C8609FCF-3578-48CC-A848-B4D522F7ABD8}" destId="{029EB8AB-9008-4E0B-A436-595E32F8E4B3}" srcOrd="0" destOrd="0" presId="urn:microsoft.com/office/officeart/2011/layout/TabList"/>
    <dgm:cxn modelId="{78F9F8C4-6CCE-431B-B403-50158DC8EF85}" srcId="{25098EFE-EC2F-436C-B5D3-A8E92347AE1E}" destId="{872DD923-4A9C-4ADD-B208-1EEEEC90FA6C}" srcOrd="2" destOrd="0" parTransId="{329A25E7-64EC-4886-847F-04C2538E0B3E}" sibTransId="{B0A0AE1D-F8FE-4CC3-8784-EA00EAF3E06F}"/>
    <dgm:cxn modelId="{8B6866C6-C856-4212-B0B3-DD084122BC1F}" srcId="{25098EFE-EC2F-436C-B5D3-A8E92347AE1E}" destId="{C8609FCF-3578-48CC-A848-B4D522F7ABD8}" srcOrd="3" destOrd="0" parTransId="{69965AEA-71D3-4E62-B8E2-E21ECADACD2E}" sibTransId="{0DEBCBFB-9744-4659-BB50-37A9D2621C0D}"/>
    <dgm:cxn modelId="{416C49C7-8A7F-4577-B65E-A0CEA12F9FCB}" type="presOf" srcId="{B33C7661-6EA9-440F-B606-0ECB15A16337}" destId="{33627816-C928-42F3-9286-B4C8F1B55A8B}" srcOrd="0" destOrd="0" presId="urn:microsoft.com/office/officeart/2011/layout/TabList"/>
    <dgm:cxn modelId="{D10B58E5-AF32-4CEE-BFF8-067A6D4A068C}" type="presOf" srcId="{5EA9190E-6B97-4C86-96D8-B9C27D7058E6}" destId="{0674F175-FD95-4496-92AF-1471CF740137}" srcOrd="0" destOrd="0" presId="urn:microsoft.com/office/officeart/2011/layout/TabList"/>
    <dgm:cxn modelId="{7F39F75E-DE47-4AF9-B2D3-39B8F9919C4C}" type="presParOf" srcId="{4E79132B-8406-4152-AD67-01985CB88FAE}" destId="{ED6CA747-B255-426E-8D82-1300D40007FE}" srcOrd="0" destOrd="0" presId="urn:microsoft.com/office/officeart/2011/layout/TabList"/>
    <dgm:cxn modelId="{016E4BBF-7C6D-4C4A-9DF1-DA958B939246}" type="presParOf" srcId="{ED6CA747-B255-426E-8D82-1300D40007FE}" destId="{38767AAC-C8BE-4059-A7CD-3CB8A8965046}" srcOrd="0" destOrd="0" presId="urn:microsoft.com/office/officeart/2011/layout/TabList"/>
    <dgm:cxn modelId="{2B2751B9-5EE5-4C74-A386-EC9745B9C7B9}" type="presParOf" srcId="{ED6CA747-B255-426E-8D82-1300D40007FE}" destId="{0674F175-FD95-4496-92AF-1471CF740137}" srcOrd="1" destOrd="0" presId="urn:microsoft.com/office/officeart/2011/layout/TabList"/>
    <dgm:cxn modelId="{333AA6C2-07B2-4EF8-8981-93160428B234}" type="presParOf" srcId="{ED6CA747-B255-426E-8D82-1300D40007FE}" destId="{35BB69A9-12CD-4F72-B57B-3E6E13719D69}" srcOrd="2" destOrd="0" presId="urn:microsoft.com/office/officeart/2011/layout/TabList"/>
    <dgm:cxn modelId="{67F9AE99-20BD-43FA-AED9-015EA01F1346}" type="presParOf" srcId="{4E79132B-8406-4152-AD67-01985CB88FAE}" destId="{F9EC0D16-B1EE-48EA-9779-0A5E57B43617}" srcOrd="1" destOrd="0" presId="urn:microsoft.com/office/officeart/2011/layout/TabList"/>
    <dgm:cxn modelId="{DC69A258-0E80-48ED-BE23-52D020B8126B}" type="presParOf" srcId="{4E79132B-8406-4152-AD67-01985CB88FAE}" destId="{942509FB-F044-4484-86FF-9CAFBC5DF251}" srcOrd="2" destOrd="0" presId="urn:microsoft.com/office/officeart/2011/layout/TabList"/>
    <dgm:cxn modelId="{4ACD1FB3-9E71-48EC-A15E-FD2496EB3EC7}" type="presParOf" srcId="{942509FB-F044-4484-86FF-9CAFBC5DF251}" destId="{B9B25D05-D797-44FC-9780-D0138D1883DA}" srcOrd="0" destOrd="0" presId="urn:microsoft.com/office/officeart/2011/layout/TabList"/>
    <dgm:cxn modelId="{2345D6C5-40C2-4884-B9E0-6A22FB9EC9D6}" type="presParOf" srcId="{942509FB-F044-4484-86FF-9CAFBC5DF251}" destId="{001427DB-A483-40CA-9265-B46D8443A926}" srcOrd="1" destOrd="0" presId="urn:microsoft.com/office/officeart/2011/layout/TabList"/>
    <dgm:cxn modelId="{3BDCB4B7-DCA7-4784-8698-86C3C643F4D3}" type="presParOf" srcId="{942509FB-F044-4484-86FF-9CAFBC5DF251}" destId="{231759C1-FE0C-4CB6-B0B3-393B0D8C210B}" srcOrd="2" destOrd="0" presId="urn:microsoft.com/office/officeart/2011/layout/TabList"/>
    <dgm:cxn modelId="{545C6E2E-34F8-4156-A514-BDE98E4CB837}" type="presParOf" srcId="{4E79132B-8406-4152-AD67-01985CB88FAE}" destId="{86ED3220-ADDB-41D8-A72C-CE51ADDEAFA5}" srcOrd="3" destOrd="0" presId="urn:microsoft.com/office/officeart/2011/layout/TabList"/>
    <dgm:cxn modelId="{841ADAA5-F145-4F0D-BDC5-B92601E34EE2}" type="presParOf" srcId="{4E79132B-8406-4152-AD67-01985CB88FAE}" destId="{90E884AC-D79F-425C-BC98-0D07EC29EB43}" srcOrd="4" destOrd="0" presId="urn:microsoft.com/office/officeart/2011/layout/TabList"/>
    <dgm:cxn modelId="{897C7DCC-5AAF-4127-944F-9CFDFC6E5175}" type="presParOf" srcId="{90E884AC-D79F-425C-BC98-0D07EC29EB43}" destId="{3E1DA3CC-B215-4E37-8C3F-F7820F29330A}" srcOrd="0" destOrd="0" presId="urn:microsoft.com/office/officeart/2011/layout/TabList"/>
    <dgm:cxn modelId="{C3EF3CAB-CF13-45F8-AEF4-364EF487660F}" type="presParOf" srcId="{90E884AC-D79F-425C-BC98-0D07EC29EB43}" destId="{B6C0DC0A-AB64-4327-B027-F15270ABCD5D}" srcOrd="1" destOrd="0" presId="urn:microsoft.com/office/officeart/2011/layout/TabList"/>
    <dgm:cxn modelId="{32483ACA-BB8E-447F-97B6-D6EB8AD992DC}" type="presParOf" srcId="{90E884AC-D79F-425C-BC98-0D07EC29EB43}" destId="{EDF3B52E-F79C-494B-82AB-3F6C8ED8004E}" srcOrd="2" destOrd="0" presId="urn:microsoft.com/office/officeart/2011/layout/TabList"/>
    <dgm:cxn modelId="{BB23257B-8690-42AF-A9E2-4E8F887627BD}" type="presParOf" srcId="{4E79132B-8406-4152-AD67-01985CB88FAE}" destId="{B7662D7C-265D-4660-893B-AF74A1F3C046}" srcOrd="5" destOrd="0" presId="urn:microsoft.com/office/officeart/2011/layout/TabList"/>
    <dgm:cxn modelId="{DBDC5E9C-AAC2-4DEF-ABFC-602FCE6DBE82}" type="presParOf" srcId="{4E79132B-8406-4152-AD67-01985CB88FAE}" destId="{3908F17D-2B15-4ABE-ABD8-22B534967DFA}" srcOrd="6" destOrd="0" presId="urn:microsoft.com/office/officeart/2011/layout/TabList"/>
    <dgm:cxn modelId="{C5140E6E-C154-4986-BD17-6BEE3EEED232}" type="presParOf" srcId="{3908F17D-2B15-4ABE-ABD8-22B534967DFA}" destId="{FFBCC72D-BE0E-47BC-9E3A-F18F454AAFF9}" srcOrd="0" destOrd="0" presId="urn:microsoft.com/office/officeart/2011/layout/TabList"/>
    <dgm:cxn modelId="{B4043E75-2A42-4306-90E7-493CE89C5F6F}" type="presParOf" srcId="{3908F17D-2B15-4ABE-ABD8-22B534967DFA}" destId="{029EB8AB-9008-4E0B-A436-595E32F8E4B3}" srcOrd="1" destOrd="0" presId="urn:microsoft.com/office/officeart/2011/layout/TabList"/>
    <dgm:cxn modelId="{9DBA1CF3-5C2C-4C2C-A3C0-421DC9650087}" type="presParOf" srcId="{3908F17D-2B15-4ABE-ABD8-22B534967DFA}" destId="{9EB662D5-CA94-403E-938C-7845ECEA6A4A}" srcOrd="2" destOrd="0" presId="urn:microsoft.com/office/officeart/2011/layout/TabList"/>
    <dgm:cxn modelId="{B36AD49B-3B40-45DF-A635-BFAACAA8079B}" type="presParOf" srcId="{4E79132B-8406-4152-AD67-01985CB88FAE}" destId="{E9E0D184-0CD0-406C-9EDA-9C78EE807D59}" srcOrd="7" destOrd="0" presId="urn:microsoft.com/office/officeart/2011/layout/TabList"/>
    <dgm:cxn modelId="{BB784710-6149-4F33-B52E-C9A79A5C6666}" type="presParOf" srcId="{4E79132B-8406-4152-AD67-01985CB88FAE}" destId="{3D66EAC5-1896-49FF-94F1-8C8BA5B79B7D}" srcOrd="8" destOrd="0" presId="urn:microsoft.com/office/officeart/2011/layout/TabList"/>
    <dgm:cxn modelId="{0569B106-E092-46EA-9045-DBFBADAF8000}" type="presParOf" srcId="{3D66EAC5-1896-49FF-94F1-8C8BA5B79B7D}" destId="{55866705-00D5-464B-A245-6324B858A8C0}" srcOrd="0" destOrd="0" presId="urn:microsoft.com/office/officeart/2011/layout/TabList"/>
    <dgm:cxn modelId="{20FCE67A-46F0-4C93-9776-18E4077F93FE}" type="presParOf" srcId="{3D66EAC5-1896-49FF-94F1-8C8BA5B79B7D}" destId="{33627816-C928-42F3-9286-B4C8F1B55A8B}" srcOrd="1" destOrd="0" presId="urn:microsoft.com/office/officeart/2011/layout/TabList"/>
    <dgm:cxn modelId="{21383ED0-0EFF-4EBA-A563-CAAC93F59E46}" type="presParOf" srcId="{3D66EAC5-1896-49FF-94F1-8C8BA5B79B7D}" destId="{784EAC4D-6651-4C94-B2E1-B4BF8957EA14}" srcOrd="2" destOrd="0" presId="urn:microsoft.com/office/officeart/2011/layout/TabList"/>
    <dgm:cxn modelId="{FED8CDCA-092B-4732-BCD1-1B298996407C}" type="presParOf" srcId="{4E79132B-8406-4152-AD67-01985CB88FAE}" destId="{027D7412-98A2-4F5E-9666-883DF06E3024}" srcOrd="9" destOrd="0" presId="urn:microsoft.com/office/officeart/2011/layout/TabList"/>
    <dgm:cxn modelId="{1BA44257-3BBD-41FD-825D-E2FDE3DD7C52}" type="presParOf" srcId="{4E79132B-8406-4152-AD67-01985CB88FAE}" destId="{3B0FA20E-B57B-4274-A2FA-35EB7C0F909C}" srcOrd="10" destOrd="0" presId="urn:microsoft.com/office/officeart/2011/layout/TabList"/>
    <dgm:cxn modelId="{B99B4969-6CEC-4AB3-A19C-9791BC7E98B3}" type="presParOf" srcId="{3B0FA20E-B57B-4274-A2FA-35EB7C0F909C}" destId="{A70585FA-E5A6-4BE8-BD21-8A1052BEA5E5}" srcOrd="0" destOrd="0" presId="urn:microsoft.com/office/officeart/2011/layout/TabList"/>
    <dgm:cxn modelId="{A59B4FB5-3898-44AE-A393-CFD62834ADA7}" type="presParOf" srcId="{3B0FA20E-B57B-4274-A2FA-35EB7C0F909C}" destId="{391543DC-C5A9-4C1F-B868-96867A0E36CB}" srcOrd="1" destOrd="0" presId="urn:microsoft.com/office/officeart/2011/layout/TabList"/>
    <dgm:cxn modelId="{33407625-567A-41E8-B14F-91A7D55A3B62}" type="presParOf" srcId="{3B0FA20E-B57B-4274-A2FA-35EB7C0F909C}" destId="{109459E4-CFC8-4932-BB6F-036A6CF9707B}" srcOrd="2" destOrd="0" presId="urn:microsoft.com/office/officeart/2011/layout/Tab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CF6C15B8-46A8-4F2A-94C7-A67AC4633292}" type="doc">
      <dgm:prSet loTypeId="urn:microsoft.com/office/officeart/2005/8/layout/venn3" loCatId="relationship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21553ED-85B4-419B-AC3A-8627BADA81AD}">
      <dgm:prSet phldrT="[Text]" custT="1"/>
      <dgm:spPr/>
      <dgm:t>
        <a:bodyPr/>
        <a:lstStyle/>
        <a:p>
          <a:r>
            <a:rPr lang="en-US" sz="1200" dirty="0">
              <a:latin typeface="Arial" panose="020B0604020202020204" pitchFamily="34" charset="0"/>
              <a:cs typeface="Arial" panose="020B0604020202020204" pitchFamily="34" charset="0"/>
            </a:rPr>
            <a:t>Minimize Excess &amp; Obsolescence</a:t>
          </a:r>
        </a:p>
      </dgm:t>
    </dgm:pt>
    <dgm:pt modelId="{93F650C9-CB0F-4B2E-B92F-59B2FEFFCD9B}" type="parTrans" cxnId="{AB2393B1-4BAE-4424-BAA3-7D4DF5F78099}">
      <dgm:prSet/>
      <dgm:spPr/>
      <dgm:t>
        <a:bodyPr/>
        <a:lstStyle/>
        <a:p>
          <a:endParaRPr lang="en-US"/>
        </a:p>
      </dgm:t>
    </dgm:pt>
    <dgm:pt modelId="{75F2FB1B-91CF-439A-BBBB-7727008623CB}" type="sibTrans" cxnId="{AB2393B1-4BAE-4424-BAA3-7D4DF5F78099}">
      <dgm:prSet/>
      <dgm:spPr/>
      <dgm:t>
        <a:bodyPr/>
        <a:lstStyle/>
        <a:p>
          <a:endParaRPr lang="en-US"/>
        </a:p>
      </dgm:t>
    </dgm:pt>
    <dgm:pt modelId="{51D67094-FC1B-4AAE-94F6-F66C5916E51C}">
      <dgm:prSet phldrT="[Text]" custT="1"/>
      <dgm:spPr/>
      <dgm:t>
        <a:bodyPr/>
        <a:lstStyle/>
        <a:p>
          <a:r>
            <a:rPr lang="en-US" sz="1200" dirty="0">
              <a:latin typeface="Arial" panose="020B0604020202020204" pitchFamily="34" charset="0"/>
              <a:cs typeface="Arial" panose="020B0604020202020204" pitchFamily="34" charset="0"/>
            </a:rPr>
            <a:t>Minimize Stock-out</a:t>
          </a:r>
        </a:p>
      </dgm:t>
    </dgm:pt>
    <dgm:pt modelId="{B4CBA6EF-9B25-41D5-85BD-78AD2B6BB288}" type="parTrans" cxnId="{E1997E19-341C-42E7-B6E1-C65BB998D89E}">
      <dgm:prSet/>
      <dgm:spPr/>
      <dgm:t>
        <a:bodyPr/>
        <a:lstStyle/>
        <a:p>
          <a:endParaRPr lang="en-US"/>
        </a:p>
      </dgm:t>
    </dgm:pt>
    <dgm:pt modelId="{0490A55E-ECEC-4D42-A1B2-44F3CBBAD002}" type="sibTrans" cxnId="{E1997E19-341C-42E7-B6E1-C65BB998D89E}">
      <dgm:prSet/>
      <dgm:spPr/>
      <dgm:t>
        <a:bodyPr/>
        <a:lstStyle/>
        <a:p>
          <a:endParaRPr lang="en-US"/>
        </a:p>
      </dgm:t>
    </dgm:pt>
    <dgm:pt modelId="{8E5B342D-EA5D-4DEA-B0F6-FFC4508AA353}">
      <dgm:prSet phldrT="[Text]" custT="1"/>
      <dgm:spPr/>
      <dgm:t>
        <a:bodyPr/>
        <a:lstStyle/>
        <a:p>
          <a:r>
            <a:rPr lang="en-US" sz="1200" dirty="0">
              <a:latin typeface="Arial" panose="020B0604020202020204" pitchFamily="34" charset="0"/>
              <a:cs typeface="Arial" panose="020B0604020202020204" pitchFamily="34" charset="0"/>
            </a:rPr>
            <a:t>Maximize Capacity utilization</a:t>
          </a:r>
        </a:p>
      </dgm:t>
    </dgm:pt>
    <dgm:pt modelId="{D9EC39C4-2B8B-4A26-A3B0-D71C97EBC5B3}" type="parTrans" cxnId="{A698B171-346C-4DAA-82AD-B764737C08E0}">
      <dgm:prSet/>
      <dgm:spPr/>
      <dgm:t>
        <a:bodyPr/>
        <a:lstStyle/>
        <a:p>
          <a:endParaRPr lang="en-US"/>
        </a:p>
      </dgm:t>
    </dgm:pt>
    <dgm:pt modelId="{2679BEB8-DAD7-481B-90AF-A512D364DBB1}" type="sibTrans" cxnId="{A698B171-346C-4DAA-82AD-B764737C08E0}">
      <dgm:prSet/>
      <dgm:spPr/>
      <dgm:t>
        <a:bodyPr/>
        <a:lstStyle/>
        <a:p>
          <a:endParaRPr lang="en-US"/>
        </a:p>
      </dgm:t>
    </dgm:pt>
    <dgm:pt modelId="{C8AAB00F-8AA2-49F7-8A93-C1E6AC8864C2}">
      <dgm:prSet phldrT="[Text]" custT="1"/>
      <dgm:spPr/>
      <dgm:t>
        <a:bodyPr/>
        <a:lstStyle/>
        <a:p>
          <a:r>
            <a:rPr lang="en-US" sz="1200" dirty="0">
              <a:latin typeface="Arial" panose="020B0604020202020204" pitchFamily="34" charset="0"/>
              <a:cs typeface="Arial" panose="020B0604020202020204" pitchFamily="34" charset="0"/>
            </a:rPr>
            <a:t>Smart budget allocation</a:t>
          </a:r>
        </a:p>
      </dgm:t>
    </dgm:pt>
    <dgm:pt modelId="{84705AD8-6830-45EA-852A-C3BD15E663D7}" type="parTrans" cxnId="{FFA7D2E3-1B7F-4431-8698-7CAAB9E4617C}">
      <dgm:prSet/>
      <dgm:spPr/>
      <dgm:t>
        <a:bodyPr/>
        <a:lstStyle/>
        <a:p>
          <a:endParaRPr lang="en-US"/>
        </a:p>
      </dgm:t>
    </dgm:pt>
    <dgm:pt modelId="{00F53297-0E04-4D39-B75C-61C831B189EF}" type="sibTrans" cxnId="{FFA7D2E3-1B7F-4431-8698-7CAAB9E4617C}">
      <dgm:prSet/>
      <dgm:spPr/>
      <dgm:t>
        <a:bodyPr/>
        <a:lstStyle/>
        <a:p>
          <a:endParaRPr lang="en-US"/>
        </a:p>
      </dgm:t>
    </dgm:pt>
    <dgm:pt modelId="{08C3DB0E-E314-4A94-AE83-A3128643F236}" type="pres">
      <dgm:prSet presAssocID="{CF6C15B8-46A8-4F2A-94C7-A67AC4633292}" presName="Name0" presStyleCnt="0">
        <dgm:presLayoutVars>
          <dgm:dir/>
          <dgm:resizeHandles val="exact"/>
        </dgm:presLayoutVars>
      </dgm:prSet>
      <dgm:spPr/>
    </dgm:pt>
    <dgm:pt modelId="{4044D7FB-C2B5-4909-BB55-78069E258928}" type="pres">
      <dgm:prSet presAssocID="{221553ED-85B4-419B-AC3A-8627BADA81AD}" presName="Name5" presStyleLbl="vennNode1" presStyleIdx="0" presStyleCnt="4">
        <dgm:presLayoutVars>
          <dgm:bulletEnabled val="1"/>
        </dgm:presLayoutVars>
      </dgm:prSet>
      <dgm:spPr/>
    </dgm:pt>
    <dgm:pt modelId="{C837606C-EA6F-4FB3-8D14-D5D4E6016054}" type="pres">
      <dgm:prSet presAssocID="{75F2FB1B-91CF-439A-BBBB-7727008623CB}" presName="space" presStyleCnt="0"/>
      <dgm:spPr/>
    </dgm:pt>
    <dgm:pt modelId="{04B5813C-21F8-4F14-BFCE-61E54F166F39}" type="pres">
      <dgm:prSet presAssocID="{51D67094-FC1B-4AAE-94F6-F66C5916E51C}" presName="Name5" presStyleLbl="vennNode1" presStyleIdx="1" presStyleCnt="4">
        <dgm:presLayoutVars>
          <dgm:bulletEnabled val="1"/>
        </dgm:presLayoutVars>
      </dgm:prSet>
      <dgm:spPr/>
    </dgm:pt>
    <dgm:pt modelId="{38580934-1B5E-4863-AA51-D0E10836D812}" type="pres">
      <dgm:prSet presAssocID="{0490A55E-ECEC-4D42-A1B2-44F3CBBAD002}" presName="space" presStyleCnt="0"/>
      <dgm:spPr/>
    </dgm:pt>
    <dgm:pt modelId="{425D14B4-E122-4B7C-95AD-F36690ACA9A5}" type="pres">
      <dgm:prSet presAssocID="{8E5B342D-EA5D-4DEA-B0F6-FFC4508AA353}" presName="Name5" presStyleLbl="vennNode1" presStyleIdx="2" presStyleCnt="4">
        <dgm:presLayoutVars>
          <dgm:bulletEnabled val="1"/>
        </dgm:presLayoutVars>
      </dgm:prSet>
      <dgm:spPr/>
    </dgm:pt>
    <dgm:pt modelId="{4A9F6B03-FAD4-440B-951C-033E68E4CF80}" type="pres">
      <dgm:prSet presAssocID="{2679BEB8-DAD7-481B-90AF-A512D364DBB1}" presName="space" presStyleCnt="0"/>
      <dgm:spPr/>
    </dgm:pt>
    <dgm:pt modelId="{086D0F1D-0831-409C-B94A-D6E42DE95BDF}" type="pres">
      <dgm:prSet presAssocID="{C8AAB00F-8AA2-49F7-8A93-C1E6AC8864C2}" presName="Name5" presStyleLbl="vennNode1" presStyleIdx="3" presStyleCnt="4">
        <dgm:presLayoutVars>
          <dgm:bulletEnabled val="1"/>
        </dgm:presLayoutVars>
      </dgm:prSet>
      <dgm:spPr/>
    </dgm:pt>
  </dgm:ptLst>
  <dgm:cxnLst>
    <dgm:cxn modelId="{E1997E19-341C-42E7-B6E1-C65BB998D89E}" srcId="{CF6C15B8-46A8-4F2A-94C7-A67AC4633292}" destId="{51D67094-FC1B-4AAE-94F6-F66C5916E51C}" srcOrd="1" destOrd="0" parTransId="{B4CBA6EF-9B25-41D5-85BD-78AD2B6BB288}" sibTransId="{0490A55E-ECEC-4D42-A1B2-44F3CBBAD002}"/>
    <dgm:cxn modelId="{F2E9383A-8E5C-48CD-AEE6-C519BB8A4A1C}" type="presOf" srcId="{C8AAB00F-8AA2-49F7-8A93-C1E6AC8864C2}" destId="{086D0F1D-0831-409C-B94A-D6E42DE95BDF}" srcOrd="0" destOrd="0" presId="urn:microsoft.com/office/officeart/2005/8/layout/venn3"/>
    <dgm:cxn modelId="{6285406F-728A-4D0A-BF9B-AB534604BE42}" type="presOf" srcId="{221553ED-85B4-419B-AC3A-8627BADA81AD}" destId="{4044D7FB-C2B5-4909-BB55-78069E258928}" srcOrd="0" destOrd="0" presId="urn:microsoft.com/office/officeart/2005/8/layout/venn3"/>
    <dgm:cxn modelId="{A698B171-346C-4DAA-82AD-B764737C08E0}" srcId="{CF6C15B8-46A8-4F2A-94C7-A67AC4633292}" destId="{8E5B342D-EA5D-4DEA-B0F6-FFC4508AA353}" srcOrd="2" destOrd="0" parTransId="{D9EC39C4-2B8B-4A26-A3B0-D71C97EBC5B3}" sibTransId="{2679BEB8-DAD7-481B-90AF-A512D364DBB1}"/>
    <dgm:cxn modelId="{A7DB3053-2B42-41F5-AADD-63B5E8B8FF39}" type="presOf" srcId="{CF6C15B8-46A8-4F2A-94C7-A67AC4633292}" destId="{08C3DB0E-E314-4A94-AE83-A3128643F236}" srcOrd="0" destOrd="0" presId="urn:microsoft.com/office/officeart/2005/8/layout/venn3"/>
    <dgm:cxn modelId="{AB2393B1-4BAE-4424-BAA3-7D4DF5F78099}" srcId="{CF6C15B8-46A8-4F2A-94C7-A67AC4633292}" destId="{221553ED-85B4-419B-AC3A-8627BADA81AD}" srcOrd="0" destOrd="0" parTransId="{93F650C9-CB0F-4B2E-B92F-59B2FEFFCD9B}" sibTransId="{75F2FB1B-91CF-439A-BBBB-7727008623CB}"/>
    <dgm:cxn modelId="{0653D0B2-D15D-4DB4-B3FA-91160CFFEBDF}" type="presOf" srcId="{8E5B342D-EA5D-4DEA-B0F6-FFC4508AA353}" destId="{425D14B4-E122-4B7C-95AD-F36690ACA9A5}" srcOrd="0" destOrd="0" presId="urn:microsoft.com/office/officeart/2005/8/layout/venn3"/>
    <dgm:cxn modelId="{73DE07DF-C432-48AE-A788-915D250C074B}" type="presOf" srcId="{51D67094-FC1B-4AAE-94F6-F66C5916E51C}" destId="{04B5813C-21F8-4F14-BFCE-61E54F166F39}" srcOrd="0" destOrd="0" presId="urn:microsoft.com/office/officeart/2005/8/layout/venn3"/>
    <dgm:cxn modelId="{FFA7D2E3-1B7F-4431-8698-7CAAB9E4617C}" srcId="{CF6C15B8-46A8-4F2A-94C7-A67AC4633292}" destId="{C8AAB00F-8AA2-49F7-8A93-C1E6AC8864C2}" srcOrd="3" destOrd="0" parTransId="{84705AD8-6830-45EA-852A-C3BD15E663D7}" sibTransId="{00F53297-0E04-4D39-B75C-61C831B189EF}"/>
    <dgm:cxn modelId="{3D243BEE-B400-4A58-8185-F15232D8B0ED}" type="presParOf" srcId="{08C3DB0E-E314-4A94-AE83-A3128643F236}" destId="{4044D7FB-C2B5-4909-BB55-78069E258928}" srcOrd="0" destOrd="0" presId="urn:microsoft.com/office/officeart/2005/8/layout/venn3"/>
    <dgm:cxn modelId="{E4570281-C9DB-4D20-8B3B-4510753F8349}" type="presParOf" srcId="{08C3DB0E-E314-4A94-AE83-A3128643F236}" destId="{C837606C-EA6F-4FB3-8D14-D5D4E6016054}" srcOrd="1" destOrd="0" presId="urn:microsoft.com/office/officeart/2005/8/layout/venn3"/>
    <dgm:cxn modelId="{B41041F9-B71C-4285-9FEC-5AFCEB32A6F5}" type="presParOf" srcId="{08C3DB0E-E314-4A94-AE83-A3128643F236}" destId="{04B5813C-21F8-4F14-BFCE-61E54F166F39}" srcOrd="2" destOrd="0" presId="urn:microsoft.com/office/officeart/2005/8/layout/venn3"/>
    <dgm:cxn modelId="{492CA2A7-89BB-4438-A7F8-85C10F69470F}" type="presParOf" srcId="{08C3DB0E-E314-4A94-AE83-A3128643F236}" destId="{38580934-1B5E-4863-AA51-D0E10836D812}" srcOrd="3" destOrd="0" presId="urn:microsoft.com/office/officeart/2005/8/layout/venn3"/>
    <dgm:cxn modelId="{7F66330F-AECF-497E-BFD5-F0720479D7E6}" type="presParOf" srcId="{08C3DB0E-E314-4A94-AE83-A3128643F236}" destId="{425D14B4-E122-4B7C-95AD-F36690ACA9A5}" srcOrd="4" destOrd="0" presId="urn:microsoft.com/office/officeart/2005/8/layout/venn3"/>
    <dgm:cxn modelId="{CC53FAEC-3FDD-4928-8569-565740AD6F05}" type="presParOf" srcId="{08C3DB0E-E314-4A94-AE83-A3128643F236}" destId="{4A9F6B03-FAD4-440B-951C-033E68E4CF80}" srcOrd="5" destOrd="0" presId="urn:microsoft.com/office/officeart/2005/8/layout/venn3"/>
    <dgm:cxn modelId="{73D1FCA2-CA04-4BDE-AA78-04C46B444371}" type="presParOf" srcId="{08C3DB0E-E314-4A94-AE83-A3128643F236}" destId="{086D0F1D-0831-409C-B94A-D6E42DE95BDF}" srcOrd="6" destOrd="0" presId="urn:microsoft.com/office/officeart/2005/8/layout/venn3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7078BBB-97B3-457E-9DBA-6B4DF552AE07}">
      <dsp:nvSpPr>
        <dsp:cNvPr id="0" name=""/>
        <dsp:cNvSpPr/>
      </dsp:nvSpPr>
      <dsp:spPr>
        <a:xfrm>
          <a:off x="274590" y="86544"/>
          <a:ext cx="1365633" cy="310895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1">
                <a:satMod val="103000"/>
                <a:lumMod val="102000"/>
                <a:tint val="94000"/>
              </a:schemeClr>
            </a:gs>
            <a:gs pos="50000">
              <a:schemeClr val="accent1">
                <a:satMod val="110000"/>
                <a:lumMod val="100000"/>
                <a:shade val="100000"/>
              </a:schemeClr>
            </a:gs>
            <a:gs pos="100000">
              <a:schemeClr val="accent1"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/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extrusionH="190500"/>
      </dsp:spPr>
      <dsp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>
              <a:solidFill>
                <a:schemeClr val="bg1"/>
              </a:solidFill>
            </a:rPr>
            <a:t>Efficiency</a:t>
          </a:r>
        </a:p>
      </dsp:txBody>
      <dsp:txXfrm>
        <a:off x="283696" y="95650"/>
        <a:ext cx="1347421" cy="292683"/>
      </dsp:txXfrm>
    </dsp:sp>
    <dsp:sp modelId="{DAA21A2B-53AF-4BA9-869F-69BA732AFC97}">
      <dsp:nvSpPr>
        <dsp:cNvPr id="0" name=""/>
        <dsp:cNvSpPr/>
      </dsp:nvSpPr>
      <dsp:spPr>
        <a:xfrm>
          <a:off x="1863020" y="87022"/>
          <a:ext cx="1362454" cy="308008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1">
                <a:satMod val="103000"/>
                <a:lumMod val="102000"/>
                <a:tint val="94000"/>
              </a:schemeClr>
            </a:gs>
            <a:gs pos="50000">
              <a:schemeClr val="accent1">
                <a:satMod val="110000"/>
                <a:lumMod val="100000"/>
                <a:shade val="100000"/>
              </a:schemeClr>
            </a:gs>
            <a:gs pos="100000">
              <a:schemeClr val="accent1"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/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extrusionH="190500"/>
      </dsp:spPr>
      <dsp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>
              <a:solidFill>
                <a:schemeClr val="bg1"/>
              </a:solidFill>
            </a:rPr>
            <a:t>Responsiveness</a:t>
          </a:r>
        </a:p>
      </dsp:txBody>
      <dsp:txXfrm>
        <a:off x="1872041" y="96043"/>
        <a:ext cx="1344412" cy="289966"/>
      </dsp:txXfrm>
    </dsp:sp>
    <dsp:sp modelId="{DF55EBE9-00C0-45DE-9216-69F681FBE833}">
      <dsp:nvSpPr>
        <dsp:cNvPr id="0" name=""/>
        <dsp:cNvSpPr/>
      </dsp:nvSpPr>
      <dsp:spPr>
        <a:xfrm>
          <a:off x="1566894" y="2272630"/>
          <a:ext cx="402533" cy="295512"/>
        </a:xfrm>
        <a:prstGeom prst="triangle">
          <a:avLst/>
        </a:prstGeom>
        <a:gradFill rotWithShape="1">
          <a:gsLst>
            <a:gs pos="0">
              <a:schemeClr val="accent1">
                <a:satMod val="103000"/>
                <a:lumMod val="102000"/>
                <a:tint val="94000"/>
              </a:schemeClr>
            </a:gs>
            <a:gs pos="50000">
              <a:schemeClr val="accent1">
                <a:satMod val="110000"/>
                <a:lumMod val="100000"/>
                <a:shade val="100000"/>
              </a:schemeClr>
            </a:gs>
            <a:gs pos="100000">
              <a:schemeClr val="accent1"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/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extrusionH="190500"/>
      </dsp:spPr>
      <dsp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dsp:style>
    </dsp:sp>
    <dsp:sp modelId="{E7C2E067-44CC-48EA-84FA-2C0B47EC1075}">
      <dsp:nvSpPr>
        <dsp:cNvPr id="0" name=""/>
        <dsp:cNvSpPr/>
      </dsp:nvSpPr>
      <dsp:spPr>
        <a:xfrm>
          <a:off x="266388" y="2103407"/>
          <a:ext cx="2982292" cy="181341"/>
        </a:xfrm>
        <a:prstGeom prst="rect">
          <a:avLst/>
        </a:prstGeom>
        <a:gradFill rotWithShape="1">
          <a:gsLst>
            <a:gs pos="0">
              <a:schemeClr val="accent1">
                <a:satMod val="103000"/>
                <a:lumMod val="102000"/>
                <a:tint val="94000"/>
              </a:schemeClr>
            </a:gs>
            <a:gs pos="50000">
              <a:schemeClr val="accent1">
                <a:satMod val="110000"/>
                <a:lumMod val="100000"/>
                <a:shade val="100000"/>
              </a:schemeClr>
            </a:gs>
            <a:gs pos="100000">
              <a:schemeClr val="accent1"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/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extrusionH="190500"/>
      </dsp:spPr>
      <dsp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dsp:style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526BF6F-E03F-42C5-8370-6CAB467DB927}">
      <dsp:nvSpPr>
        <dsp:cNvPr id="0" name=""/>
        <dsp:cNvSpPr/>
      </dsp:nvSpPr>
      <dsp:spPr>
        <a:xfrm>
          <a:off x="0" y="387625"/>
          <a:ext cx="9821636" cy="16301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268" tIns="479044" rIns="762268" bIns="163576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>
              <a:latin typeface="Arial" panose="020B0604020202020204" pitchFamily="34" charset="0"/>
              <a:cs typeface="Arial" panose="020B0604020202020204" pitchFamily="34" charset="0"/>
            </a:rPr>
            <a:t>How do I Improve Forecast Accuracy for EOL/NPI products?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>
              <a:latin typeface="Arial" panose="020B0604020202020204" pitchFamily="34" charset="0"/>
              <a:cs typeface="Arial" panose="020B0604020202020204" pitchFamily="34" charset="0"/>
            </a:rPr>
            <a:t>How do I Improve Forecast Accuracy for entire product life cycle?</a:t>
          </a:r>
        </a:p>
      </dsp:txBody>
      <dsp:txXfrm>
        <a:off x="0" y="387625"/>
        <a:ext cx="9821636" cy="1630125"/>
      </dsp:txXfrm>
    </dsp:sp>
    <dsp:sp modelId="{71516269-61E1-4DFD-A721-D91D32DEA90D}">
      <dsp:nvSpPr>
        <dsp:cNvPr id="0" name=""/>
        <dsp:cNvSpPr/>
      </dsp:nvSpPr>
      <dsp:spPr>
        <a:xfrm>
          <a:off x="491081" y="48145"/>
          <a:ext cx="6875145" cy="6789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9864" tIns="0" rIns="259864" bIns="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latin typeface="Arial" panose="020B0604020202020204" pitchFamily="34" charset="0"/>
              <a:cs typeface="Arial" panose="020B0604020202020204" pitchFamily="34" charset="0"/>
            </a:rPr>
            <a:t>Product Life Cycle Forecasting</a:t>
          </a:r>
        </a:p>
      </dsp:txBody>
      <dsp:txXfrm>
        <a:off x="524225" y="81289"/>
        <a:ext cx="6808857" cy="612672"/>
      </dsp:txXfrm>
    </dsp:sp>
    <dsp:sp modelId="{E73CD87F-807A-4ADF-88FA-2110D6423306}">
      <dsp:nvSpPr>
        <dsp:cNvPr id="0" name=""/>
        <dsp:cNvSpPr/>
      </dsp:nvSpPr>
      <dsp:spPr>
        <a:xfrm>
          <a:off x="0" y="2481430"/>
          <a:ext cx="9821636" cy="12678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268" tIns="479044" rIns="762268" bIns="163576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>
              <a:latin typeface="Arial" panose="020B0604020202020204" pitchFamily="34" charset="0"/>
              <a:cs typeface="Arial" panose="020B0604020202020204" pitchFamily="34" charset="0"/>
            </a:rPr>
            <a:t>How do I Improve the Forecast Accuracy for Mature or replacement products?</a:t>
          </a:r>
        </a:p>
      </dsp:txBody>
      <dsp:txXfrm>
        <a:off x="0" y="2481430"/>
        <a:ext cx="9821636" cy="1267875"/>
      </dsp:txXfrm>
    </dsp:sp>
    <dsp:sp modelId="{2827DA99-C66A-43D1-B2E9-85A5DB7DACE3}">
      <dsp:nvSpPr>
        <dsp:cNvPr id="0" name=""/>
        <dsp:cNvSpPr/>
      </dsp:nvSpPr>
      <dsp:spPr>
        <a:xfrm>
          <a:off x="491081" y="2141950"/>
          <a:ext cx="6875145" cy="6789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9864" tIns="0" rIns="259864" bIns="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latin typeface="Arial" panose="020B0604020202020204" pitchFamily="34" charset="0"/>
              <a:cs typeface="Arial" panose="020B0604020202020204" pitchFamily="34" charset="0"/>
            </a:rPr>
            <a:t>Mature Forecasting</a:t>
          </a:r>
        </a:p>
      </dsp:txBody>
      <dsp:txXfrm>
        <a:off x="524225" y="2175094"/>
        <a:ext cx="6808857" cy="612672"/>
      </dsp:txXfrm>
    </dsp:sp>
    <dsp:sp modelId="{63A3D80D-8ECD-4CED-9753-655F4E171E3D}">
      <dsp:nvSpPr>
        <dsp:cNvPr id="0" name=""/>
        <dsp:cNvSpPr/>
      </dsp:nvSpPr>
      <dsp:spPr>
        <a:xfrm>
          <a:off x="0" y="4212985"/>
          <a:ext cx="9821636" cy="95996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268" tIns="479044" rIns="762268" bIns="163576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>
              <a:latin typeface="Arial" panose="020B0604020202020204" pitchFamily="34" charset="0"/>
              <a:cs typeface="Arial" panose="020B0604020202020204" pitchFamily="34" charset="0"/>
            </a:rPr>
            <a:t>How do I improve forecast accuracy for the spare parts?</a:t>
          </a:r>
        </a:p>
      </dsp:txBody>
      <dsp:txXfrm>
        <a:off x="0" y="4212985"/>
        <a:ext cx="9821636" cy="959962"/>
      </dsp:txXfrm>
    </dsp:sp>
    <dsp:sp modelId="{97B1F964-309D-4B88-B482-8FF9FBE3F8DA}">
      <dsp:nvSpPr>
        <dsp:cNvPr id="0" name=""/>
        <dsp:cNvSpPr/>
      </dsp:nvSpPr>
      <dsp:spPr>
        <a:xfrm>
          <a:off x="491081" y="3873505"/>
          <a:ext cx="6875145" cy="6789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9864" tIns="0" rIns="259864" bIns="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latin typeface="Arial" panose="020B0604020202020204" pitchFamily="34" charset="0"/>
              <a:cs typeface="Arial" panose="020B0604020202020204" pitchFamily="34" charset="0"/>
            </a:rPr>
            <a:t>Spare Part Forecasting</a:t>
          </a:r>
        </a:p>
      </dsp:txBody>
      <dsp:txXfrm>
        <a:off x="524225" y="3906649"/>
        <a:ext cx="6808857" cy="612672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5CE817-09CE-4358-AF22-F2B85C61A69B}">
      <dsp:nvSpPr>
        <dsp:cNvPr id="0" name=""/>
        <dsp:cNvSpPr/>
      </dsp:nvSpPr>
      <dsp:spPr>
        <a:xfrm>
          <a:off x="6015" y="93169"/>
          <a:ext cx="2767127" cy="1106851"/>
        </a:xfrm>
        <a:prstGeom prst="homePlate">
          <a:avLst/>
        </a:prstGeom>
        <a:solidFill>
          <a:schemeClr val="accent1"/>
        </a:solidFill>
        <a:ln w="19050">
          <a:solidFill>
            <a:schemeClr val="bg1"/>
          </a:solidFill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4676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Understand &amp; Asses the Current Strategy </a:t>
          </a:r>
        </a:p>
      </dsp:txBody>
      <dsp:txXfrm>
        <a:off x="6015" y="93169"/>
        <a:ext cx="2490414" cy="1106851"/>
      </dsp:txXfrm>
    </dsp:sp>
    <dsp:sp modelId="{0ECEA7BF-40A7-4876-AFD4-7EF1791C5647}">
      <dsp:nvSpPr>
        <dsp:cNvPr id="0" name=""/>
        <dsp:cNvSpPr/>
      </dsp:nvSpPr>
      <dsp:spPr>
        <a:xfrm>
          <a:off x="2219717" y="93169"/>
          <a:ext cx="3126881" cy="1106851"/>
        </a:xfrm>
        <a:prstGeom prst="chevron">
          <a:avLst/>
        </a:prstGeom>
        <a:solidFill>
          <a:schemeClr val="accent1"/>
        </a:solidFill>
        <a:ln w="19050">
          <a:solidFill>
            <a:schemeClr val="bg1"/>
          </a:solidFill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Prepare the Analytics map</a:t>
          </a:r>
        </a:p>
      </dsp:txBody>
      <dsp:txXfrm>
        <a:off x="2773143" y="93169"/>
        <a:ext cx="2020030" cy="1106851"/>
      </dsp:txXfrm>
    </dsp:sp>
    <dsp:sp modelId="{A8443C06-A881-4440-AD66-5CAF9D5C1784}">
      <dsp:nvSpPr>
        <dsp:cNvPr id="0" name=""/>
        <dsp:cNvSpPr/>
      </dsp:nvSpPr>
      <dsp:spPr>
        <a:xfrm>
          <a:off x="4793174" y="93169"/>
          <a:ext cx="3927411" cy="1106851"/>
        </a:xfrm>
        <a:prstGeom prst="chevron">
          <a:avLst/>
        </a:prstGeom>
        <a:solidFill>
          <a:schemeClr val="accent1"/>
        </a:solidFill>
        <a:ln>
          <a:solidFill>
            <a:schemeClr val="bg1"/>
          </a:solidFill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Model the demand forecast</a:t>
          </a:r>
        </a:p>
      </dsp:txBody>
      <dsp:txXfrm>
        <a:off x="5346600" y="93169"/>
        <a:ext cx="2820560" cy="1106851"/>
      </dsp:txXfrm>
    </dsp:sp>
    <dsp:sp modelId="{7748A571-AAF6-43C8-895F-CD0926B85D3A}">
      <dsp:nvSpPr>
        <dsp:cNvPr id="0" name=""/>
        <dsp:cNvSpPr/>
      </dsp:nvSpPr>
      <dsp:spPr>
        <a:xfrm>
          <a:off x="8167160" y="93169"/>
          <a:ext cx="2767127" cy="1106851"/>
        </a:xfrm>
        <a:prstGeom prst="chevron">
          <a:avLst/>
        </a:prstGeom>
        <a:solidFill>
          <a:schemeClr val="accent1"/>
        </a:solidFill>
        <a:ln>
          <a:solidFill>
            <a:schemeClr val="bg1"/>
          </a:solidFill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Measure the improvement</a:t>
          </a:r>
        </a:p>
      </dsp:txBody>
      <dsp:txXfrm>
        <a:off x="8720586" y="93169"/>
        <a:ext cx="1660276" cy="1106851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822C2E-FC79-47F3-9B3A-2E61FB0DD804}">
      <dsp:nvSpPr>
        <dsp:cNvPr id="0" name=""/>
        <dsp:cNvSpPr/>
      </dsp:nvSpPr>
      <dsp:spPr>
        <a:xfrm>
          <a:off x="3646941" y="0"/>
          <a:ext cx="7977960" cy="4986225"/>
        </a:xfrm>
        <a:prstGeom prst="swooshArrow">
          <a:avLst>
            <a:gd name="adj1" fmla="val 25000"/>
            <a:gd name="adj2" fmla="val 25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ADA2E6C-9A5C-4FA5-BA27-0526B236405C}">
      <dsp:nvSpPr>
        <dsp:cNvPr id="0" name=""/>
        <dsp:cNvSpPr/>
      </dsp:nvSpPr>
      <dsp:spPr>
        <a:xfrm>
          <a:off x="4432771" y="3707756"/>
          <a:ext cx="183493" cy="18349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8CD25B-1371-45D3-89ED-E7AF2DD0F797}">
      <dsp:nvSpPr>
        <dsp:cNvPr id="0" name=""/>
        <dsp:cNvSpPr/>
      </dsp:nvSpPr>
      <dsp:spPr>
        <a:xfrm>
          <a:off x="4524517" y="3799503"/>
          <a:ext cx="1045112" cy="11867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7229" tIns="0" rIns="0" bIns="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No Forecasting</a:t>
          </a:r>
        </a:p>
      </dsp:txBody>
      <dsp:txXfrm>
        <a:off x="4524517" y="3799503"/>
        <a:ext cx="1045112" cy="1186721"/>
      </dsp:txXfrm>
    </dsp:sp>
    <dsp:sp modelId="{45636297-9700-4717-B9D3-14E1B034865A}">
      <dsp:nvSpPr>
        <dsp:cNvPr id="0" name=""/>
        <dsp:cNvSpPr/>
      </dsp:nvSpPr>
      <dsp:spPr>
        <a:xfrm>
          <a:off x="5426027" y="2753393"/>
          <a:ext cx="287206" cy="28720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3F0363-E200-4C1E-B7A8-A665E7253A4C}">
      <dsp:nvSpPr>
        <dsp:cNvPr id="0" name=""/>
        <dsp:cNvSpPr/>
      </dsp:nvSpPr>
      <dsp:spPr>
        <a:xfrm>
          <a:off x="5569630" y="2896996"/>
          <a:ext cx="1324341" cy="20892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185" tIns="0" rIns="0" bIns="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Naïve Forecasting</a:t>
          </a:r>
        </a:p>
      </dsp:txBody>
      <dsp:txXfrm>
        <a:off x="5569630" y="2896996"/>
        <a:ext cx="1324341" cy="2089228"/>
      </dsp:txXfrm>
    </dsp:sp>
    <dsp:sp modelId="{6985CCD7-B31D-4DDB-81E7-6C4FC77D6ECA}">
      <dsp:nvSpPr>
        <dsp:cNvPr id="0" name=""/>
        <dsp:cNvSpPr/>
      </dsp:nvSpPr>
      <dsp:spPr>
        <a:xfrm>
          <a:off x="6702500" y="1992495"/>
          <a:ext cx="382942" cy="38294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992D94-0358-4828-9D10-FCFD5CC5123E}">
      <dsp:nvSpPr>
        <dsp:cNvPr id="0" name=""/>
        <dsp:cNvSpPr/>
      </dsp:nvSpPr>
      <dsp:spPr>
        <a:xfrm>
          <a:off x="6893971" y="2183966"/>
          <a:ext cx="1539746" cy="28022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2913" tIns="0" rIns="0" bIns="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Statistical Forecasting</a:t>
          </a:r>
        </a:p>
      </dsp:txBody>
      <dsp:txXfrm>
        <a:off x="6893971" y="2183966"/>
        <a:ext cx="1539746" cy="2802258"/>
      </dsp:txXfrm>
    </dsp:sp>
    <dsp:sp modelId="{A370D1D4-AC71-408B-BE10-3C9C19E5CFE8}">
      <dsp:nvSpPr>
        <dsp:cNvPr id="0" name=""/>
        <dsp:cNvSpPr/>
      </dsp:nvSpPr>
      <dsp:spPr>
        <a:xfrm>
          <a:off x="8186401" y="1398137"/>
          <a:ext cx="494633" cy="49463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EDF4EF-910A-4871-9773-E9E6ECA447A7}">
      <dsp:nvSpPr>
        <dsp:cNvPr id="0" name=""/>
        <dsp:cNvSpPr/>
      </dsp:nvSpPr>
      <dsp:spPr>
        <a:xfrm>
          <a:off x="8433718" y="1645454"/>
          <a:ext cx="1595592" cy="33407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2096" tIns="0" rIns="0" bIns="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Advanced Analytics</a:t>
          </a:r>
        </a:p>
      </dsp:txBody>
      <dsp:txXfrm>
        <a:off x="8433718" y="1645454"/>
        <a:ext cx="1595592" cy="3340770"/>
      </dsp:txXfrm>
    </dsp:sp>
    <dsp:sp modelId="{8AFF2C96-A88D-4908-BFC6-E6B86DDEEEB9}">
      <dsp:nvSpPr>
        <dsp:cNvPr id="0" name=""/>
        <dsp:cNvSpPr/>
      </dsp:nvSpPr>
      <dsp:spPr>
        <a:xfrm>
          <a:off x="9714180" y="1001233"/>
          <a:ext cx="630258" cy="63025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C00F029-B578-4344-AE88-7102C27D2D05}">
      <dsp:nvSpPr>
        <dsp:cNvPr id="0" name=""/>
        <dsp:cNvSpPr/>
      </dsp:nvSpPr>
      <dsp:spPr>
        <a:xfrm>
          <a:off x="10029310" y="1316363"/>
          <a:ext cx="1595592" cy="36698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961" tIns="0" rIns="0" bIns="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Machine Learning</a:t>
          </a:r>
        </a:p>
      </dsp:txBody>
      <dsp:txXfrm>
        <a:off x="10029310" y="1316363"/>
        <a:ext cx="1595592" cy="3669861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EEBEDD9-60D3-4DC3-9AED-89B6620DA550}">
      <dsp:nvSpPr>
        <dsp:cNvPr id="0" name=""/>
        <dsp:cNvSpPr/>
      </dsp:nvSpPr>
      <dsp:spPr>
        <a:xfrm>
          <a:off x="1290878" y="0"/>
          <a:ext cx="5163518" cy="5163518"/>
        </a:xfrm>
        <a:prstGeom prst="quadArrow">
          <a:avLst>
            <a:gd name="adj1" fmla="val 2000"/>
            <a:gd name="adj2" fmla="val 4000"/>
            <a:gd name="adj3" fmla="val 5000"/>
          </a:avLst>
        </a:prstGeom>
        <a:solidFill>
          <a:schemeClr val="accent4"/>
        </a:solidFill>
        <a:ln w="6350" cap="flat" cmpd="sng" algn="ctr">
          <a:noFill/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prstMaterial="plastic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CCFA044-E8D0-46A6-96B4-AB57E1317EB9}">
      <dsp:nvSpPr>
        <dsp:cNvPr id="0" name=""/>
        <dsp:cNvSpPr/>
      </dsp:nvSpPr>
      <dsp:spPr>
        <a:xfrm>
          <a:off x="1626507" y="335628"/>
          <a:ext cx="2065407" cy="206540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latin typeface="Arial" panose="020B0604020202020204" pitchFamily="34" charset="0"/>
              <a:cs typeface="Arial" panose="020B0604020202020204" pitchFamily="34" charset="0"/>
            </a:rPr>
            <a:t>Advanced Analytics</a:t>
          </a:r>
        </a:p>
      </dsp:txBody>
      <dsp:txXfrm>
        <a:off x="1727332" y="436453"/>
        <a:ext cx="1863757" cy="1863757"/>
      </dsp:txXfrm>
    </dsp:sp>
    <dsp:sp modelId="{8C0A4A45-9133-44C1-92BA-44A54E74EF7F}">
      <dsp:nvSpPr>
        <dsp:cNvPr id="0" name=""/>
        <dsp:cNvSpPr/>
      </dsp:nvSpPr>
      <dsp:spPr>
        <a:xfrm>
          <a:off x="4053361" y="335628"/>
          <a:ext cx="2065407" cy="206540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latin typeface="Arial" panose="020B0604020202020204" pitchFamily="34" charset="0"/>
              <a:cs typeface="Arial" panose="020B0604020202020204" pitchFamily="34" charset="0"/>
            </a:rPr>
            <a:t>Statistical Forecasting</a:t>
          </a:r>
        </a:p>
      </dsp:txBody>
      <dsp:txXfrm>
        <a:off x="4154186" y="436453"/>
        <a:ext cx="1863757" cy="1863757"/>
      </dsp:txXfrm>
    </dsp:sp>
    <dsp:sp modelId="{F43CBA61-E9DF-4326-9806-3709EB947CC2}">
      <dsp:nvSpPr>
        <dsp:cNvPr id="0" name=""/>
        <dsp:cNvSpPr/>
      </dsp:nvSpPr>
      <dsp:spPr>
        <a:xfrm>
          <a:off x="1626507" y="2762482"/>
          <a:ext cx="2065407" cy="206540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latin typeface="Arial" panose="020B0604020202020204" pitchFamily="34" charset="0"/>
              <a:cs typeface="Arial" panose="020B0604020202020204" pitchFamily="34" charset="0"/>
            </a:rPr>
            <a:t>Machine Learning</a:t>
          </a:r>
        </a:p>
      </dsp:txBody>
      <dsp:txXfrm>
        <a:off x="1727332" y="2863307"/>
        <a:ext cx="1863757" cy="1863757"/>
      </dsp:txXfrm>
    </dsp:sp>
    <dsp:sp modelId="{1653FFD5-4806-4B66-A3B1-717550D5AE59}">
      <dsp:nvSpPr>
        <dsp:cNvPr id="0" name=""/>
        <dsp:cNvSpPr/>
      </dsp:nvSpPr>
      <dsp:spPr>
        <a:xfrm>
          <a:off x="4053361" y="2762482"/>
          <a:ext cx="2065407" cy="206540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latin typeface="Arial" panose="020B0604020202020204" pitchFamily="34" charset="0"/>
              <a:cs typeface="Arial" panose="020B0604020202020204" pitchFamily="34" charset="0"/>
            </a:rPr>
            <a:t>Advanced Analytics</a:t>
          </a:r>
        </a:p>
      </dsp:txBody>
      <dsp:txXfrm>
        <a:off x="4154186" y="2863307"/>
        <a:ext cx="1863757" cy="1863757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17915E-F288-49D1-9EBB-E63C9EC164C6}">
      <dsp:nvSpPr>
        <dsp:cNvPr id="0" name=""/>
        <dsp:cNvSpPr/>
      </dsp:nvSpPr>
      <dsp:spPr>
        <a:xfrm>
          <a:off x="290917" y="449"/>
          <a:ext cx="1345022" cy="52617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IN" sz="1300" b="1" kern="1200" dirty="0">
              <a:latin typeface="+mn-lt"/>
            </a:rPr>
            <a:t>Unconstrained Demand Forecast</a:t>
          </a:r>
          <a:endParaRPr lang="en-US" sz="1300" b="1" kern="1200" dirty="0">
            <a:latin typeface="+mn-lt"/>
          </a:endParaRPr>
        </a:p>
      </dsp:txBody>
      <dsp:txXfrm>
        <a:off x="306328" y="15860"/>
        <a:ext cx="1314200" cy="495348"/>
      </dsp:txXfrm>
    </dsp:sp>
    <dsp:sp modelId="{9AC18CF6-E074-4D4D-9716-CAD74B430C2A}">
      <dsp:nvSpPr>
        <dsp:cNvPr id="0" name=""/>
        <dsp:cNvSpPr/>
      </dsp:nvSpPr>
      <dsp:spPr>
        <a:xfrm rot="5400000">
          <a:off x="864772" y="539774"/>
          <a:ext cx="197313" cy="23677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 rot="-5400000">
        <a:off x="892396" y="559505"/>
        <a:ext cx="142066" cy="138119"/>
      </dsp:txXfrm>
    </dsp:sp>
    <dsp:sp modelId="{C41DD67B-2D9D-4381-A94C-BA79EA040710}">
      <dsp:nvSpPr>
        <dsp:cNvPr id="0" name=""/>
        <dsp:cNvSpPr/>
      </dsp:nvSpPr>
      <dsp:spPr>
        <a:xfrm>
          <a:off x="290917" y="789705"/>
          <a:ext cx="1345022" cy="52617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IN" sz="1300" b="1" kern="1200" dirty="0">
              <a:latin typeface="+mn-lt"/>
            </a:rPr>
            <a:t>Constrained Demand Forecast</a:t>
          </a:r>
          <a:endParaRPr lang="en-US" sz="1300" b="1" kern="1200" dirty="0">
            <a:latin typeface="+mn-lt"/>
          </a:endParaRPr>
        </a:p>
      </dsp:txBody>
      <dsp:txXfrm>
        <a:off x="306328" y="805116"/>
        <a:ext cx="1314200" cy="495348"/>
      </dsp:txXfrm>
    </dsp:sp>
    <dsp:sp modelId="{12CC3BC4-3FCA-4D4F-9DAB-7FFF4AD0EBF5}">
      <dsp:nvSpPr>
        <dsp:cNvPr id="0" name=""/>
        <dsp:cNvSpPr/>
      </dsp:nvSpPr>
      <dsp:spPr>
        <a:xfrm rot="5400000">
          <a:off x="864772" y="1329029"/>
          <a:ext cx="197313" cy="23677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 rot="-5400000">
        <a:off x="892396" y="1348760"/>
        <a:ext cx="142066" cy="138119"/>
      </dsp:txXfrm>
    </dsp:sp>
    <dsp:sp modelId="{0D965A50-5499-4C74-9369-FB2FCB8D1AFF}">
      <dsp:nvSpPr>
        <dsp:cNvPr id="0" name=""/>
        <dsp:cNvSpPr/>
      </dsp:nvSpPr>
      <dsp:spPr>
        <a:xfrm>
          <a:off x="290917" y="1578960"/>
          <a:ext cx="1345022" cy="52617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IN" sz="1300" b="1" kern="1200" dirty="0">
              <a:latin typeface="+mn-lt"/>
            </a:rPr>
            <a:t>Distribution Forecast</a:t>
          </a:r>
          <a:endParaRPr lang="en-US" sz="1300" b="1" kern="1200" dirty="0">
            <a:latin typeface="+mn-lt"/>
          </a:endParaRPr>
        </a:p>
      </dsp:txBody>
      <dsp:txXfrm>
        <a:off x="306328" y="1594371"/>
        <a:ext cx="1314200" cy="495348"/>
      </dsp:txXfrm>
    </dsp:sp>
    <dsp:sp modelId="{FFF45031-FCB1-4DA5-8CFF-7BCC475FFF16}">
      <dsp:nvSpPr>
        <dsp:cNvPr id="0" name=""/>
        <dsp:cNvSpPr/>
      </dsp:nvSpPr>
      <dsp:spPr>
        <a:xfrm rot="5400000">
          <a:off x="864772" y="2118285"/>
          <a:ext cx="197313" cy="23677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 rot="-5400000">
        <a:off x="892396" y="2138016"/>
        <a:ext cx="142066" cy="138119"/>
      </dsp:txXfrm>
    </dsp:sp>
    <dsp:sp modelId="{6C881035-D402-475B-979F-A19CFD1D539A}">
      <dsp:nvSpPr>
        <dsp:cNvPr id="0" name=""/>
        <dsp:cNvSpPr/>
      </dsp:nvSpPr>
      <dsp:spPr>
        <a:xfrm>
          <a:off x="237197" y="2368216"/>
          <a:ext cx="1452463" cy="52617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/>
            <a:t>Production Forecast</a:t>
          </a:r>
        </a:p>
      </dsp:txBody>
      <dsp:txXfrm>
        <a:off x="252608" y="2383627"/>
        <a:ext cx="1421641" cy="495348"/>
      </dsp:txXfrm>
    </dsp:sp>
    <dsp:sp modelId="{D5740F74-483A-418F-B5C3-74AC57F51B76}">
      <dsp:nvSpPr>
        <dsp:cNvPr id="0" name=""/>
        <dsp:cNvSpPr/>
      </dsp:nvSpPr>
      <dsp:spPr>
        <a:xfrm rot="5400000">
          <a:off x="864772" y="2907540"/>
          <a:ext cx="197313" cy="23677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 rot="-5400000">
        <a:off x="892396" y="2927271"/>
        <a:ext cx="142066" cy="138119"/>
      </dsp:txXfrm>
    </dsp:sp>
    <dsp:sp modelId="{D097222B-A1B2-4B3F-A5F6-815A612E388E}">
      <dsp:nvSpPr>
        <dsp:cNvPr id="0" name=""/>
        <dsp:cNvSpPr/>
      </dsp:nvSpPr>
      <dsp:spPr>
        <a:xfrm>
          <a:off x="290917" y="3157471"/>
          <a:ext cx="1345022" cy="52617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300" b="1" kern="1200" dirty="0">
              <a:latin typeface="+mn-lt"/>
            </a:rPr>
            <a:t>New Buys Forecast</a:t>
          </a:r>
        </a:p>
      </dsp:txBody>
      <dsp:txXfrm>
        <a:off x="306328" y="3172882"/>
        <a:ext cx="1314200" cy="495348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9E9332-DFC2-4B40-A331-873146DEF0D8}">
      <dsp:nvSpPr>
        <dsp:cNvPr id="0" name=""/>
        <dsp:cNvSpPr/>
      </dsp:nvSpPr>
      <dsp:spPr>
        <a:xfrm>
          <a:off x="738175" y="20411"/>
          <a:ext cx="979742" cy="979742"/>
        </a:xfrm>
        <a:prstGeom prst="ellipse">
          <a:avLst/>
        </a:prstGeom>
        <a:solidFill>
          <a:schemeClr val="tx2">
            <a:lumMod val="40000"/>
            <a:lumOff val="6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chemeClr val="tx1"/>
              </a:solidFill>
            </a:rPr>
            <a:t>Risk</a:t>
          </a:r>
        </a:p>
      </dsp:txBody>
      <dsp:txXfrm>
        <a:off x="868807" y="191866"/>
        <a:ext cx="718477" cy="440884"/>
      </dsp:txXfrm>
    </dsp:sp>
    <dsp:sp modelId="{59DE5D28-27EB-40BC-B73C-4B0498D544A0}">
      <dsp:nvSpPr>
        <dsp:cNvPr id="0" name=""/>
        <dsp:cNvSpPr/>
      </dsp:nvSpPr>
      <dsp:spPr>
        <a:xfrm>
          <a:off x="1091699" y="632750"/>
          <a:ext cx="979742" cy="979742"/>
        </a:xfrm>
        <a:prstGeom prst="ellipse">
          <a:avLst/>
        </a:prstGeom>
        <a:solidFill>
          <a:srgbClr val="002060"/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chemeClr val="bg1"/>
              </a:solidFill>
            </a:rPr>
            <a:t>Availability</a:t>
          </a:r>
        </a:p>
      </dsp:txBody>
      <dsp:txXfrm>
        <a:off x="1391336" y="885850"/>
        <a:ext cx="587845" cy="538858"/>
      </dsp:txXfrm>
    </dsp:sp>
    <dsp:sp modelId="{8D38FAE6-A36C-423F-BD1B-EFA39F09D6FA}">
      <dsp:nvSpPr>
        <dsp:cNvPr id="0" name=""/>
        <dsp:cNvSpPr/>
      </dsp:nvSpPr>
      <dsp:spPr>
        <a:xfrm>
          <a:off x="384651" y="632750"/>
          <a:ext cx="979742" cy="979742"/>
        </a:xfrm>
        <a:prstGeom prst="ellipse">
          <a:avLst/>
        </a:prstGeom>
        <a:solidFill>
          <a:srgbClr val="002060"/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chemeClr val="bg1"/>
              </a:solidFill>
            </a:rPr>
            <a:t>Cost</a:t>
          </a:r>
        </a:p>
      </dsp:txBody>
      <dsp:txXfrm>
        <a:off x="476910" y="885850"/>
        <a:ext cx="587845" cy="538858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9459E4-CFC8-4932-BB6F-036A6CF9707B}">
      <dsp:nvSpPr>
        <dsp:cNvPr id="0" name=""/>
        <dsp:cNvSpPr/>
      </dsp:nvSpPr>
      <dsp:spPr>
        <a:xfrm>
          <a:off x="0" y="3676669"/>
          <a:ext cx="6200868" cy="0"/>
        </a:xfrm>
        <a:prstGeom prst="line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84EAC4D-6651-4C94-B2E1-B4BF8957EA14}">
      <dsp:nvSpPr>
        <dsp:cNvPr id="0" name=""/>
        <dsp:cNvSpPr/>
      </dsp:nvSpPr>
      <dsp:spPr>
        <a:xfrm>
          <a:off x="0" y="3059032"/>
          <a:ext cx="6200868" cy="0"/>
        </a:xfrm>
        <a:prstGeom prst="line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EB662D5-CA94-403E-938C-7845ECEA6A4A}">
      <dsp:nvSpPr>
        <dsp:cNvPr id="0" name=""/>
        <dsp:cNvSpPr/>
      </dsp:nvSpPr>
      <dsp:spPr>
        <a:xfrm>
          <a:off x="0" y="2441395"/>
          <a:ext cx="6200868" cy="0"/>
        </a:xfrm>
        <a:prstGeom prst="line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DF3B52E-F79C-494B-82AB-3F6C8ED8004E}">
      <dsp:nvSpPr>
        <dsp:cNvPr id="0" name=""/>
        <dsp:cNvSpPr/>
      </dsp:nvSpPr>
      <dsp:spPr>
        <a:xfrm>
          <a:off x="0" y="1823758"/>
          <a:ext cx="6200868" cy="0"/>
        </a:xfrm>
        <a:prstGeom prst="line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31759C1-FE0C-4CB6-B0B3-393B0D8C210B}">
      <dsp:nvSpPr>
        <dsp:cNvPr id="0" name=""/>
        <dsp:cNvSpPr/>
      </dsp:nvSpPr>
      <dsp:spPr>
        <a:xfrm>
          <a:off x="0" y="1206121"/>
          <a:ext cx="6200868" cy="0"/>
        </a:xfrm>
        <a:prstGeom prst="line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5BB69A9-12CD-4F72-B57B-3E6E13719D69}">
      <dsp:nvSpPr>
        <dsp:cNvPr id="0" name=""/>
        <dsp:cNvSpPr/>
      </dsp:nvSpPr>
      <dsp:spPr>
        <a:xfrm>
          <a:off x="0" y="588484"/>
          <a:ext cx="6200868" cy="0"/>
        </a:xfrm>
        <a:prstGeom prst="line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8767AAC-C8BE-4059-A7CD-3CB8A8965046}">
      <dsp:nvSpPr>
        <dsp:cNvPr id="0" name=""/>
        <dsp:cNvSpPr/>
      </dsp:nvSpPr>
      <dsp:spPr>
        <a:xfrm>
          <a:off x="1612225" y="258"/>
          <a:ext cx="4588643" cy="5882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674F175-FD95-4496-92AF-1471CF740137}">
      <dsp:nvSpPr>
        <dsp:cNvPr id="0" name=""/>
        <dsp:cNvSpPr/>
      </dsp:nvSpPr>
      <dsp:spPr>
        <a:xfrm>
          <a:off x="0" y="258"/>
          <a:ext cx="1612225" cy="588225"/>
        </a:xfrm>
        <a:prstGeom prst="round2SameRect">
          <a:avLst>
            <a:gd name="adj1" fmla="val 1667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Arial" panose="020B0604020202020204" pitchFamily="34" charset="0"/>
              <a:cs typeface="Arial" panose="020B0604020202020204" pitchFamily="34" charset="0"/>
            </a:rPr>
            <a:t>Service Level</a:t>
          </a:r>
        </a:p>
      </dsp:txBody>
      <dsp:txXfrm>
        <a:off x="28720" y="28978"/>
        <a:ext cx="1554785" cy="559505"/>
      </dsp:txXfrm>
    </dsp:sp>
    <dsp:sp modelId="{B9B25D05-D797-44FC-9780-D0138D1883DA}">
      <dsp:nvSpPr>
        <dsp:cNvPr id="0" name=""/>
        <dsp:cNvSpPr/>
      </dsp:nvSpPr>
      <dsp:spPr>
        <a:xfrm>
          <a:off x="1612225" y="617895"/>
          <a:ext cx="4588643" cy="5882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01427DB-A483-40CA-9265-B46D8443A926}">
      <dsp:nvSpPr>
        <dsp:cNvPr id="0" name=""/>
        <dsp:cNvSpPr/>
      </dsp:nvSpPr>
      <dsp:spPr>
        <a:xfrm>
          <a:off x="0" y="617895"/>
          <a:ext cx="1612225" cy="588225"/>
        </a:xfrm>
        <a:prstGeom prst="round2SameRect">
          <a:avLst>
            <a:gd name="adj1" fmla="val 1667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Arial" panose="020B0604020202020204" pitchFamily="34" charset="0"/>
              <a:cs typeface="Arial" panose="020B0604020202020204" pitchFamily="34" charset="0"/>
            </a:rPr>
            <a:t>Cost</a:t>
          </a:r>
        </a:p>
      </dsp:txBody>
      <dsp:txXfrm>
        <a:off x="28720" y="646615"/>
        <a:ext cx="1554785" cy="559505"/>
      </dsp:txXfrm>
    </dsp:sp>
    <dsp:sp modelId="{3E1DA3CC-B215-4E37-8C3F-F7820F29330A}">
      <dsp:nvSpPr>
        <dsp:cNvPr id="0" name=""/>
        <dsp:cNvSpPr/>
      </dsp:nvSpPr>
      <dsp:spPr>
        <a:xfrm>
          <a:off x="1612225" y="1235532"/>
          <a:ext cx="4588643" cy="5882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6C0DC0A-AB64-4327-B027-F15270ABCD5D}">
      <dsp:nvSpPr>
        <dsp:cNvPr id="0" name=""/>
        <dsp:cNvSpPr/>
      </dsp:nvSpPr>
      <dsp:spPr>
        <a:xfrm>
          <a:off x="0" y="1235532"/>
          <a:ext cx="1612225" cy="588225"/>
        </a:xfrm>
        <a:prstGeom prst="round2SameRect">
          <a:avLst>
            <a:gd name="adj1" fmla="val 1667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Arial" panose="020B0604020202020204" pitchFamily="34" charset="0"/>
              <a:cs typeface="Arial" panose="020B0604020202020204" pitchFamily="34" charset="0"/>
            </a:rPr>
            <a:t>Forecast Accuracy</a:t>
          </a:r>
        </a:p>
      </dsp:txBody>
      <dsp:txXfrm>
        <a:off x="28720" y="1264252"/>
        <a:ext cx="1554785" cy="559505"/>
      </dsp:txXfrm>
    </dsp:sp>
    <dsp:sp modelId="{FFBCC72D-BE0E-47BC-9E3A-F18F454AAFF9}">
      <dsp:nvSpPr>
        <dsp:cNvPr id="0" name=""/>
        <dsp:cNvSpPr/>
      </dsp:nvSpPr>
      <dsp:spPr>
        <a:xfrm>
          <a:off x="1612225" y="1853169"/>
          <a:ext cx="4588643" cy="5882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29EB8AB-9008-4E0B-A436-595E32F8E4B3}">
      <dsp:nvSpPr>
        <dsp:cNvPr id="0" name=""/>
        <dsp:cNvSpPr/>
      </dsp:nvSpPr>
      <dsp:spPr>
        <a:xfrm>
          <a:off x="0" y="1853169"/>
          <a:ext cx="1612225" cy="588225"/>
        </a:xfrm>
        <a:prstGeom prst="round2SameRect">
          <a:avLst>
            <a:gd name="adj1" fmla="val 1667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Arial" panose="020B0604020202020204" pitchFamily="34" charset="0"/>
              <a:cs typeface="Arial" panose="020B0604020202020204" pitchFamily="34" charset="0"/>
            </a:rPr>
            <a:t>Lead time</a:t>
          </a:r>
        </a:p>
      </dsp:txBody>
      <dsp:txXfrm>
        <a:off x="28720" y="1881889"/>
        <a:ext cx="1554785" cy="559505"/>
      </dsp:txXfrm>
    </dsp:sp>
    <dsp:sp modelId="{55866705-00D5-464B-A245-6324B858A8C0}">
      <dsp:nvSpPr>
        <dsp:cNvPr id="0" name=""/>
        <dsp:cNvSpPr/>
      </dsp:nvSpPr>
      <dsp:spPr>
        <a:xfrm>
          <a:off x="1612225" y="2470806"/>
          <a:ext cx="4588643" cy="5882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3627816-C928-42F3-9286-B4C8F1B55A8B}">
      <dsp:nvSpPr>
        <dsp:cNvPr id="0" name=""/>
        <dsp:cNvSpPr/>
      </dsp:nvSpPr>
      <dsp:spPr>
        <a:xfrm>
          <a:off x="0" y="2470806"/>
          <a:ext cx="1612225" cy="588225"/>
        </a:xfrm>
        <a:prstGeom prst="round2SameRect">
          <a:avLst>
            <a:gd name="adj1" fmla="val 1667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Arial" panose="020B0604020202020204" pitchFamily="34" charset="0"/>
              <a:cs typeface="Arial" panose="020B0604020202020204" pitchFamily="34" charset="0"/>
            </a:rPr>
            <a:t>Inventory policy</a:t>
          </a:r>
        </a:p>
      </dsp:txBody>
      <dsp:txXfrm>
        <a:off x="28720" y="2499526"/>
        <a:ext cx="1554785" cy="559505"/>
      </dsp:txXfrm>
    </dsp:sp>
    <dsp:sp modelId="{A70585FA-E5A6-4BE8-BD21-8A1052BEA5E5}">
      <dsp:nvSpPr>
        <dsp:cNvPr id="0" name=""/>
        <dsp:cNvSpPr/>
      </dsp:nvSpPr>
      <dsp:spPr>
        <a:xfrm>
          <a:off x="1612225" y="3088443"/>
          <a:ext cx="4588643" cy="5882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91543DC-C5A9-4C1F-B868-96867A0E36CB}">
      <dsp:nvSpPr>
        <dsp:cNvPr id="0" name=""/>
        <dsp:cNvSpPr/>
      </dsp:nvSpPr>
      <dsp:spPr>
        <a:xfrm>
          <a:off x="0" y="3088443"/>
          <a:ext cx="1612225" cy="588225"/>
        </a:xfrm>
        <a:prstGeom prst="round2SameRect">
          <a:avLst>
            <a:gd name="adj1" fmla="val 1667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Arial" panose="020B0604020202020204" pitchFamily="34" charset="0"/>
              <a:cs typeface="Arial" panose="020B0604020202020204" pitchFamily="34" charset="0"/>
            </a:rPr>
            <a:t>Stocking Strategy</a:t>
          </a:r>
        </a:p>
      </dsp:txBody>
      <dsp:txXfrm>
        <a:off x="28720" y="3117163"/>
        <a:ext cx="1554785" cy="559505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044D7FB-C2B5-4909-BB55-78069E258928}">
      <dsp:nvSpPr>
        <dsp:cNvPr id="0" name=""/>
        <dsp:cNvSpPr/>
      </dsp:nvSpPr>
      <dsp:spPr>
        <a:xfrm>
          <a:off x="1692" y="20232"/>
          <a:ext cx="1697985" cy="1697985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2700" prstMaterial="clear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93446" tIns="15240" rIns="93446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latin typeface="Arial" panose="020B0604020202020204" pitchFamily="34" charset="0"/>
              <a:cs typeface="Arial" panose="020B0604020202020204" pitchFamily="34" charset="0"/>
            </a:rPr>
            <a:t>Balanced Service Level vs. Cost</a:t>
          </a:r>
        </a:p>
      </dsp:txBody>
      <dsp:txXfrm>
        <a:off x="250356" y="268896"/>
        <a:ext cx="1200657" cy="1200657"/>
      </dsp:txXfrm>
    </dsp:sp>
    <dsp:sp modelId="{04B5813C-21F8-4F14-BFCE-61E54F166F39}">
      <dsp:nvSpPr>
        <dsp:cNvPr id="0" name=""/>
        <dsp:cNvSpPr/>
      </dsp:nvSpPr>
      <dsp:spPr>
        <a:xfrm>
          <a:off x="1360080" y="20232"/>
          <a:ext cx="1697985" cy="1697985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2700" prstMaterial="clear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93446" tIns="15240" rIns="93446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latin typeface="Arial" panose="020B0604020202020204" pitchFamily="34" charset="0"/>
              <a:cs typeface="Arial" panose="020B0604020202020204" pitchFamily="34" charset="0"/>
            </a:rPr>
            <a:t>Optimal</a:t>
          </a:r>
          <a:br>
            <a:rPr lang="en-US" sz="1200" kern="1200" dirty="0">
              <a:latin typeface="Arial" panose="020B0604020202020204" pitchFamily="34" charset="0"/>
              <a:cs typeface="Arial" panose="020B0604020202020204" pitchFamily="34" charset="0"/>
            </a:rPr>
          </a:br>
          <a:r>
            <a:rPr lang="en-US" sz="1200" kern="1200" dirty="0">
              <a:latin typeface="Arial" panose="020B0604020202020204" pitchFamily="34" charset="0"/>
              <a:cs typeface="Arial" panose="020B0604020202020204" pitchFamily="34" charset="0"/>
            </a:rPr>
            <a:t>Safety stock</a:t>
          </a:r>
        </a:p>
      </dsp:txBody>
      <dsp:txXfrm>
        <a:off x="1608744" y="268896"/>
        <a:ext cx="1200657" cy="1200657"/>
      </dsp:txXfrm>
    </dsp:sp>
    <dsp:sp modelId="{425D14B4-E122-4B7C-95AD-F36690ACA9A5}">
      <dsp:nvSpPr>
        <dsp:cNvPr id="0" name=""/>
        <dsp:cNvSpPr/>
      </dsp:nvSpPr>
      <dsp:spPr>
        <a:xfrm>
          <a:off x="2718468" y="20232"/>
          <a:ext cx="1697985" cy="1697985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2700" prstMaterial="clear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93446" tIns="15240" rIns="93446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latin typeface="Arial" panose="020B0604020202020204" pitchFamily="34" charset="0"/>
              <a:cs typeface="Arial" panose="020B0604020202020204" pitchFamily="34" charset="0"/>
            </a:rPr>
            <a:t>Optimal</a:t>
          </a:r>
          <a:br>
            <a:rPr lang="en-US" sz="1200" kern="1200" dirty="0">
              <a:latin typeface="Arial" panose="020B0604020202020204" pitchFamily="34" charset="0"/>
              <a:cs typeface="Arial" panose="020B0604020202020204" pitchFamily="34" charset="0"/>
            </a:rPr>
          </a:br>
          <a:r>
            <a:rPr lang="en-US" sz="1200" kern="1200" dirty="0">
              <a:latin typeface="Arial" panose="020B0604020202020204" pitchFamily="34" charset="0"/>
              <a:cs typeface="Arial" panose="020B0604020202020204" pitchFamily="34" charset="0"/>
            </a:rPr>
            <a:t>Cycle stock</a:t>
          </a:r>
        </a:p>
      </dsp:txBody>
      <dsp:txXfrm>
        <a:off x="2967132" y="268896"/>
        <a:ext cx="1200657" cy="1200657"/>
      </dsp:txXfrm>
    </dsp:sp>
    <dsp:sp modelId="{086D0F1D-0831-409C-B94A-D6E42DE95BDF}">
      <dsp:nvSpPr>
        <dsp:cNvPr id="0" name=""/>
        <dsp:cNvSpPr/>
      </dsp:nvSpPr>
      <dsp:spPr>
        <a:xfrm>
          <a:off x="4076856" y="20232"/>
          <a:ext cx="1697985" cy="1697985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2700" prstMaterial="clear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93446" tIns="15240" rIns="93446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latin typeface="Arial" panose="020B0604020202020204" pitchFamily="34" charset="0"/>
              <a:cs typeface="Arial" panose="020B0604020202020204" pitchFamily="34" charset="0"/>
            </a:rPr>
            <a:t>Differentiated Stocking Strategy</a:t>
          </a:r>
        </a:p>
      </dsp:txBody>
      <dsp:txXfrm>
        <a:off x="4325520" y="268896"/>
        <a:ext cx="1200657" cy="1200657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526BF6F-E03F-42C5-8370-6CAB467DB927}">
      <dsp:nvSpPr>
        <dsp:cNvPr id="0" name=""/>
        <dsp:cNvSpPr/>
      </dsp:nvSpPr>
      <dsp:spPr>
        <a:xfrm>
          <a:off x="0" y="539140"/>
          <a:ext cx="9670300" cy="148837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50523" tIns="437388" rIns="750523" bIns="149352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>
              <a:latin typeface="Arial" panose="020B0604020202020204" pitchFamily="34" charset="0"/>
              <a:cs typeface="Arial" panose="020B0604020202020204" pitchFamily="34" charset="0"/>
            </a:rPr>
            <a:t>How can we optimally balance the Service Level vs. Inventory Cost 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>
              <a:latin typeface="Arial" panose="020B0604020202020204" pitchFamily="34" charset="0"/>
              <a:cs typeface="Arial" panose="020B0604020202020204" pitchFamily="34" charset="0"/>
            </a:rPr>
            <a:t>How can we simulate the impact of uncertainty on logistic costs for a given service level?</a:t>
          </a:r>
        </a:p>
      </dsp:txBody>
      <dsp:txXfrm>
        <a:off x="0" y="539140"/>
        <a:ext cx="9670300" cy="1488374"/>
      </dsp:txXfrm>
    </dsp:sp>
    <dsp:sp modelId="{71516269-61E1-4DFD-A721-D91D32DEA90D}">
      <dsp:nvSpPr>
        <dsp:cNvPr id="0" name=""/>
        <dsp:cNvSpPr/>
      </dsp:nvSpPr>
      <dsp:spPr>
        <a:xfrm>
          <a:off x="483515" y="229180"/>
          <a:ext cx="7258556" cy="6199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5860" tIns="0" rIns="255860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latin typeface="Arial" panose="020B0604020202020204" pitchFamily="34" charset="0"/>
              <a:cs typeface="Arial" panose="020B0604020202020204" pitchFamily="34" charset="0"/>
            </a:rPr>
            <a:t>Service Level vs Cost Optimization</a:t>
          </a:r>
        </a:p>
      </dsp:txBody>
      <dsp:txXfrm>
        <a:off x="513777" y="259442"/>
        <a:ext cx="7198032" cy="559396"/>
      </dsp:txXfrm>
    </dsp:sp>
    <dsp:sp modelId="{E73CD87F-807A-4ADF-88FA-2110D6423306}">
      <dsp:nvSpPr>
        <dsp:cNvPr id="0" name=""/>
        <dsp:cNvSpPr/>
      </dsp:nvSpPr>
      <dsp:spPr>
        <a:xfrm>
          <a:off x="0" y="2450875"/>
          <a:ext cx="9670300" cy="11576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50523" tIns="437388" rIns="750523" bIns="149352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>
              <a:latin typeface="Arial" panose="020B0604020202020204" pitchFamily="34" charset="0"/>
              <a:cs typeface="Arial" panose="020B0604020202020204" pitchFamily="34" charset="0"/>
            </a:rPr>
            <a:t>How can we optimally replenishments products with the network with minimal impact to service level?</a:t>
          </a:r>
        </a:p>
      </dsp:txBody>
      <dsp:txXfrm>
        <a:off x="0" y="2450875"/>
        <a:ext cx="9670300" cy="1157625"/>
      </dsp:txXfrm>
    </dsp:sp>
    <dsp:sp modelId="{2827DA99-C66A-43D1-B2E9-85A5DB7DACE3}">
      <dsp:nvSpPr>
        <dsp:cNvPr id="0" name=""/>
        <dsp:cNvSpPr/>
      </dsp:nvSpPr>
      <dsp:spPr>
        <a:xfrm>
          <a:off x="483515" y="2140915"/>
          <a:ext cx="7144291" cy="6199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5860" tIns="0" rIns="255860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latin typeface="Arial" panose="020B0604020202020204" pitchFamily="34" charset="0"/>
              <a:cs typeface="Arial" panose="020B0604020202020204" pitchFamily="34" charset="0"/>
            </a:rPr>
            <a:t>Product flow replenishment optimization</a:t>
          </a:r>
        </a:p>
      </dsp:txBody>
      <dsp:txXfrm>
        <a:off x="513777" y="2171177"/>
        <a:ext cx="7083767" cy="559396"/>
      </dsp:txXfrm>
    </dsp:sp>
    <dsp:sp modelId="{63A3D80D-8ECD-4CED-9753-655F4E171E3D}">
      <dsp:nvSpPr>
        <dsp:cNvPr id="0" name=""/>
        <dsp:cNvSpPr/>
      </dsp:nvSpPr>
      <dsp:spPr>
        <a:xfrm>
          <a:off x="0" y="4031861"/>
          <a:ext cx="9670300" cy="11576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50523" tIns="437388" rIns="750523" bIns="149352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>
              <a:latin typeface="Arial" panose="020B0604020202020204" pitchFamily="34" charset="0"/>
              <a:cs typeface="Arial" panose="020B0604020202020204" pitchFamily="34" charset="0"/>
            </a:rPr>
            <a:t>How do we optimize safety stock for a complex supply chain network?</a:t>
          </a:r>
        </a:p>
      </dsp:txBody>
      <dsp:txXfrm>
        <a:off x="0" y="4031861"/>
        <a:ext cx="9670300" cy="1157625"/>
      </dsp:txXfrm>
    </dsp:sp>
    <dsp:sp modelId="{97B1F964-309D-4B88-B482-8FF9FBE3F8DA}">
      <dsp:nvSpPr>
        <dsp:cNvPr id="0" name=""/>
        <dsp:cNvSpPr/>
      </dsp:nvSpPr>
      <dsp:spPr>
        <a:xfrm>
          <a:off x="483515" y="3721901"/>
          <a:ext cx="7144224" cy="6199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5860" tIns="0" rIns="255860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latin typeface="Arial" panose="020B0604020202020204" pitchFamily="34" charset="0"/>
              <a:cs typeface="Arial" panose="020B0604020202020204" pitchFamily="34" charset="0"/>
            </a:rPr>
            <a:t>Multi-Echelon, Omni-Channel Inventory Optimization</a:t>
          </a:r>
        </a:p>
      </dsp:txBody>
      <dsp:txXfrm>
        <a:off x="513777" y="3752163"/>
        <a:ext cx="7083700" cy="559396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5CE817-09CE-4358-AF22-F2B85C61A69B}">
      <dsp:nvSpPr>
        <dsp:cNvPr id="0" name=""/>
        <dsp:cNvSpPr/>
      </dsp:nvSpPr>
      <dsp:spPr>
        <a:xfrm>
          <a:off x="6015" y="279435"/>
          <a:ext cx="2767127" cy="1106851"/>
        </a:xfrm>
        <a:prstGeom prst="homePlate">
          <a:avLst/>
        </a:prstGeom>
        <a:solidFill>
          <a:schemeClr val="accent1"/>
        </a:solidFill>
        <a:ln w="19050">
          <a:solidFill>
            <a:schemeClr val="bg1"/>
          </a:solidFill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4676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Understand &amp; Asses the Current Strategy </a:t>
          </a:r>
        </a:p>
      </dsp:txBody>
      <dsp:txXfrm>
        <a:off x="6015" y="279435"/>
        <a:ext cx="2490414" cy="1106851"/>
      </dsp:txXfrm>
    </dsp:sp>
    <dsp:sp modelId="{0ECEA7BF-40A7-4876-AFD4-7EF1791C5647}">
      <dsp:nvSpPr>
        <dsp:cNvPr id="0" name=""/>
        <dsp:cNvSpPr/>
      </dsp:nvSpPr>
      <dsp:spPr>
        <a:xfrm>
          <a:off x="2219717" y="279435"/>
          <a:ext cx="3126881" cy="1106851"/>
        </a:xfrm>
        <a:prstGeom prst="chevron">
          <a:avLst/>
        </a:prstGeom>
        <a:solidFill>
          <a:schemeClr val="accent1"/>
        </a:solidFill>
        <a:ln w="19050">
          <a:solidFill>
            <a:schemeClr val="bg1"/>
          </a:solidFill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Prepare the Analytics map</a:t>
          </a:r>
        </a:p>
      </dsp:txBody>
      <dsp:txXfrm>
        <a:off x="2773143" y="279435"/>
        <a:ext cx="2020030" cy="1106851"/>
      </dsp:txXfrm>
    </dsp:sp>
    <dsp:sp modelId="{A8443C06-A881-4440-AD66-5CAF9D5C1784}">
      <dsp:nvSpPr>
        <dsp:cNvPr id="0" name=""/>
        <dsp:cNvSpPr/>
      </dsp:nvSpPr>
      <dsp:spPr>
        <a:xfrm>
          <a:off x="4793174" y="279435"/>
          <a:ext cx="3927411" cy="1106851"/>
        </a:xfrm>
        <a:prstGeom prst="chevron">
          <a:avLst/>
        </a:prstGeom>
        <a:solidFill>
          <a:schemeClr val="accent1"/>
        </a:solidFill>
        <a:ln w="19050">
          <a:solidFill>
            <a:schemeClr val="bg1"/>
          </a:solidFill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Model the Inventory Simulation and Replenishment Optimization</a:t>
          </a:r>
        </a:p>
      </dsp:txBody>
      <dsp:txXfrm>
        <a:off x="5346600" y="279435"/>
        <a:ext cx="2820560" cy="1106851"/>
      </dsp:txXfrm>
    </dsp:sp>
    <dsp:sp modelId="{7748A571-AAF6-43C8-895F-CD0926B85D3A}">
      <dsp:nvSpPr>
        <dsp:cNvPr id="0" name=""/>
        <dsp:cNvSpPr/>
      </dsp:nvSpPr>
      <dsp:spPr>
        <a:xfrm>
          <a:off x="8167160" y="279435"/>
          <a:ext cx="2767127" cy="1106851"/>
        </a:xfrm>
        <a:prstGeom prst="chevron">
          <a:avLst/>
        </a:prstGeom>
        <a:solidFill>
          <a:schemeClr val="accent1"/>
        </a:solidFill>
        <a:ln w="19050">
          <a:solidFill>
            <a:schemeClr val="bg1"/>
          </a:solidFill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Measure the improvement</a:t>
          </a:r>
        </a:p>
      </dsp:txBody>
      <dsp:txXfrm>
        <a:off x="8720586" y="279435"/>
        <a:ext cx="1660276" cy="110685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9E9332-DFC2-4B40-A331-873146DEF0D8}">
      <dsp:nvSpPr>
        <dsp:cNvPr id="0" name=""/>
        <dsp:cNvSpPr/>
      </dsp:nvSpPr>
      <dsp:spPr>
        <a:xfrm>
          <a:off x="1048934" y="18980"/>
          <a:ext cx="911049" cy="911049"/>
        </a:xfrm>
        <a:prstGeom prst="ellipse">
          <a:avLst/>
        </a:prstGeom>
        <a:gradFill rotWithShape="0">
          <a:gsLst>
            <a:gs pos="0">
              <a:schemeClr val="accent1">
                <a:alpha val="5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alpha val="5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alpha val="5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Risk</a:t>
          </a:r>
        </a:p>
      </dsp:txBody>
      <dsp:txXfrm>
        <a:off x="1170407" y="178413"/>
        <a:ext cx="668102" cy="409972"/>
      </dsp:txXfrm>
    </dsp:sp>
    <dsp:sp modelId="{59DE5D28-27EB-40BC-B73C-4B0498D544A0}">
      <dsp:nvSpPr>
        <dsp:cNvPr id="0" name=""/>
        <dsp:cNvSpPr/>
      </dsp:nvSpPr>
      <dsp:spPr>
        <a:xfrm>
          <a:off x="1377671" y="588385"/>
          <a:ext cx="911049" cy="911049"/>
        </a:xfrm>
        <a:prstGeom prst="ellipse">
          <a:avLst/>
        </a:prstGeom>
        <a:gradFill rotWithShape="0">
          <a:gsLst>
            <a:gs pos="0">
              <a:schemeClr val="accent1">
                <a:alpha val="5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alpha val="5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alpha val="5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Availability</a:t>
          </a:r>
        </a:p>
      </dsp:txBody>
      <dsp:txXfrm>
        <a:off x="1656300" y="823740"/>
        <a:ext cx="546629" cy="501076"/>
      </dsp:txXfrm>
    </dsp:sp>
    <dsp:sp modelId="{8D38FAE6-A36C-423F-BD1B-EFA39F09D6FA}">
      <dsp:nvSpPr>
        <dsp:cNvPr id="0" name=""/>
        <dsp:cNvSpPr/>
      </dsp:nvSpPr>
      <dsp:spPr>
        <a:xfrm>
          <a:off x="720197" y="588385"/>
          <a:ext cx="911049" cy="911049"/>
        </a:xfrm>
        <a:prstGeom prst="ellipse">
          <a:avLst/>
        </a:prstGeom>
        <a:gradFill rotWithShape="0">
          <a:gsLst>
            <a:gs pos="0">
              <a:schemeClr val="accent1">
                <a:alpha val="5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alpha val="5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alpha val="5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Cost</a:t>
          </a:r>
        </a:p>
      </dsp:txBody>
      <dsp:txXfrm>
        <a:off x="805988" y="823740"/>
        <a:ext cx="546629" cy="501076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1408FB-B791-4198-BAC7-CC2430933EE0}">
      <dsp:nvSpPr>
        <dsp:cNvPr id="0" name=""/>
        <dsp:cNvSpPr/>
      </dsp:nvSpPr>
      <dsp:spPr>
        <a:xfrm>
          <a:off x="0" y="169333"/>
          <a:ext cx="8128000" cy="5079999"/>
        </a:xfrm>
        <a:prstGeom prst="swooshArrow">
          <a:avLst>
            <a:gd name="adj1" fmla="val 25000"/>
            <a:gd name="adj2" fmla="val 25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0C9B382-33F4-4D99-BD7A-15ED9F0824E9}">
      <dsp:nvSpPr>
        <dsp:cNvPr id="0" name=""/>
        <dsp:cNvSpPr/>
      </dsp:nvSpPr>
      <dsp:spPr>
        <a:xfrm>
          <a:off x="800608" y="3946821"/>
          <a:ext cx="186944" cy="18694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477380-239E-417F-9EB5-1828B8D33F16}">
      <dsp:nvSpPr>
        <dsp:cNvPr id="0" name=""/>
        <dsp:cNvSpPr/>
      </dsp:nvSpPr>
      <dsp:spPr>
        <a:xfrm>
          <a:off x="894080" y="4040293"/>
          <a:ext cx="1389888" cy="12090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58" tIns="0" rIns="0" bIns="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Arial" panose="020B0604020202020204" pitchFamily="34" charset="0"/>
              <a:cs typeface="Arial" panose="020B0604020202020204" pitchFamily="34" charset="0"/>
            </a:rPr>
            <a:t>Rule of Thumb</a:t>
          </a:r>
        </a:p>
      </dsp:txBody>
      <dsp:txXfrm>
        <a:off x="894080" y="4040293"/>
        <a:ext cx="1389888" cy="1209040"/>
      </dsp:txXfrm>
    </dsp:sp>
    <dsp:sp modelId="{DAEF31E7-9317-4419-A3FE-148DC426197B}">
      <dsp:nvSpPr>
        <dsp:cNvPr id="0" name=""/>
        <dsp:cNvSpPr/>
      </dsp:nvSpPr>
      <dsp:spPr>
        <a:xfrm>
          <a:off x="2121408" y="2765213"/>
          <a:ext cx="325120" cy="32512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951F4C-9F1E-4656-847A-2CC4E74BA20D}">
      <dsp:nvSpPr>
        <dsp:cNvPr id="0" name=""/>
        <dsp:cNvSpPr/>
      </dsp:nvSpPr>
      <dsp:spPr>
        <a:xfrm>
          <a:off x="2283968" y="2927773"/>
          <a:ext cx="1706880" cy="23215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2274" tIns="0" rIns="0" bIns="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Arial" panose="020B0604020202020204" pitchFamily="34" charset="0"/>
              <a:cs typeface="Arial" panose="020B0604020202020204" pitchFamily="34" charset="0"/>
            </a:rPr>
            <a:t>Single Echelon Inventory</a:t>
          </a:r>
        </a:p>
      </dsp:txBody>
      <dsp:txXfrm>
        <a:off x="2283968" y="2927773"/>
        <a:ext cx="1706880" cy="2321559"/>
      </dsp:txXfrm>
    </dsp:sp>
    <dsp:sp modelId="{6319CE4E-30A2-40BA-9A30-7303F84F9EE6}">
      <dsp:nvSpPr>
        <dsp:cNvPr id="0" name=""/>
        <dsp:cNvSpPr/>
      </dsp:nvSpPr>
      <dsp:spPr>
        <a:xfrm>
          <a:off x="3807968" y="1894501"/>
          <a:ext cx="430784" cy="43078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7CF93C5-A8C8-4653-A541-72C1ECA2E57A}">
      <dsp:nvSpPr>
        <dsp:cNvPr id="0" name=""/>
        <dsp:cNvSpPr/>
      </dsp:nvSpPr>
      <dsp:spPr>
        <a:xfrm>
          <a:off x="4023360" y="2109893"/>
          <a:ext cx="1706880" cy="31394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264" tIns="0" rIns="0" bIns="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Arial" panose="020B0604020202020204" pitchFamily="34" charset="0"/>
              <a:cs typeface="Arial" panose="020B0604020202020204" pitchFamily="34" charset="0"/>
            </a:rPr>
            <a:t>Internal Multi-Echelon Inventory</a:t>
          </a:r>
        </a:p>
      </dsp:txBody>
      <dsp:txXfrm>
        <a:off x="4023360" y="2109893"/>
        <a:ext cx="1706880" cy="3139440"/>
      </dsp:txXfrm>
    </dsp:sp>
    <dsp:sp modelId="{4289515E-0A63-428E-A242-15FD40064FD6}">
      <dsp:nvSpPr>
        <dsp:cNvPr id="0" name=""/>
        <dsp:cNvSpPr/>
      </dsp:nvSpPr>
      <dsp:spPr>
        <a:xfrm>
          <a:off x="5644896" y="1318429"/>
          <a:ext cx="577088" cy="57708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B7E183-F42B-49E1-A46C-CD70B95A4533}">
      <dsp:nvSpPr>
        <dsp:cNvPr id="0" name=""/>
        <dsp:cNvSpPr/>
      </dsp:nvSpPr>
      <dsp:spPr>
        <a:xfrm>
          <a:off x="5933440" y="1606973"/>
          <a:ext cx="1706880" cy="36423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5787" tIns="0" rIns="0" bIns="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Arial" panose="020B0604020202020204" pitchFamily="34" charset="0"/>
              <a:cs typeface="Arial" panose="020B0604020202020204" pitchFamily="34" charset="0"/>
            </a:rPr>
            <a:t>External Multi-Echelon Inventory</a:t>
          </a:r>
        </a:p>
      </dsp:txBody>
      <dsp:txXfrm>
        <a:off x="5933440" y="1606973"/>
        <a:ext cx="1706880" cy="3642360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EC2E769-5A7A-4183-A31C-6B208F400EE7}">
      <dsp:nvSpPr>
        <dsp:cNvPr id="0" name=""/>
        <dsp:cNvSpPr/>
      </dsp:nvSpPr>
      <dsp:spPr>
        <a:xfrm>
          <a:off x="2383861" y="2052595"/>
          <a:ext cx="2508728" cy="2508728"/>
        </a:xfrm>
        <a:prstGeom prst="gear9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latin typeface="Arial" panose="020B0604020202020204" pitchFamily="34" charset="0"/>
              <a:cs typeface="Arial" panose="020B0604020202020204" pitchFamily="34" charset="0"/>
            </a:rPr>
            <a:t>Cost</a:t>
          </a:r>
        </a:p>
      </dsp:txBody>
      <dsp:txXfrm>
        <a:off x="2888227" y="2640253"/>
        <a:ext cx="1499996" cy="1289538"/>
      </dsp:txXfrm>
    </dsp:sp>
    <dsp:sp modelId="{0B1C8908-5A2F-4533-AB5D-1CA5F1912493}">
      <dsp:nvSpPr>
        <dsp:cNvPr id="0" name=""/>
        <dsp:cNvSpPr/>
      </dsp:nvSpPr>
      <dsp:spPr>
        <a:xfrm>
          <a:off x="924238" y="1459623"/>
          <a:ext cx="1824529" cy="1824529"/>
        </a:xfrm>
        <a:prstGeom prst="gear6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latin typeface="Arial" panose="020B0604020202020204" pitchFamily="34" charset="0"/>
              <a:cs typeface="Arial" panose="020B0604020202020204" pitchFamily="34" charset="0"/>
            </a:rPr>
            <a:t>Rounding Factor</a:t>
          </a:r>
        </a:p>
      </dsp:txBody>
      <dsp:txXfrm>
        <a:off x="1383569" y="1921730"/>
        <a:ext cx="905867" cy="900315"/>
      </dsp:txXfrm>
    </dsp:sp>
    <dsp:sp modelId="{490509E6-5323-4FFF-B21B-0C62DF2C10D8}">
      <dsp:nvSpPr>
        <dsp:cNvPr id="0" name=""/>
        <dsp:cNvSpPr/>
      </dsp:nvSpPr>
      <dsp:spPr>
        <a:xfrm rot="20700000">
          <a:off x="1946160" y="200884"/>
          <a:ext cx="1787666" cy="1787666"/>
        </a:xfrm>
        <a:prstGeom prst="gear6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latin typeface="Arial" panose="020B0604020202020204" pitchFamily="34" charset="0"/>
              <a:cs typeface="Arial" panose="020B0604020202020204" pitchFamily="34" charset="0"/>
            </a:rPr>
            <a:t>Customer Service Level</a:t>
          </a:r>
        </a:p>
      </dsp:txBody>
      <dsp:txXfrm rot="-20700000">
        <a:off x="2338248" y="592972"/>
        <a:ext cx="1003491" cy="1003491"/>
      </dsp:txXfrm>
    </dsp:sp>
    <dsp:sp modelId="{734ECCA0-7A5F-4CA7-86D1-52CCDFAC8B6D}">
      <dsp:nvSpPr>
        <dsp:cNvPr id="0" name=""/>
        <dsp:cNvSpPr/>
      </dsp:nvSpPr>
      <dsp:spPr>
        <a:xfrm>
          <a:off x="2195003" y="1671728"/>
          <a:ext cx="3211172" cy="3211172"/>
        </a:xfrm>
        <a:prstGeom prst="circularArrow">
          <a:avLst>
            <a:gd name="adj1" fmla="val 4687"/>
            <a:gd name="adj2" fmla="val 299029"/>
            <a:gd name="adj3" fmla="val 2524298"/>
            <a:gd name="adj4" fmla="val 15843867"/>
            <a:gd name="adj5" fmla="val 5469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CCEFF06-DADB-4D95-853C-CCD43EB21FF4}">
      <dsp:nvSpPr>
        <dsp:cNvPr id="0" name=""/>
        <dsp:cNvSpPr/>
      </dsp:nvSpPr>
      <dsp:spPr>
        <a:xfrm>
          <a:off x="601117" y="1054349"/>
          <a:ext cx="2333117" cy="2333117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947F17-7EAE-47A6-8E7E-852330C77752}">
      <dsp:nvSpPr>
        <dsp:cNvPr id="0" name=""/>
        <dsp:cNvSpPr/>
      </dsp:nvSpPr>
      <dsp:spPr>
        <a:xfrm>
          <a:off x="1532655" y="-192256"/>
          <a:ext cx="2515570" cy="2515570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4A8960-7AA9-4C7B-A18F-CF2A1AF02B37}">
      <dsp:nvSpPr>
        <dsp:cNvPr id="0" name=""/>
        <dsp:cNvSpPr/>
      </dsp:nvSpPr>
      <dsp:spPr>
        <a:xfrm>
          <a:off x="1606955" y="1894692"/>
          <a:ext cx="1399002" cy="139900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Arial" panose="020B0604020202020204" pitchFamily="34" charset="0"/>
              <a:cs typeface="Arial" panose="020B0604020202020204" pitchFamily="34" charset="0"/>
            </a:rPr>
            <a:t>Stocking Strategy</a:t>
          </a:r>
        </a:p>
      </dsp:txBody>
      <dsp:txXfrm>
        <a:off x="1811834" y="2099571"/>
        <a:ext cx="989244" cy="989244"/>
      </dsp:txXfrm>
    </dsp:sp>
    <dsp:sp modelId="{61223520-D40D-45E8-BAC1-2CB4B1BC0A1F}">
      <dsp:nvSpPr>
        <dsp:cNvPr id="0" name=""/>
        <dsp:cNvSpPr/>
      </dsp:nvSpPr>
      <dsp:spPr>
        <a:xfrm rot="16200000">
          <a:off x="2180877" y="1443155"/>
          <a:ext cx="251158" cy="44340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>
        <a:off x="2218551" y="1569510"/>
        <a:ext cx="175811" cy="266045"/>
      </dsp:txXfrm>
    </dsp:sp>
    <dsp:sp modelId="{065D62E8-92AC-4CCA-BD0F-38406B46595A}">
      <dsp:nvSpPr>
        <dsp:cNvPr id="0" name=""/>
        <dsp:cNvSpPr/>
      </dsp:nvSpPr>
      <dsp:spPr>
        <a:xfrm>
          <a:off x="1719594" y="247083"/>
          <a:ext cx="1173725" cy="117372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Arial" panose="020B0604020202020204" pitchFamily="34" charset="0"/>
              <a:cs typeface="Arial" panose="020B0604020202020204" pitchFamily="34" charset="0"/>
            </a:rPr>
            <a:t>Part Criticality</a:t>
          </a:r>
        </a:p>
      </dsp:txBody>
      <dsp:txXfrm>
        <a:off x="1891482" y="418971"/>
        <a:ext cx="829949" cy="829949"/>
      </dsp:txXfrm>
    </dsp:sp>
    <dsp:sp modelId="{775618C8-9B65-4E40-B319-C01F80F44AD9}">
      <dsp:nvSpPr>
        <dsp:cNvPr id="0" name=""/>
        <dsp:cNvSpPr/>
      </dsp:nvSpPr>
      <dsp:spPr>
        <a:xfrm rot="19285714">
          <a:off x="2907461" y="1793059"/>
          <a:ext cx="251158" cy="44340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>
        <a:off x="2915680" y="1905229"/>
        <a:ext cx="175811" cy="266045"/>
      </dsp:txXfrm>
    </dsp:sp>
    <dsp:sp modelId="{2AA1434A-92EE-426C-892D-D3C04565930B}">
      <dsp:nvSpPr>
        <dsp:cNvPr id="0" name=""/>
        <dsp:cNvSpPr/>
      </dsp:nvSpPr>
      <dsp:spPr>
        <a:xfrm>
          <a:off x="3095811" y="909834"/>
          <a:ext cx="1173725" cy="117372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Arial" panose="020B0604020202020204" pitchFamily="34" charset="0"/>
              <a:cs typeface="Arial" panose="020B0604020202020204" pitchFamily="34" charset="0"/>
            </a:rPr>
            <a:t>PLC Stage</a:t>
          </a:r>
        </a:p>
      </dsp:txBody>
      <dsp:txXfrm>
        <a:off x="3267699" y="1081722"/>
        <a:ext cx="829949" cy="829949"/>
      </dsp:txXfrm>
    </dsp:sp>
    <dsp:sp modelId="{1501682A-45E0-4689-B24F-7FC6CB5A41E9}">
      <dsp:nvSpPr>
        <dsp:cNvPr id="0" name=""/>
        <dsp:cNvSpPr/>
      </dsp:nvSpPr>
      <dsp:spPr>
        <a:xfrm rot="771429">
          <a:off x="3086912" y="2579286"/>
          <a:ext cx="251158" cy="44340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>
        <a:off x="3087857" y="2659584"/>
        <a:ext cx="175811" cy="266045"/>
      </dsp:txXfrm>
    </dsp:sp>
    <dsp:sp modelId="{7767D5F3-C93A-4094-BC73-EFA2EBBC06A3}">
      <dsp:nvSpPr>
        <dsp:cNvPr id="0" name=""/>
        <dsp:cNvSpPr/>
      </dsp:nvSpPr>
      <dsp:spPr>
        <a:xfrm>
          <a:off x="3435709" y="2399022"/>
          <a:ext cx="1173725" cy="117372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Arial" panose="020B0604020202020204" pitchFamily="34" charset="0"/>
              <a:cs typeface="Arial" panose="020B0604020202020204" pitchFamily="34" charset="0"/>
            </a:rPr>
            <a:t>Demand</a:t>
          </a:r>
        </a:p>
      </dsp:txBody>
      <dsp:txXfrm>
        <a:off x="3607597" y="2570910"/>
        <a:ext cx="829949" cy="829949"/>
      </dsp:txXfrm>
    </dsp:sp>
    <dsp:sp modelId="{6880D857-8266-4FC1-9949-928EB10872E7}">
      <dsp:nvSpPr>
        <dsp:cNvPr id="0" name=""/>
        <dsp:cNvSpPr/>
      </dsp:nvSpPr>
      <dsp:spPr>
        <a:xfrm rot="3857143">
          <a:off x="2584101" y="3209791"/>
          <a:ext cx="251158" cy="44340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>
        <a:off x="2605429" y="3264529"/>
        <a:ext cx="175811" cy="266045"/>
      </dsp:txXfrm>
    </dsp:sp>
    <dsp:sp modelId="{D5F5F2C4-33CB-4721-B2DF-00F4BF6E28D2}">
      <dsp:nvSpPr>
        <dsp:cNvPr id="0" name=""/>
        <dsp:cNvSpPr/>
      </dsp:nvSpPr>
      <dsp:spPr>
        <a:xfrm>
          <a:off x="2483337" y="3593259"/>
          <a:ext cx="1173725" cy="117372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Arial" panose="020B0604020202020204" pitchFamily="34" charset="0"/>
              <a:cs typeface="Arial" panose="020B0604020202020204" pitchFamily="34" charset="0"/>
            </a:rPr>
            <a:t>Location</a:t>
          </a:r>
        </a:p>
      </dsp:txBody>
      <dsp:txXfrm>
        <a:off x="2655225" y="3765147"/>
        <a:ext cx="829949" cy="829949"/>
      </dsp:txXfrm>
    </dsp:sp>
    <dsp:sp modelId="{FD380D90-DD78-457E-A5AA-27ABE7CB7E9C}">
      <dsp:nvSpPr>
        <dsp:cNvPr id="0" name=""/>
        <dsp:cNvSpPr/>
      </dsp:nvSpPr>
      <dsp:spPr>
        <a:xfrm rot="6942857">
          <a:off x="1777654" y="3209791"/>
          <a:ext cx="251158" cy="44340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 rot="10800000">
        <a:off x="1831673" y="3264529"/>
        <a:ext cx="175811" cy="266045"/>
      </dsp:txXfrm>
    </dsp:sp>
    <dsp:sp modelId="{0E1EFD43-3757-4611-8DF0-092D4AA0D240}">
      <dsp:nvSpPr>
        <dsp:cNvPr id="0" name=""/>
        <dsp:cNvSpPr/>
      </dsp:nvSpPr>
      <dsp:spPr>
        <a:xfrm>
          <a:off x="955851" y="3593259"/>
          <a:ext cx="1173725" cy="117372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Arial" panose="020B0604020202020204" pitchFamily="34" charset="0"/>
              <a:cs typeface="Arial" panose="020B0604020202020204" pitchFamily="34" charset="0"/>
            </a:rPr>
            <a:t>Product Cost</a:t>
          </a:r>
        </a:p>
      </dsp:txBody>
      <dsp:txXfrm>
        <a:off x="1127739" y="3765147"/>
        <a:ext cx="829949" cy="829949"/>
      </dsp:txXfrm>
    </dsp:sp>
    <dsp:sp modelId="{8FE8AADB-04A5-4464-90BB-31C9B8830A94}">
      <dsp:nvSpPr>
        <dsp:cNvPr id="0" name=""/>
        <dsp:cNvSpPr/>
      </dsp:nvSpPr>
      <dsp:spPr>
        <a:xfrm rot="10028571">
          <a:off x="1274843" y="2579286"/>
          <a:ext cx="251158" cy="44340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 rot="10800000">
        <a:off x="1349245" y="2659584"/>
        <a:ext cx="175811" cy="266045"/>
      </dsp:txXfrm>
    </dsp:sp>
    <dsp:sp modelId="{B31B585B-396B-4F0F-962B-6186A8FB8EBA}">
      <dsp:nvSpPr>
        <dsp:cNvPr id="0" name=""/>
        <dsp:cNvSpPr/>
      </dsp:nvSpPr>
      <dsp:spPr>
        <a:xfrm>
          <a:off x="3479" y="2399022"/>
          <a:ext cx="1173725" cy="117372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Arial" panose="020B0604020202020204" pitchFamily="34" charset="0"/>
              <a:cs typeface="Arial" panose="020B0604020202020204" pitchFamily="34" charset="0"/>
            </a:rPr>
            <a:t>Category</a:t>
          </a:r>
        </a:p>
      </dsp:txBody>
      <dsp:txXfrm>
        <a:off x="175367" y="2570910"/>
        <a:ext cx="829949" cy="829949"/>
      </dsp:txXfrm>
    </dsp:sp>
    <dsp:sp modelId="{CEBB7384-5F97-4585-9727-ABBA39A7C978}">
      <dsp:nvSpPr>
        <dsp:cNvPr id="0" name=""/>
        <dsp:cNvSpPr/>
      </dsp:nvSpPr>
      <dsp:spPr>
        <a:xfrm rot="13114286">
          <a:off x="1454294" y="1793059"/>
          <a:ext cx="251158" cy="44340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 rot="10800000">
        <a:off x="1521422" y="1905229"/>
        <a:ext cx="175811" cy="266045"/>
      </dsp:txXfrm>
    </dsp:sp>
    <dsp:sp modelId="{E7935F67-A2FD-49B4-8111-08CC0F410D41}">
      <dsp:nvSpPr>
        <dsp:cNvPr id="0" name=""/>
        <dsp:cNvSpPr/>
      </dsp:nvSpPr>
      <dsp:spPr>
        <a:xfrm>
          <a:off x="343377" y="909834"/>
          <a:ext cx="1173725" cy="117372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Arial" panose="020B0604020202020204" pitchFamily="34" charset="0"/>
              <a:cs typeface="Arial" panose="020B0604020202020204" pitchFamily="34" charset="0"/>
            </a:rPr>
            <a:t>Channel</a:t>
          </a:r>
        </a:p>
      </dsp:txBody>
      <dsp:txXfrm>
        <a:off x="515265" y="1081722"/>
        <a:ext cx="829949" cy="829949"/>
      </dsp:txXfrm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566353-B531-441A-BC06-C708A8500A02}">
      <dsp:nvSpPr>
        <dsp:cNvPr id="0" name=""/>
        <dsp:cNvSpPr/>
      </dsp:nvSpPr>
      <dsp:spPr>
        <a:xfrm>
          <a:off x="14224" y="1599"/>
          <a:ext cx="2313432" cy="69918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Node 1</a:t>
          </a:r>
        </a:p>
      </dsp:txBody>
      <dsp:txXfrm>
        <a:off x="14224" y="1599"/>
        <a:ext cx="2313432" cy="699187"/>
      </dsp:txXfrm>
    </dsp:sp>
    <dsp:sp modelId="{9EBCBCD0-5D58-401A-9431-8C2DFFB32F45}">
      <dsp:nvSpPr>
        <dsp:cNvPr id="0" name=""/>
        <dsp:cNvSpPr/>
      </dsp:nvSpPr>
      <dsp:spPr>
        <a:xfrm>
          <a:off x="14224" y="735745"/>
          <a:ext cx="2313432" cy="69918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Node 2</a:t>
          </a:r>
        </a:p>
      </dsp:txBody>
      <dsp:txXfrm>
        <a:off x="14224" y="735745"/>
        <a:ext cx="2313432" cy="699187"/>
      </dsp:txXfrm>
    </dsp:sp>
    <dsp:sp modelId="{8DC5FB4D-992A-499C-B328-1531016B4218}">
      <dsp:nvSpPr>
        <dsp:cNvPr id="0" name=""/>
        <dsp:cNvSpPr/>
      </dsp:nvSpPr>
      <dsp:spPr>
        <a:xfrm>
          <a:off x="14224" y="1469892"/>
          <a:ext cx="2313432" cy="69918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Node 3</a:t>
          </a:r>
        </a:p>
      </dsp:txBody>
      <dsp:txXfrm>
        <a:off x="14224" y="1469892"/>
        <a:ext cx="2313432" cy="699187"/>
      </dsp:txXfrm>
    </dsp:sp>
    <dsp:sp modelId="{571BAA6A-0FD6-414D-B59F-94F7F83563B4}">
      <dsp:nvSpPr>
        <dsp:cNvPr id="0" name=""/>
        <dsp:cNvSpPr/>
      </dsp:nvSpPr>
      <dsp:spPr>
        <a:xfrm>
          <a:off x="14224" y="2204039"/>
          <a:ext cx="2313432" cy="69918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14224" y="2204039"/>
        <a:ext cx="2313432" cy="699187"/>
      </dsp:txXfrm>
    </dsp:sp>
    <dsp:sp modelId="{EB8F080F-3C3D-44BB-909A-BD18D80B5DC2}">
      <dsp:nvSpPr>
        <dsp:cNvPr id="0" name=""/>
        <dsp:cNvSpPr/>
      </dsp:nvSpPr>
      <dsp:spPr>
        <a:xfrm>
          <a:off x="0" y="2938186"/>
          <a:ext cx="2341881" cy="69918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Node n</a:t>
          </a:r>
        </a:p>
      </dsp:txBody>
      <dsp:txXfrm>
        <a:off x="0" y="2938186"/>
        <a:ext cx="2341881" cy="699187"/>
      </dsp:txXfrm>
    </dsp:sp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566353-B531-441A-BC06-C708A8500A02}">
      <dsp:nvSpPr>
        <dsp:cNvPr id="0" name=""/>
        <dsp:cNvSpPr/>
      </dsp:nvSpPr>
      <dsp:spPr>
        <a:xfrm>
          <a:off x="6603" y="1552"/>
          <a:ext cx="2313432" cy="67869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Node 1</a:t>
          </a:r>
        </a:p>
      </dsp:txBody>
      <dsp:txXfrm>
        <a:off x="6603" y="1552"/>
        <a:ext cx="2313432" cy="678690"/>
      </dsp:txXfrm>
    </dsp:sp>
    <dsp:sp modelId="{9EBCBCD0-5D58-401A-9431-8C2DFFB32F45}">
      <dsp:nvSpPr>
        <dsp:cNvPr id="0" name=""/>
        <dsp:cNvSpPr/>
      </dsp:nvSpPr>
      <dsp:spPr>
        <a:xfrm>
          <a:off x="5082" y="714177"/>
          <a:ext cx="2316474" cy="67869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Node 2</a:t>
          </a:r>
        </a:p>
      </dsp:txBody>
      <dsp:txXfrm>
        <a:off x="5082" y="714177"/>
        <a:ext cx="2316474" cy="678690"/>
      </dsp:txXfrm>
    </dsp:sp>
    <dsp:sp modelId="{8DC5FB4D-992A-499C-B328-1531016B4218}">
      <dsp:nvSpPr>
        <dsp:cNvPr id="0" name=""/>
        <dsp:cNvSpPr/>
      </dsp:nvSpPr>
      <dsp:spPr>
        <a:xfrm>
          <a:off x="6603" y="1426801"/>
          <a:ext cx="2313432" cy="67869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Node 3</a:t>
          </a:r>
        </a:p>
      </dsp:txBody>
      <dsp:txXfrm>
        <a:off x="6603" y="1426801"/>
        <a:ext cx="2313432" cy="678690"/>
      </dsp:txXfrm>
    </dsp:sp>
    <dsp:sp modelId="{571BAA6A-0FD6-414D-B59F-94F7F83563B4}">
      <dsp:nvSpPr>
        <dsp:cNvPr id="0" name=""/>
        <dsp:cNvSpPr/>
      </dsp:nvSpPr>
      <dsp:spPr>
        <a:xfrm>
          <a:off x="6604" y="2139426"/>
          <a:ext cx="2313432" cy="67869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8900" tIns="88900" rIns="88900" bIns="8890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500" kern="1200"/>
        </a:p>
      </dsp:txBody>
      <dsp:txXfrm>
        <a:off x="6604" y="2139426"/>
        <a:ext cx="2313432" cy="678690"/>
      </dsp:txXfrm>
    </dsp:sp>
    <dsp:sp modelId="{EB8F080F-3C3D-44BB-909A-BD18D80B5DC2}">
      <dsp:nvSpPr>
        <dsp:cNvPr id="0" name=""/>
        <dsp:cNvSpPr/>
      </dsp:nvSpPr>
      <dsp:spPr>
        <a:xfrm>
          <a:off x="0" y="2852051"/>
          <a:ext cx="2326640" cy="67869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Node n</a:t>
          </a:r>
        </a:p>
      </dsp:txBody>
      <dsp:txXfrm>
        <a:off x="0" y="2852051"/>
        <a:ext cx="2326640" cy="678690"/>
      </dsp:txXfrm>
    </dsp:sp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9E9332-DFC2-4B40-A331-873146DEF0D8}">
      <dsp:nvSpPr>
        <dsp:cNvPr id="0" name=""/>
        <dsp:cNvSpPr/>
      </dsp:nvSpPr>
      <dsp:spPr>
        <a:xfrm>
          <a:off x="738175" y="20411"/>
          <a:ext cx="979742" cy="979742"/>
        </a:xfrm>
        <a:prstGeom prst="ellipse">
          <a:avLst/>
        </a:prstGeom>
        <a:solidFill>
          <a:srgbClr val="002060"/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chemeClr val="bg1"/>
              </a:solidFill>
            </a:rPr>
            <a:t>Risk</a:t>
          </a:r>
        </a:p>
      </dsp:txBody>
      <dsp:txXfrm>
        <a:off x="868807" y="191866"/>
        <a:ext cx="718477" cy="440884"/>
      </dsp:txXfrm>
    </dsp:sp>
    <dsp:sp modelId="{59DE5D28-27EB-40BC-B73C-4B0498D544A0}">
      <dsp:nvSpPr>
        <dsp:cNvPr id="0" name=""/>
        <dsp:cNvSpPr/>
      </dsp:nvSpPr>
      <dsp:spPr>
        <a:xfrm>
          <a:off x="1091699" y="632750"/>
          <a:ext cx="979742" cy="979742"/>
        </a:xfrm>
        <a:prstGeom prst="ellipse">
          <a:avLst/>
        </a:prstGeom>
        <a:solidFill>
          <a:srgbClr val="002060"/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chemeClr val="bg1"/>
              </a:solidFill>
            </a:rPr>
            <a:t>Availability</a:t>
          </a:r>
        </a:p>
      </dsp:txBody>
      <dsp:txXfrm>
        <a:off x="1391336" y="885850"/>
        <a:ext cx="587845" cy="538858"/>
      </dsp:txXfrm>
    </dsp:sp>
    <dsp:sp modelId="{8D38FAE6-A36C-423F-BD1B-EFA39F09D6FA}">
      <dsp:nvSpPr>
        <dsp:cNvPr id="0" name=""/>
        <dsp:cNvSpPr/>
      </dsp:nvSpPr>
      <dsp:spPr>
        <a:xfrm>
          <a:off x="384651" y="632750"/>
          <a:ext cx="979742" cy="979742"/>
        </a:xfrm>
        <a:prstGeom prst="ellipse">
          <a:avLst/>
        </a:prstGeom>
        <a:solidFill>
          <a:srgbClr val="002060"/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chemeClr val="bg1"/>
              </a:solidFill>
            </a:rPr>
            <a:t>Cost</a:t>
          </a:r>
        </a:p>
      </dsp:txBody>
      <dsp:txXfrm>
        <a:off x="476910" y="885850"/>
        <a:ext cx="587845" cy="538858"/>
      </dsp:txXfrm>
    </dsp:sp>
  </dsp:spTree>
</dsp:drawing>
</file>

<file path=ppt/diagrams/drawing2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4EAC4D-6651-4C94-B2E1-B4BF8957EA14}">
      <dsp:nvSpPr>
        <dsp:cNvPr id="0" name=""/>
        <dsp:cNvSpPr/>
      </dsp:nvSpPr>
      <dsp:spPr>
        <a:xfrm>
          <a:off x="0" y="3674350"/>
          <a:ext cx="6200868" cy="0"/>
        </a:xfrm>
        <a:prstGeom prst="line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EB662D5-CA94-403E-938C-7845ECEA6A4A}">
      <dsp:nvSpPr>
        <dsp:cNvPr id="0" name=""/>
        <dsp:cNvSpPr/>
      </dsp:nvSpPr>
      <dsp:spPr>
        <a:xfrm>
          <a:off x="0" y="2932934"/>
          <a:ext cx="6200868" cy="0"/>
        </a:xfrm>
        <a:prstGeom prst="line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DF3B52E-F79C-494B-82AB-3F6C8ED8004E}">
      <dsp:nvSpPr>
        <dsp:cNvPr id="0" name=""/>
        <dsp:cNvSpPr/>
      </dsp:nvSpPr>
      <dsp:spPr>
        <a:xfrm>
          <a:off x="0" y="2191519"/>
          <a:ext cx="6200868" cy="0"/>
        </a:xfrm>
        <a:prstGeom prst="line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31759C1-FE0C-4CB6-B0B3-393B0D8C210B}">
      <dsp:nvSpPr>
        <dsp:cNvPr id="0" name=""/>
        <dsp:cNvSpPr/>
      </dsp:nvSpPr>
      <dsp:spPr>
        <a:xfrm>
          <a:off x="0" y="1450103"/>
          <a:ext cx="6200868" cy="0"/>
        </a:xfrm>
        <a:prstGeom prst="line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5BB69A9-12CD-4F72-B57B-3E6E13719D69}">
      <dsp:nvSpPr>
        <dsp:cNvPr id="0" name=""/>
        <dsp:cNvSpPr/>
      </dsp:nvSpPr>
      <dsp:spPr>
        <a:xfrm>
          <a:off x="0" y="708687"/>
          <a:ext cx="6200868" cy="0"/>
        </a:xfrm>
        <a:prstGeom prst="line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8767AAC-C8BE-4059-A7CD-3CB8A8965046}">
      <dsp:nvSpPr>
        <dsp:cNvPr id="0" name=""/>
        <dsp:cNvSpPr/>
      </dsp:nvSpPr>
      <dsp:spPr>
        <a:xfrm>
          <a:off x="1612225" y="2577"/>
          <a:ext cx="4588643" cy="7061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674F175-FD95-4496-92AF-1471CF740137}">
      <dsp:nvSpPr>
        <dsp:cNvPr id="0" name=""/>
        <dsp:cNvSpPr/>
      </dsp:nvSpPr>
      <dsp:spPr>
        <a:xfrm>
          <a:off x="0" y="2577"/>
          <a:ext cx="1612225" cy="706110"/>
        </a:xfrm>
        <a:prstGeom prst="round2SameRect">
          <a:avLst>
            <a:gd name="adj1" fmla="val 1667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Arial" panose="020B0604020202020204" pitchFamily="34" charset="0"/>
              <a:cs typeface="Arial" panose="020B0604020202020204" pitchFamily="34" charset="0"/>
            </a:rPr>
            <a:t>Facilities</a:t>
          </a:r>
        </a:p>
      </dsp:txBody>
      <dsp:txXfrm>
        <a:off x="34476" y="37053"/>
        <a:ext cx="1543273" cy="671634"/>
      </dsp:txXfrm>
    </dsp:sp>
    <dsp:sp modelId="{B9B25D05-D797-44FC-9780-D0138D1883DA}">
      <dsp:nvSpPr>
        <dsp:cNvPr id="0" name=""/>
        <dsp:cNvSpPr/>
      </dsp:nvSpPr>
      <dsp:spPr>
        <a:xfrm>
          <a:off x="1612225" y="743993"/>
          <a:ext cx="4588643" cy="7061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01427DB-A483-40CA-9265-B46D8443A926}">
      <dsp:nvSpPr>
        <dsp:cNvPr id="0" name=""/>
        <dsp:cNvSpPr/>
      </dsp:nvSpPr>
      <dsp:spPr>
        <a:xfrm>
          <a:off x="0" y="743993"/>
          <a:ext cx="1612225" cy="706110"/>
        </a:xfrm>
        <a:prstGeom prst="round2SameRect">
          <a:avLst>
            <a:gd name="adj1" fmla="val 1667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Arial" panose="020B0604020202020204" pitchFamily="34" charset="0"/>
              <a:cs typeface="Arial" panose="020B0604020202020204" pitchFamily="34" charset="0"/>
            </a:rPr>
            <a:t>Response time</a:t>
          </a:r>
        </a:p>
      </dsp:txBody>
      <dsp:txXfrm>
        <a:off x="34476" y="778469"/>
        <a:ext cx="1543273" cy="671634"/>
      </dsp:txXfrm>
    </dsp:sp>
    <dsp:sp modelId="{3E1DA3CC-B215-4E37-8C3F-F7820F29330A}">
      <dsp:nvSpPr>
        <dsp:cNvPr id="0" name=""/>
        <dsp:cNvSpPr/>
      </dsp:nvSpPr>
      <dsp:spPr>
        <a:xfrm>
          <a:off x="1612225" y="1485408"/>
          <a:ext cx="4588643" cy="7061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6C0DC0A-AB64-4327-B027-F15270ABCD5D}">
      <dsp:nvSpPr>
        <dsp:cNvPr id="0" name=""/>
        <dsp:cNvSpPr/>
      </dsp:nvSpPr>
      <dsp:spPr>
        <a:xfrm>
          <a:off x="0" y="1485408"/>
          <a:ext cx="1612225" cy="706110"/>
        </a:xfrm>
        <a:prstGeom prst="round2SameRect">
          <a:avLst>
            <a:gd name="adj1" fmla="val 1667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Arial" panose="020B0604020202020204" pitchFamily="34" charset="0"/>
              <a:cs typeface="Arial" panose="020B0604020202020204" pitchFamily="34" charset="0"/>
            </a:rPr>
            <a:t>Cost</a:t>
          </a:r>
        </a:p>
      </dsp:txBody>
      <dsp:txXfrm>
        <a:off x="34476" y="1519884"/>
        <a:ext cx="1543273" cy="671634"/>
      </dsp:txXfrm>
    </dsp:sp>
    <dsp:sp modelId="{FFBCC72D-BE0E-47BC-9E3A-F18F454AAFF9}">
      <dsp:nvSpPr>
        <dsp:cNvPr id="0" name=""/>
        <dsp:cNvSpPr/>
      </dsp:nvSpPr>
      <dsp:spPr>
        <a:xfrm>
          <a:off x="1612225" y="2226824"/>
          <a:ext cx="4588643" cy="7061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29EB8AB-9008-4E0B-A436-595E32F8E4B3}">
      <dsp:nvSpPr>
        <dsp:cNvPr id="0" name=""/>
        <dsp:cNvSpPr/>
      </dsp:nvSpPr>
      <dsp:spPr>
        <a:xfrm>
          <a:off x="0" y="2226824"/>
          <a:ext cx="1612225" cy="706110"/>
        </a:xfrm>
        <a:prstGeom prst="round2SameRect">
          <a:avLst>
            <a:gd name="adj1" fmla="val 1667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Arial" panose="020B0604020202020204" pitchFamily="34" charset="0"/>
              <a:cs typeface="Arial" panose="020B0604020202020204" pitchFamily="34" charset="0"/>
            </a:rPr>
            <a:t>Flexibility</a:t>
          </a:r>
        </a:p>
      </dsp:txBody>
      <dsp:txXfrm>
        <a:off x="34476" y="2261300"/>
        <a:ext cx="1543273" cy="671634"/>
      </dsp:txXfrm>
    </dsp:sp>
    <dsp:sp modelId="{55866705-00D5-464B-A245-6324B858A8C0}">
      <dsp:nvSpPr>
        <dsp:cNvPr id="0" name=""/>
        <dsp:cNvSpPr/>
      </dsp:nvSpPr>
      <dsp:spPr>
        <a:xfrm>
          <a:off x="1612225" y="2968240"/>
          <a:ext cx="4588643" cy="7061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3627816-C928-42F3-9286-B4C8F1B55A8B}">
      <dsp:nvSpPr>
        <dsp:cNvPr id="0" name=""/>
        <dsp:cNvSpPr/>
      </dsp:nvSpPr>
      <dsp:spPr>
        <a:xfrm>
          <a:off x="0" y="2968240"/>
          <a:ext cx="1612225" cy="706110"/>
        </a:xfrm>
        <a:prstGeom prst="round2SameRect">
          <a:avLst>
            <a:gd name="adj1" fmla="val 1667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Arial" panose="020B0604020202020204" pitchFamily="34" charset="0"/>
              <a:cs typeface="Arial" panose="020B0604020202020204" pitchFamily="34" charset="0"/>
            </a:rPr>
            <a:t>Capacity</a:t>
          </a:r>
        </a:p>
      </dsp:txBody>
      <dsp:txXfrm>
        <a:off x="34476" y="3002716"/>
        <a:ext cx="1543273" cy="671634"/>
      </dsp:txXfrm>
    </dsp:sp>
  </dsp:spTree>
</dsp:drawing>
</file>

<file path=ppt/diagrams/drawing2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044D7FB-C2B5-4909-BB55-78069E258928}">
      <dsp:nvSpPr>
        <dsp:cNvPr id="0" name=""/>
        <dsp:cNvSpPr/>
      </dsp:nvSpPr>
      <dsp:spPr>
        <a:xfrm>
          <a:off x="2054968" y="444"/>
          <a:ext cx="1945269" cy="194526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2700" prstMaterial="clear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07055" tIns="15240" rIns="107055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latin typeface="Arial" panose="020B0604020202020204" pitchFamily="34" charset="0"/>
              <a:cs typeface="Arial" panose="020B0604020202020204" pitchFamily="34" charset="0"/>
            </a:rPr>
            <a:t>Balanced Efficiency vs Responsiveness</a:t>
          </a:r>
        </a:p>
      </dsp:txBody>
      <dsp:txXfrm>
        <a:off x="2339846" y="285322"/>
        <a:ext cx="1375513" cy="1375513"/>
      </dsp:txXfrm>
    </dsp:sp>
    <dsp:sp modelId="{C5C0AA1A-9BD3-4D19-BFDF-12C94B6652DF}">
      <dsp:nvSpPr>
        <dsp:cNvPr id="0" name=""/>
        <dsp:cNvSpPr/>
      </dsp:nvSpPr>
      <dsp:spPr>
        <a:xfrm>
          <a:off x="3611183" y="444"/>
          <a:ext cx="1945269" cy="194526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2700" prstMaterial="clear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07055" tIns="15240" rIns="107055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latin typeface="Arial" panose="020B0604020202020204" pitchFamily="34" charset="0"/>
              <a:cs typeface="Arial" panose="020B0604020202020204" pitchFamily="34" charset="0"/>
            </a:rPr>
            <a:t>Improved Network Velocity</a:t>
          </a:r>
        </a:p>
      </dsp:txBody>
      <dsp:txXfrm>
        <a:off x="3896061" y="285322"/>
        <a:ext cx="1375513" cy="1375513"/>
      </dsp:txXfrm>
    </dsp:sp>
    <dsp:sp modelId="{F17E2D35-A46C-4EC8-AD1E-DDA49DF27DE6}">
      <dsp:nvSpPr>
        <dsp:cNvPr id="0" name=""/>
        <dsp:cNvSpPr/>
      </dsp:nvSpPr>
      <dsp:spPr>
        <a:xfrm>
          <a:off x="5167399" y="444"/>
          <a:ext cx="1945269" cy="194526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2700" prstMaterial="clear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07055" tIns="15240" rIns="107055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latin typeface="Arial" panose="020B0604020202020204" pitchFamily="34" charset="0"/>
              <a:cs typeface="Arial" panose="020B0604020202020204" pitchFamily="34" charset="0"/>
            </a:rPr>
            <a:t>Optimized Capacity decisions</a:t>
          </a:r>
        </a:p>
      </dsp:txBody>
      <dsp:txXfrm>
        <a:off x="5452277" y="285322"/>
        <a:ext cx="1375513" cy="1375513"/>
      </dsp:txXfrm>
    </dsp:sp>
    <dsp:sp modelId="{7501C575-FA56-4984-AE51-BA62F08ED328}">
      <dsp:nvSpPr>
        <dsp:cNvPr id="0" name=""/>
        <dsp:cNvSpPr/>
      </dsp:nvSpPr>
      <dsp:spPr>
        <a:xfrm>
          <a:off x="6723614" y="444"/>
          <a:ext cx="1945269" cy="194526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2700" prstMaterial="clear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07055" tIns="15240" rIns="107055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latin typeface="Arial" panose="020B0604020202020204" pitchFamily="34" charset="0"/>
              <a:cs typeface="Arial" panose="020B0604020202020204" pitchFamily="34" charset="0"/>
            </a:rPr>
            <a:t>Alternative Risk Contingency Plan</a:t>
          </a:r>
        </a:p>
      </dsp:txBody>
      <dsp:txXfrm>
        <a:off x="7008492" y="285322"/>
        <a:ext cx="1375513" cy="1375513"/>
      </dsp:txXfrm>
    </dsp:sp>
  </dsp:spTree>
</dsp:drawing>
</file>

<file path=ppt/diagrams/drawing2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526BF6F-E03F-42C5-8370-6CAB467DB927}">
      <dsp:nvSpPr>
        <dsp:cNvPr id="0" name=""/>
        <dsp:cNvSpPr/>
      </dsp:nvSpPr>
      <dsp:spPr>
        <a:xfrm>
          <a:off x="0" y="506066"/>
          <a:ext cx="9934914" cy="148837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71060" tIns="437388" rIns="771060" bIns="149352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>
              <a:latin typeface="Arial" panose="020B0604020202020204" pitchFamily="34" charset="0"/>
              <a:cs typeface="Arial" panose="020B0604020202020204" pitchFamily="34" charset="0"/>
            </a:rPr>
            <a:t>How do we design the supply chain network to balance responsiveness vs effectiveness?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>
              <a:latin typeface="Arial" panose="020B0604020202020204" pitchFamily="34" charset="0"/>
              <a:cs typeface="Arial" panose="020B0604020202020204" pitchFamily="34" charset="0"/>
            </a:rPr>
            <a:t>How do we consolidate two supply chain networks post M&amp;A?</a:t>
          </a:r>
        </a:p>
      </dsp:txBody>
      <dsp:txXfrm>
        <a:off x="0" y="506066"/>
        <a:ext cx="9934914" cy="1488374"/>
      </dsp:txXfrm>
    </dsp:sp>
    <dsp:sp modelId="{71516269-61E1-4DFD-A721-D91D32DEA90D}">
      <dsp:nvSpPr>
        <dsp:cNvPr id="0" name=""/>
        <dsp:cNvSpPr/>
      </dsp:nvSpPr>
      <dsp:spPr>
        <a:xfrm>
          <a:off x="496745" y="196106"/>
          <a:ext cx="6954439" cy="6199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2861" tIns="0" rIns="262861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latin typeface="Arial" panose="020B0604020202020204" pitchFamily="34" charset="0"/>
              <a:cs typeface="Arial" panose="020B0604020202020204" pitchFamily="34" charset="0"/>
            </a:rPr>
            <a:t>Strategic Network Design</a:t>
          </a:r>
        </a:p>
      </dsp:txBody>
      <dsp:txXfrm>
        <a:off x="527007" y="226368"/>
        <a:ext cx="6893915" cy="559396"/>
      </dsp:txXfrm>
    </dsp:sp>
    <dsp:sp modelId="{E73CD87F-807A-4ADF-88FA-2110D6423306}">
      <dsp:nvSpPr>
        <dsp:cNvPr id="0" name=""/>
        <dsp:cNvSpPr/>
      </dsp:nvSpPr>
      <dsp:spPr>
        <a:xfrm>
          <a:off x="0" y="2417801"/>
          <a:ext cx="9934914" cy="11576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71060" tIns="437388" rIns="771060" bIns="149352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>
              <a:latin typeface="Arial" panose="020B0604020202020204" pitchFamily="34" charset="0"/>
              <a:cs typeface="Arial" panose="020B0604020202020204" pitchFamily="34" charset="0"/>
            </a:rPr>
            <a:t>How do we identify the shortest vehicle route to fulfillment and maximize utilization?</a:t>
          </a:r>
        </a:p>
      </dsp:txBody>
      <dsp:txXfrm>
        <a:off x="0" y="2417801"/>
        <a:ext cx="9934914" cy="1157625"/>
      </dsp:txXfrm>
    </dsp:sp>
    <dsp:sp modelId="{2827DA99-C66A-43D1-B2E9-85A5DB7DACE3}">
      <dsp:nvSpPr>
        <dsp:cNvPr id="0" name=""/>
        <dsp:cNvSpPr/>
      </dsp:nvSpPr>
      <dsp:spPr>
        <a:xfrm>
          <a:off x="496745" y="2107841"/>
          <a:ext cx="6954439" cy="6199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2861" tIns="0" rIns="262861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latin typeface="Arial" panose="020B0604020202020204" pitchFamily="34" charset="0"/>
              <a:cs typeface="Arial" panose="020B0604020202020204" pitchFamily="34" charset="0"/>
            </a:rPr>
            <a:t>Route Optimization</a:t>
          </a:r>
        </a:p>
      </dsp:txBody>
      <dsp:txXfrm>
        <a:off x="527007" y="2138103"/>
        <a:ext cx="6893915" cy="559396"/>
      </dsp:txXfrm>
    </dsp:sp>
    <dsp:sp modelId="{63A3D80D-8ECD-4CED-9753-655F4E171E3D}">
      <dsp:nvSpPr>
        <dsp:cNvPr id="0" name=""/>
        <dsp:cNvSpPr/>
      </dsp:nvSpPr>
      <dsp:spPr>
        <a:xfrm>
          <a:off x="0" y="3998786"/>
          <a:ext cx="9934914" cy="12237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71060" tIns="437388" rIns="771060" bIns="149352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>
              <a:latin typeface="Arial" panose="020B0604020202020204" pitchFamily="34" charset="0"/>
              <a:cs typeface="Arial" panose="020B0604020202020204" pitchFamily="34" charset="0"/>
            </a:rPr>
            <a:t>How</a:t>
          </a:r>
          <a:r>
            <a:rPr lang="en-US" sz="2100" kern="1200" dirty="0"/>
            <a:t> </a:t>
          </a:r>
          <a:r>
            <a:rPr lang="en-US" sz="2100" kern="1200" dirty="0">
              <a:latin typeface="Arial" panose="020B0604020202020204" pitchFamily="34" charset="0"/>
              <a:cs typeface="Arial" panose="020B0604020202020204" pitchFamily="34" charset="0"/>
            </a:rPr>
            <a:t>do we improve the velocity of the network?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>
              <a:latin typeface="Arial" panose="020B0604020202020204" pitchFamily="34" charset="0"/>
              <a:cs typeface="Arial" panose="020B0604020202020204" pitchFamily="34" charset="0"/>
            </a:rPr>
            <a:t>How can we avoid bottlenecks in the Manufacturing stops of a plant?</a:t>
          </a:r>
        </a:p>
      </dsp:txBody>
      <dsp:txXfrm>
        <a:off x="0" y="3998786"/>
        <a:ext cx="9934914" cy="1223775"/>
      </dsp:txXfrm>
    </dsp:sp>
    <dsp:sp modelId="{97B1F964-309D-4B88-B482-8FF9FBE3F8DA}">
      <dsp:nvSpPr>
        <dsp:cNvPr id="0" name=""/>
        <dsp:cNvSpPr/>
      </dsp:nvSpPr>
      <dsp:spPr>
        <a:xfrm>
          <a:off x="496745" y="3688826"/>
          <a:ext cx="6954439" cy="6199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2861" tIns="0" rIns="262861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latin typeface="Arial" panose="020B0604020202020204" pitchFamily="34" charset="0"/>
              <a:cs typeface="Arial" panose="020B0604020202020204" pitchFamily="34" charset="0"/>
            </a:rPr>
            <a:t>Supply Chain Visibility</a:t>
          </a:r>
        </a:p>
      </dsp:txBody>
      <dsp:txXfrm>
        <a:off x="527007" y="3719088"/>
        <a:ext cx="6893915" cy="559396"/>
      </dsp:txXfrm>
    </dsp:sp>
  </dsp:spTree>
</dsp:drawing>
</file>

<file path=ppt/diagrams/drawing2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1408FB-B791-4198-BAC7-CC2430933EE0}">
      <dsp:nvSpPr>
        <dsp:cNvPr id="0" name=""/>
        <dsp:cNvSpPr/>
      </dsp:nvSpPr>
      <dsp:spPr>
        <a:xfrm>
          <a:off x="0" y="169333"/>
          <a:ext cx="8128000" cy="5079999"/>
        </a:xfrm>
        <a:prstGeom prst="swooshArrow">
          <a:avLst>
            <a:gd name="adj1" fmla="val 25000"/>
            <a:gd name="adj2" fmla="val 25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0C9B382-33F4-4D99-BD7A-15ED9F0824E9}">
      <dsp:nvSpPr>
        <dsp:cNvPr id="0" name=""/>
        <dsp:cNvSpPr/>
      </dsp:nvSpPr>
      <dsp:spPr>
        <a:xfrm>
          <a:off x="800608" y="3946821"/>
          <a:ext cx="186944" cy="18694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477380-239E-417F-9EB5-1828B8D33F16}">
      <dsp:nvSpPr>
        <dsp:cNvPr id="0" name=""/>
        <dsp:cNvSpPr/>
      </dsp:nvSpPr>
      <dsp:spPr>
        <a:xfrm>
          <a:off x="894080" y="4040293"/>
          <a:ext cx="1389888" cy="12090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58" tIns="0" rIns="0" bIns="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Arial" panose="020B0604020202020204" pitchFamily="34" charset="0"/>
              <a:cs typeface="Arial" panose="020B0604020202020204" pitchFamily="34" charset="0"/>
            </a:rPr>
            <a:t>Expert Opinion</a:t>
          </a:r>
        </a:p>
      </dsp:txBody>
      <dsp:txXfrm>
        <a:off x="894080" y="4040293"/>
        <a:ext cx="1389888" cy="1209040"/>
      </dsp:txXfrm>
    </dsp:sp>
    <dsp:sp modelId="{DAEF31E7-9317-4419-A3FE-148DC426197B}">
      <dsp:nvSpPr>
        <dsp:cNvPr id="0" name=""/>
        <dsp:cNvSpPr/>
      </dsp:nvSpPr>
      <dsp:spPr>
        <a:xfrm>
          <a:off x="2121408" y="2765213"/>
          <a:ext cx="325120" cy="32512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951F4C-9F1E-4656-847A-2CC4E74BA20D}">
      <dsp:nvSpPr>
        <dsp:cNvPr id="0" name=""/>
        <dsp:cNvSpPr/>
      </dsp:nvSpPr>
      <dsp:spPr>
        <a:xfrm>
          <a:off x="2283968" y="2927773"/>
          <a:ext cx="1706880" cy="23215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2274" tIns="0" rIns="0" bIns="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Arial" panose="020B0604020202020204" pitchFamily="34" charset="0"/>
              <a:cs typeface="Arial" panose="020B0604020202020204" pitchFamily="34" charset="0"/>
            </a:rPr>
            <a:t>Static Optimization models</a:t>
          </a:r>
        </a:p>
      </dsp:txBody>
      <dsp:txXfrm>
        <a:off x="2283968" y="2927773"/>
        <a:ext cx="1706880" cy="2321559"/>
      </dsp:txXfrm>
    </dsp:sp>
    <dsp:sp modelId="{6319CE4E-30A2-40BA-9A30-7303F84F9EE6}">
      <dsp:nvSpPr>
        <dsp:cNvPr id="0" name=""/>
        <dsp:cNvSpPr/>
      </dsp:nvSpPr>
      <dsp:spPr>
        <a:xfrm>
          <a:off x="3807968" y="1894501"/>
          <a:ext cx="430784" cy="43078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7CF93C5-A8C8-4653-A541-72C1ECA2E57A}">
      <dsp:nvSpPr>
        <dsp:cNvPr id="0" name=""/>
        <dsp:cNvSpPr/>
      </dsp:nvSpPr>
      <dsp:spPr>
        <a:xfrm>
          <a:off x="4023360" y="2109893"/>
          <a:ext cx="1706880" cy="31394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264" tIns="0" rIns="0" bIns="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Arial" panose="020B0604020202020204" pitchFamily="34" charset="0"/>
              <a:cs typeface="Arial" panose="020B0604020202020204" pitchFamily="34" charset="0"/>
            </a:rPr>
            <a:t>Dynamic Optimization models</a:t>
          </a:r>
        </a:p>
      </dsp:txBody>
      <dsp:txXfrm>
        <a:off x="4023360" y="2109893"/>
        <a:ext cx="1706880" cy="3139440"/>
      </dsp:txXfrm>
    </dsp:sp>
    <dsp:sp modelId="{4289515E-0A63-428E-A242-15FD40064FD6}">
      <dsp:nvSpPr>
        <dsp:cNvPr id="0" name=""/>
        <dsp:cNvSpPr/>
      </dsp:nvSpPr>
      <dsp:spPr>
        <a:xfrm>
          <a:off x="5644896" y="1318429"/>
          <a:ext cx="577088" cy="57708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B7E183-F42B-49E1-A46C-CD70B95A4533}">
      <dsp:nvSpPr>
        <dsp:cNvPr id="0" name=""/>
        <dsp:cNvSpPr/>
      </dsp:nvSpPr>
      <dsp:spPr>
        <a:xfrm>
          <a:off x="5920894" y="1606172"/>
          <a:ext cx="1993260" cy="36423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5787" tIns="0" rIns="0" bIns="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Arial" panose="020B0604020202020204" pitchFamily="34" charset="0"/>
              <a:cs typeface="Arial" panose="020B0604020202020204" pitchFamily="34" charset="0"/>
            </a:rPr>
            <a:t>Digital Optimization models </a:t>
          </a:r>
        </a:p>
      </dsp:txBody>
      <dsp:txXfrm>
        <a:off x="5920894" y="1606172"/>
        <a:ext cx="1993260" cy="364236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B09B4D-1604-4854-95AD-3F34691C741E}">
      <dsp:nvSpPr>
        <dsp:cNvPr id="0" name=""/>
        <dsp:cNvSpPr/>
      </dsp:nvSpPr>
      <dsp:spPr>
        <a:xfrm>
          <a:off x="0" y="465950"/>
          <a:ext cx="9375776" cy="12127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7664" tIns="458216" rIns="727664" bIns="156464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>
              <a:latin typeface="Arial" panose="020B0604020202020204" pitchFamily="34" charset="0"/>
              <a:cs typeface="Arial" panose="020B0604020202020204" pitchFamily="34" charset="0"/>
            </a:rPr>
            <a:t>How can digital and unstructured data be leveraged support the traditional approach improve the forecast accuracy? </a:t>
          </a:r>
        </a:p>
      </dsp:txBody>
      <dsp:txXfrm>
        <a:off x="0" y="465950"/>
        <a:ext cx="9375776" cy="1212750"/>
      </dsp:txXfrm>
    </dsp:sp>
    <dsp:sp modelId="{1E1C6ACE-C499-496E-AAAA-53CF29B40602}">
      <dsp:nvSpPr>
        <dsp:cNvPr id="0" name=""/>
        <dsp:cNvSpPr/>
      </dsp:nvSpPr>
      <dsp:spPr>
        <a:xfrm>
          <a:off x="468788" y="141230"/>
          <a:ext cx="6563043" cy="6494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8067" tIns="0" rIns="248067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latin typeface="Arial" panose="020B0604020202020204" pitchFamily="34" charset="0"/>
              <a:cs typeface="Arial" panose="020B0604020202020204" pitchFamily="34" charset="0"/>
            </a:rPr>
            <a:t>Improving the Prediction accuracy </a:t>
          </a:r>
        </a:p>
      </dsp:txBody>
      <dsp:txXfrm>
        <a:off x="500491" y="172933"/>
        <a:ext cx="6499637" cy="586034"/>
      </dsp:txXfrm>
    </dsp:sp>
    <dsp:sp modelId="{2EEB33F3-FB81-4A0B-B19C-9BFAF92ACD9D}">
      <dsp:nvSpPr>
        <dsp:cNvPr id="0" name=""/>
        <dsp:cNvSpPr/>
      </dsp:nvSpPr>
      <dsp:spPr>
        <a:xfrm>
          <a:off x="0" y="2122220"/>
          <a:ext cx="9375776" cy="14899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7664" tIns="458216" rIns="727664" bIns="156464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>
              <a:latin typeface="Arial" panose="020B0604020202020204" pitchFamily="34" charset="0"/>
              <a:cs typeface="Arial" panose="020B0604020202020204" pitchFamily="34" charset="0"/>
            </a:rPr>
            <a:t>How do we proactively identify the risks on the supply chain network and asses its impact to enable effective management decision making?</a:t>
          </a:r>
        </a:p>
      </dsp:txBody>
      <dsp:txXfrm>
        <a:off x="0" y="2122220"/>
        <a:ext cx="9375776" cy="1489950"/>
      </dsp:txXfrm>
    </dsp:sp>
    <dsp:sp modelId="{D2B992DC-508E-43A5-849A-D724EA26209F}">
      <dsp:nvSpPr>
        <dsp:cNvPr id="0" name=""/>
        <dsp:cNvSpPr/>
      </dsp:nvSpPr>
      <dsp:spPr>
        <a:xfrm>
          <a:off x="468788" y="1797500"/>
          <a:ext cx="6563043" cy="6494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8067" tIns="0" rIns="248067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latin typeface="Arial" panose="020B0604020202020204" pitchFamily="34" charset="0"/>
              <a:cs typeface="Arial" panose="020B0604020202020204" pitchFamily="34" charset="0"/>
            </a:rPr>
            <a:t>Building a resilient supply chain</a:t>
          </a:r>
        </a:p>
      </dsp:txBody>
      <dsp:txXfrm>
        <a:off x="500491" y="1829203"/>
        <a:ext cx="6499637" cy="586034"/>
      </dsp:txXfrm>
    </dsp:sp>
    <dsp:sp modelId="{11DC9EB7-0B94-4FBC-87FE-72F0FB28FF7B}">
      <dsp:nvSpPr>
        <dsp:cNvPr id="0" name=""/>
        <dsp:cNvSpPr/>
      </dsp:nvSpPr>
      <dsp:spPr>
        <a:xfrm>
          <a:off x="0" y="4055690"/>
          <a:ext cx="9375776" cy="12127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7664" tIns="458216" rIns="727664" bIns="156464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>
              <a:latin typeface="Arial" panose="020B0604020202020204" pitchFamily="34" charset="0"/>
              <a:cs typeface="Arial" panose="020B0604020202020204" pitchFamily="34" charset="0"/>
            </a:rPr>
            <a:t>How can we improve the efficiencies in the supply chain using real time data through emerging Internet of Things (IoT)?</a:t>
          </a:r>
        </a:p>
      </dsp:txBody>
      <dsp:txXfrm>
        <a:off x="0" y="4055690"/>
        <a:ext cx="9375776" cy="1212750"/>
      </dsp:txXfrm>
    </dsp:sp>
    <dsp:sp modelId="{8D24E414-065A-4E62-B1DD-F14E50F7F1BE}">
      <dsp:nvSpPr>
        <dsp:cNvPr id="0" name=""/>
        <dsp:cNvSpPr/>
      </dsp:nvSpPr>
      <dsp:spPr>
        <a:xfrm>
          <a:off x="468788" y="3730970"/>
          <a:ext cx="6563043" cy="6494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8067" tIns="0" rIns="248067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latin typeface="Arial" panose="020B0604020202020204" pitchFamily="34" charset="0"/>
              <a:cs typeface="Arial" panose="020B0604020202020204" pitchFamily="34" charset="0"/>
            </a:rPr>
            <a:t>Improving the velocity or reduce bottlenecks</a:t>
          </a:r>
        </a:p>
      </dsp:txBody>
      <dsp:txXfrm>
        <a:off x="500491" y="3762673"/>
        <a:ext cx="6499637" cy="586034"/>
      </dsp:txXfrm>
    </dsp:sp>
  </dsp:spTree>
</dsp:drawing>
</file>

<file path=ppt/diagrams/drawing3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5CE817-09CE-4358-AF22-F2B85C61A69B}">
      <dsp:nvSpPr>
        <dsp:cNvPr id="0" name=""/>
        <dsp:cNvSpPr/>
      </dsp:nvSpPr>
      <dsp:spPr>
        <a:xfrm>
          <a:off x="6015" y="279435"/>
          <a:ext cx="2767127" cy="1106851"/>
        </a:xfrm>
        <a:prstGeom prst="homePlate">
          <a:avLst/>
        </a:prstGeom>
        <a:solidFill>
          <a:schemeClr val="accent1"/>
        </a:solidFill>
        <a:ln>
          <a:solidFill>
            <a:schemeClr val="bg1"/>
          </a:solidFill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4676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Understand &amp; Asses the Current Strategy </a:t>
          </a:r>
        </a:p>
      </dsp:txBody>
      <dsp:txXfrm>
        <a:off x="6015" y="279435"/>
        <a:ext cx="2490414" cy="1106851"/>
      </dsp:txXfrm>
    </dsp:sp>
    <dsp:sp modelId="{0ECEA7BF-40A7-4876-AFD4-7EF1791C5647}">
      <dsp:nvSpPr>
        <dsp:cNvPr id="0" name=""/>
        <dsp:cNvSpPr/>
      </dsp:nvSpPr>
      <dsp:spPr>
        <a:xfrm>
          <a:off x="2219717" y="279435"/>
          <a:ext cx="3126881" cy="1106851"/>
        </a:xfrm>
        <a:prstGeom prst="chevron">
          <a:avLst/>
        </a:prstGeom>
        <a:solidFill>
          <a:schemeClr val="accent1"/>
        </a:solidFill>
        <a:ln>
          <a:solidFill>
            <a:schemeClr val="bg1"/>
          </a:solidFill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Prepare the Analytics map</a:t>
          </a:r>
        </a:p>
      </dsp:txBody>
      <dsp:txXfrm>
        <a:off x="2773143" y="279435"/>
        <a:ext cx="2020030" cy="1106851"/>
      </dsp:txXfrm>
    </dsp:sp>
    <dsp:sp modelId="{A8443C06-A881-4440-AD66-5CAF9D5C1784}">
      <dsp:nvSpPr>
        <dsp:cNvPr id="0" name=""/>
        <dsp:cNvSpPr/>
      </dsp:nvSpPr>
      <dsp:spPr>
        <a:xfrm>
          <a:off x="4793174" y="279435"/>
          <a:ext cx="3927411" cy="1106851"/>
        </a:xfrm>
        <a:prstGeom prst="chevron">
          <a:avLst/>
        </a:prstGeom>
        <a:solidFill>
          <a:schemeClr val="accent1"/>
        </a:solidFill>
        <a:ln>
          <a:solidFill>
            <a:schemeClr val="bg1"/>
          </a:solidFill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Visualize and Model the network optimization/simulation</a:t>
          </a:r>
        </a:p>
      </dsp:txBody>
      <dsp:txXfrm>
        <a:off x="5346600" y="279435"/>
        <a:ext cx="2820560" cy="1106851"/>
      </dsp:txXfrm>
    </dsp:sp>
    <dsp:sp modelId="{7748A571-AAF6-43C8-895F-CD0926B85D3A}">
      <dsp:nvSpPr>
        <dsp:cNvPr id="0" name=""/>
        <dsp:cNvSpPr/>
      </dsp:nvSpPr>
      <dsp:spPr>
        <a:xfrm>
          <a:off x="8167160" y="279435"/>
          <a:ext cx="2767127" cy="1106851"/>
        </a:xfrm>
        <a:prstGeom prst="chevron">
          <a:avLst/>
        </a:prstGeom>
        <a:solidFill>
          <a:schemeClr val="accent1"/>
        </a:solidFill>
        <a:ln>
          <a:solidFill>
            <a:schemeClr val="bg1"/>
          </a:solidFill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Measure the improvement</a:t>
          </a:r>
        </a:p>
      </dsp:txBody>
      <dsp:txXfrm>
        <a:off x="8720586" y="279435"/>
        <a:ext cx="1660276" cy="1106851"/>
      </dsp:txXfrm>
    </dsp:sp>
  </dsp:spTree>
</dsp:drawing>
</file>

<file path=ppt/diagrams/drawing3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E11E0E-971D-4278-A990-2392752A9DDA}">
      <dsp:nvSpPr>
        <dsp:cNvPr id="0" name=""/>
        <dsp:cNvSpPr/>
      </dsp:nvSpPr>
      <dsp:spPr>
        <a:xfrm>
          <a:off x="1716" y="2089662"/>
          <a:ext cx="1298739" cy="64936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>
              <a:latin typeface="Arial" panose="020B0604020202020204" pitchFamily="34" charset="0"/>
              <a:cs typeface="Arial" panose="020B0604020202020204" pitchFamily="34" charset="0"/>
            </a:rPr>
            <a:t>Node 1</a:t>
          </a:r>
        </a:p>
      </dsp:txBody>
      <dsp:txXfrm>
        <a:off x="20735" y="2108681"/>
        <a:ext cx="1260701" cy="611331"/>
      </dsp:txXfrm>
    </dsp:sp>
    <dsp:sp modelId="{81BD17A8-3CB8-412E-9303-D247AB994EA0}">
      <dsp:nvSpPr>
        <dsp:cNvPr id="0" name=""/>
        <dsp:cNvSpPr/>
      </dsp:nvSpPr>
      <dsp:spPr>
        <a:xfrm rot="18770822">
          <a:off x="1178246" y="2121188"/>
          <a:ext cx="763915" cy="26235"/>
        </a:xfrm>
        <a:custGeom>
          <a:avLst/>
          <a:gdLst/>
          <a:ahLst/>
          <a:cxnLst/>
          <a:rect l="0" t="0" r="0" b="0"/>
          <a:pathLst>
            <a:path>
              <a:moveTo>
                <a:pt x="0" y="13117"/>
              </a:moveTo>
              <a:lnTo>
                <a:pt x="763915" y="1311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541106" y="2115208"/>
        <a:ext cx="38195" cy="38195"/>
      </dsp:txXfrm>
    </dsp:sp>
    <dsp:sp modelId="{943B9460-28FA-481A-A48E-2AE0F70C1462}">
      <dsp:nvSpPr>
        <dsp:cNvPr id="0" name=""/>
        <dsp:cNvSpPr/>
      </dsp:nvSpPr>
      <dsp:spPr>
        <a:xfrm>
          <a:off x="1819951" y="1529581"/>
          <a:ext cx="1298739" cy="64936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>
              <a:latin typeface="Arial" panose="020B0604020202020204" pitchFamily="34" charset="0"/>
              <a:cs typeface="Arial" panose="020B0604020202020204" pitchFamily="34" charset="0"/>
            </a:rPr>
            <a:t>Node 2</a:t>
          </a:r>
        </a:p>
      </dsp:txBody>
      <dsp:txXfrm>
        <a:off x="1838970" y="1548600"/>
        <a:ext cx="1260701" cy="611331"/>
      </dsp:txXfrm>
    </dsp:sp>
    <dsp:sp modelId="{55D9E596-0F86-430D-A730-C1866898A3B3}">
      <dsp:nvSpPr>
        <dsp:cNvPr id="0" name=""/>
        <dsp:cNvSpPr/>
      </dsp:nvSpPr>
      <dsp:spPr>
        <a:xfrm rot="19457599">
          <a:off x="3058558" y="1654454"/>
          <a:ext cx="639760" cy="26235"/>
        </a:xfrm>
        <a:custGeom>
          <a:avLst/>
          <a:gdLst/>
          <a:ahLst/>
          <a:cxnLst/>
          <a:rect l="0" t="0" r="0" b="0"/>
          <a:pathLst>
            <a:path>
              <a:moveTo>
                <a:pt x="0" y="13117"/>
              </a:moveTo>
              <a:lnTo>
                <a:pt x="639760" y="1311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362445" y="1651578"/>
        <a:ext cx="31988" cy="31988"/>
      </dsp:txXfrm>
    </dsp:sp>
    <dsp:sp modelId="{4BCF30F5-A2DD-447D-92CC-B50E3CA8AFAF}">
      <dsp:nvSpPr>
        <dsp:cNvPr id="0" name=""/>
        <dsp:cNvSpPr/>
      </dsp:nvSpPr>
      <dsp:spPr>
        <a:xfrm>
          <a:off x="3638186" y="1156193"/>
          <a:ext cx="1298739" cy="64936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>
              <a:latin typeface="Arial" panose="020B0604020202020204" pitchFamily="34" charset="0"/>
              <a:cs typeface="Arial" panose="020B0604020202020204" pitchFamily="34" charset="0"/>
            </a:rPr>
            <a:t>Node 4</a:t>
          </a:r>
        </a:p>
      </dsp:txBody>
      <dsp:txXfrm>
        <a:off x="3657205" y="1175212"/>
        <a:ext cx="1260701" cy="611331"/>
      </dsp:txXfrm>
    </dsp:sp>
    <dsp:sp modelId="{381D026A-277D-4EEB-8F3C-A271B6FB78DE}">
      <dsp:nvSpPr>
        <dsp:cNvPr id="0" name=""/>
        <dsp:cNvSpPr/>
      </dsp:nvSpPr>
      <dsp:spPr>
        <a:xfrm rot="2142401">
          <a:off x="3058558" y="2027842"/>
          <a:ext cx="639760" cy="26235"/>
        </a:xfrm>
        <a:custGeom>
          <a:avLst/>
          <a:gdLst/>
          <a:ahLst/>
          <a:cxnLst/>
          <a:rect l="0" t="0" r="0" b="0"/>
          <a:pathLst>
            <a:path>
              <a:moveTo>
                <a:pt x="0" y="13117"/>
              </a:moveTo>
              <a:lnTo>
                <a:pt x="639760" y="1311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362445" y="2024965"/>
        <a:ext cx="31988" cy="31988"/>
      </dsp:txXfrm>
    </dsp:sp>
    <dsp:sp modelId="{3856731D-B7C2-4BE6-A9F3-F08016E9474D}">
      <dsp:nvSpPr>
        <dsp:cNvPr id="0" name=""/>
        <dsp:cNvSpPr/>
      </dsp:nvSpPr>
      <dsp:spPr>
        <a:xfrm>
          <a:off x="3638186" y="1902968"/>
          <a:ext cx="1298739" cy="64936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>
              <a:latin typeface="Arial" panose="020B0604020202020204" pitchFamily="34" charset="0"/>
              <a:cs typeface="Arial" panose="020B0604020202020204" pitchFamily="34" charset="0"/>
            </a:rPr>
            <a:t>Node 5</a:t>
          </a:r>
        </a:p>
      </dsp:txBody>
      <dsp:txXfrm>
        <a:off x="3657205" y="1921987"/>
        <a:ext cx="1260701" cy="611331"/>
      </dsp:txXfrm>
    </dsp:sp>
    <dsp:sp modelId="{8BEC6122-2759-4E32-8E44-2A09C9D8C8D0}">
      <dsp:nvSpPr>
        <dsp:cNvPr id="0" name=""/>
        <dsp:cNvSpPr/>
      </dsp:nvSpPr>
      <dsp:spPr>
        <a:xfrm rot="2829178">
          <a:off x="1178246" y="2681270"/>
          <a:ext cx="763915" cy="26235"/>
        </a:xfrm>
        <a:custGeom>
          <a:avLst/>
          <a:gdLst/>
          <a:ahLst/>
          <a:cxnLst/>
          <a:rect l="0" t="0" r="0" b="0"/>
          <a:pathLst>
            <a:path>
              <a:moveTo>
                <a:pt x="0" y="13117"/>
              </a:moveTo>
              <a:lnTo>
                <a:pt x="763915" y="1311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541106" y="2675290"/>
        <a:ext cx="38195" cy="38195"/>
      </dsp:txXfrm>
    </dsp:sp>
    <dsp:sp modelId="{C5AA4B3A-CCDF-4712-B894-0FBB4727547D}">
      <dsp:nvSpPr>
        <dsp:cNvPr id="0" name=""/>
        <dsp:cNvSpPr/>
      </dsp:nvSpPr>
      <dsp:spPr>
        <a:xfrm>
          <a:off x="1819951" y="2649743"/>
          <a:ext cx="1298739" cy="64936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>
              <a:latin typeface="Arial" panose="020B0604020202020204" pitchFamily="34" charset="0"/>
              <a:cs typeface="Arial" panose="020B0604020202020204" pitchFamily="34" charset="0"/>
            </a:rPr>
            <a:t>Node 3</a:t>
          </a:r>
        </a:p>
      </dsp:txBody>
      <dsp:txXfrm>
        <a:off x="1838970" y="2668762"/>
        <a:ext cx="1260701" cy="611331"/>
      </dsp:txXfrm>
    </dsp:sp>
    <dsp:sp modelId="{5E1BE596-977E-4F91-BA89-0FEB35890886}">
      <dsp:nvSpPr>
        <dsp:cNvPr id="0" name=""/>
        <dsp:cNvSpPr/>
      </dsp:nvSpPr>
      <dsp:spPr>
        <a:xfrm>
          <a:off x="3118691" y="2961310"/>
          <a:ext cx="519495" cy="26235"/>
        </a:xfrm>
        <a:custGeom>
          <a:avLst/>
          <a:gdLst/>
          <a:ahLst/>
          <a:cxnLst/>
          <a:rect l="0" t="0" r="0" b="0"/>
          <a:pathLst>
            <a:path>
              <a:moveTo>
                <a:pt x="0" y="13117"/>
              </a:moveTo>
              <a:lnTo>
                <a:pt x="519495" y="1311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365451" y="2961441"/>
        <a:ext cx="25974" cy="25974"/>
      </dsp:txXfrm>
    </dsp:sp>
    <dsp:sp modelId="{B5B34657-866B-40DB-8412-899B609ABEF4}">
      <dsp:nvSpPr>
        <dsp:cNvPr id="0" name=""/>
        <dsp:cNvSpPr/>
      </dsp:nvSpPr>
      <dsp:spPr>
        <a:xfrm>
          <a:off x="3638186" y="2649743"/>
          <a:ext cx="1298739" cy="64936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>
              <a:latin typeface="Arial" panose="020B0604020202020204" pitchFamily="34" charset="0"/>
              <a:cs typeface="Arial" panose="020B0604020202020204" pitchFamily="34" charset="0"/>
            </a:rPr>
            <a:t>Node 6</a:t>
          </a:r>
        </a:p>
      </dsp:txBody>
      <dsp:txXfrm>
        <a:off x="3657205" y="2668762"/>
        <a:ext cx="1260701" cy="611331"/>
      </dsp:txXfrm>
    </dsp:sp>
  </dsp:spTree>
</dsp:drawing>
</file>

<file path=ppt/diagrams/drawing3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566353-B531-441A-BC06-C708A8500A02}">
      <dsp:nvSpPr>
        <dsp:cNvPr id="0" name=""/>
        <dsp:cNvSpPr/>
      </dsp:nvSpPr>
      <dsp:spPr>
        <a:xfrm>
          <a:off x="0" y="1599"/>
          <a:ext cx="2326640" cy="69918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Supplier 1</a:t>
          </a:r>
        </a:p>
      </dsp:txBody>
      <dsp:txXfrm>
        <a:off x="0" y="1599"/>
        <a:ext cx="2326640" cy="699187"/>
      </dsp:txXfrm>
    </dsp:sp>
    <dsp:sp modelId="{9EBCBCD0-5D58-401A-9431-8C2DFFB32F45}">
      <dsp:nvSpPr>
        <dsp:cNvPr id="0" name=""/>
        <dsp:cNvSpPr/>
      </dsp:nvSpPr>
      <dsp:spPr>
        <a:xfrm>
          <a:off x="0" y="735745"/>
          <a:ext cx="2326640" cy="69918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Supplier 2</a:t>
          </a:r>
        </a:p>
      </dsp:txBody>
      <dsp:txXfrm>
        <a:off x="0" y="735745"/>
        <a:ext cx="2326640" cy="699187"/>
      </dsp:txXfrm>
    </dsp:sp>
    <dsp:sp modelId="{8DC5FB4D-992A-499C-B328-1531016B4218}">
      <dsp:nvSpPr>
        <dsp:cNvPr id="0" name=""/>
        <dsp:cNvSpPr/>
      </dsp:nvSpPr>
      <dsp:spPr>
        <a:xfrm>
          <a:off x="0" y="1469892"/>
          <a:ext cx="2326640" cy="69918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Supplier 3</a:t>
          </a:r>
        </a:p>
      </dsp:txBody>
      <dsp:txXfrm>
        <a:off x="0" y="1469892"/>
        <a:ext cx="2326640" cy="699187"/>
      </dsp:txXfrm>
    </dsp:sp>
    <dsp:sp modelId="{571BAA6A-0FD6-414D-B59F-94F7F83563B4}">
      <dsp:nvSpPr>
        <dsp:cNvPr id="0" name=""/>
        <dsp:cNvSpPr/>
      </dsp:nvSpPr>
      <dsp:spPr>
        <a:xfrm>
          <a:off x="5077" y="2204039"/>
          <a:ext cx="2316484" cy="69918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5077" y="2204039"/>
        <a:ext cx="2316484" cy="699187"/>
      </dsp:txXfrm>
    </dsp:sp>
    <dsp:sp modelId="{EB8F080F-3C3D-44BB-909A-BD18D80B5DC2}">
      <dsp:nvSpPr>
        <dsp:cNvPr id="0" name=""/>
        <dsp:cNvSpPr/>
      </dsp:nvSpPr>
      <dsp:spPr>
        <a:xfrm>
          <a:off x="0" y="2938186"/>
          <a:ext cx="2326640" cy="69918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Supplier n</a:t>
          </a:r>
        </a:p>
      </dsp:txBody>
      <dsp:txXfrm>
        <a:off x="0" y="2938186"/>
        <a:ext cx="2326640" cy="699187"/>
      </dsp:txXfrm>
    </dsp:sp>
  </dsp:spTree>
</dsp:drawing>
</file>

<file path=ppt/diagrams/drawing3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566353-B531-441A-BC06-C708A8500A02}">
      <dsp:nvSpPr>
        <dsp:cNvPr id="0" name=""/>
        <dsp:cNvSpPr/>
      </dsp:nvSpPr>
      <dsp:spPr>
        <a:xfrm>
          <a:off x="5078" y="1552"/>
          <a:ext cx="2316482" cy="67869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RDC 1</a:t>
          </a:r>
        </a:p>
      </dsp:txBody>
      <dsp:txXfrm>
        <a:off x="5078" y="1552"/>
        <a:ext cx="2316482" cy="678690"/>
      </dsp:txXfrm>
    </dsp:sp>
    <dsp:sp modelId="{9EBCBCD0-5D58-401A-9431-8C2DFFB32F45}">
      <dsp:nvSpPr>
        <dsp:cNvPr id="0" name=""/>
        <dsp:cNvSpPr/>
      </dsp:nvSpPr>
      <dsp:spPr>
        <a:xfrm>
          <a:off x="0" y="714177"/>
          <a:ext cx="2326640" cy="67869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RDC 2</a:t>
          </a:r>
        </a:p>
      </dsp:txBody>
      <dsp:txXfrm>
        <a:off x="0" y="714177"/>
        <a:ext cx="2326640" cy="678690"/>
      </dsp:txXfrm>
    </dsp:sp>
    <dsp:sp modelId="{8DC5FB4D-992A-499C-B328-1531016B4218}">
      <dsp:nvSpPr>
        <dsp:cNvPr id="0" name=""/>
        <dsp:cNvSpPr/>
      </dsp:nvSpPr>
      <dsp:spPr>
        <a:xfrm>
          <a:off x="0" y="1426801"/>
          <a:ext cx="2326640" cy="67869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RDC 3</a:t>
          </a:r>
        </a:p>
      </dsp:txBody>
      <dsp:txXfrm>
        <a:off x="0" y="1426801"/>
        <a:ext cx="2326640" cy="678690"/>
      </dsp:txXfrm>
    </dsp:sp>
    <dsp:sp modelId="{571BAA6A-0FD6-414D-B59F-94F7F83563B4}">
      <dsp:nvSpPr>
        <dsp:cNvPr id="0" name=""/>
        <dsp:cNvSpPr/>
      </dsp:nvSpPr>
      <dsp:spPr>
        <a:xfrm>
          <a:off x="5077" y="2139426"/>
          <a:ext cx="2316484" cy="67869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8900" tIns="88900" rIns="88900" bIns="8890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500" kern="1200"/>
        </a:p>
      </dsp:txBody>
      <dsp:txXfrm>
        <a:off x="5077" y="2139426"/>
        <a:ext cx="2316484" cy="678690"/>
      </dsp:txXfrm>
    </dsp:sp>
    <dsp:sp modelId="{EB8F080F-3C3D-44BB-909A-BD18D80B5DC2}">
      <dsp:nvSpPr>
        <dsp:cNvPr id="0" name=""/>
        <dsp:cNvSpPr/>
      </dsp:nvSpPr>
      <dsp:spPr>
        <a:xfrm>
          <a:off x="0" y="2852051"/>
          <a:ext cx="2326640" cy="67869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RDC n</a:t>
          </a:r>
        </a:p>
      </dsp:txBody>
      <dsp:txXfrm>
        <a:off x="0" y="2852051"/>
        <a:ext cx="2326640" cy="678690"/>
      </dsp:txXfrm>
    </dsp:sp>
  </dsp:spTree>
</dsp:drawing>
</file>

<file path=ppt/diagrams/drawing3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1BAA6A-0FD6-414D-B59F-94F7F83563B4}">
      <dsp:nvSpPr>
        <dsp:cNvPr id="0" name=""/>
        <dsp:cNvSpPr/>
      </dsp:nvSpPr>
      <dsp:spPr>
        <a:xfrm>
          <a:off x="25399" y="0"/>
          <a:ext cx="2275840" cy="99060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CDC</a:t>
          </a:r>
        </a:p>
      </dsp:txBody>
      <dsp:txXfrm>
        <a:off x="25399" y="0"/>
        <a:ext cx="2275840" cy="990600"/>
      </dsp:txXfrm>
    </dsp:sp>
  </dsp:spTree>
</dsp:drawing>
</file>

<file path=ppt/diagrams/drawing3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9E9332-DFC2-4B40-A331-873146DEF0D8}">
      <dsp:nvSpPr>
        <dsp:cNvPr id="0" name=""/>
        <dsp:cNvSpPr/>
      </dsp:nvSpPr>
      <dsp:spPr>
        <a:xfrm>
          <a:off x="738175" y="20411"/>
          <a:ext cx="979742" cy="979742"/>
        </a:xfrm>
        <a:prstGeom prst="ellipse">
          <a:avLst/>
        </a:prstGeom>
        <a:solidFill>
          <a:srgbClr val="002060"/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chemeClr val="bg1"/>
              </a:solidFill>
            </a:rPr>
            <a:t>Risk</a:t>
          </a:r>
        </a:p>
      </dsp:txBody>
      <dsp:txXfrm>
        <a:off x="868807" y="191866"/>
        <a:ext cx="718477" cy="440884"/>
      </dsp:txXfrm>
    </dsp:sp>
    <dsp:sp modelId="{59DE5D28-27EB-40BC-B73C-4B0498D544A0}">
      <dsp:nvSpPr>
        <dsp:cNvPr id="0" name=""/>
        <dsp:cNvSpPr/>
      </dsp:nvSpPr>
      <dsp:spPr>
        <a:xfrm>
          <a:off x="1091699" y="632750"/>
          <a:ext cx="979742" cy="979742"/>
        </a:xfrm>
        <a:prstGeom prst="ellipse">
          <a:avLst/>
        </a:prstGeom>
        <a:solidFill>
          <a:schemeClr val="accent6">
            <a:lumMod val="25000"/>
            <a:lumOff val="75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chemeClr val="tx1"/>
              </a:solidFill>
            </a:rPr>
            <a:t>Availability</a:t>
          </a:r>
        </a:p>
      </dsp:txBody>
      <dsp:txXfrm>
        <a:off x="1391336" y="885850"/>
        <a:ext cx="587845" cy="538858"/>
      </dsp:txXfrm>
    </dsp:sp>
    <dsp:sp modelId="{8D38FAE6-A36C-423F-BD1B-EFA39F09D6FA}">
      <dsp:nvSpPr>
        <dsp:cNvPr id="0" name=""/>
        <dsp:cNvSpPr/>
      </dsp:nvSpPr>
      <dsp:spPr>
        <a:xfrm>
          <a:off x="384651" y="632750"/>
          <a:ext cx="979742" cy="979742"/>
        </a:xfrm>
        <a:prstGeom prst="ellipse">
          <a:avLst/>
        </a:prstGeom>
        <a:solidFill>
          <a:srgbClr val="002060"/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chemeClr val="bg1"/>
              </a:solidFill>
            </a:rPr>
            <a:t>Cost</a:t>
          </a:r>
        </a:p>
      </dsp:txBody>
      <dsp:txXfrm>
        <a:off x="476910" y="885850"/>
        <a:ext cx="587845" cy="538858"/>
      </dsp:txXfrm>
    </dsp:sp>
  </dsp:spTree>
</dsp:drawing>
</file>

<file path=ppt/diagrams/drawing3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9459E4-CFC8-4932-BB6F-036A6CF9707B}">
      <dsp:nvSpPr>
        <dsp:cNvPr id="0" name=""/>
        <dsp:cNvSpPr/>
      </dsp:nvSpPr>
      <dsp:spPr>
        <a:xfrm>
          <a:off x="0" y="3676669"/>
          <a:ext cx="6200868" cy="0"/>
        </a:xfrm>
        <a:prstGeom prst="line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84EAC4D-6651-4C94-B2E1-B4BF8957EA14}">
      <dsp:nvSpPr>
        <dsp:cNvPr id="0" name=""/>
        <dsp:cNvSpPr/>
      </dsp:nvSpPr>
      <dsp:spPr>
        <a:xfrm>
          <a:off x="0" y="3059032"/>
          <a:ext cx="6200868" cy="0"/>
        </a:xfrm>
        <a:prstGeom prst="line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EB662D5-CA94-403E-938C-7845ECEA6A4A}">
      <dsp:nvSpPr>
        <dsp:cNvPr id="0" name=""/>
        <dsp:cNvSpPr/>
      </dsp:nvSpPr>
      <dsp:spPr>
        <a:xfrm>
          <a:off x="0" y="2441395"/>
          <a:ext cx="6200868" cy="0"/>
        </a:xfrm>
        <a:prstGeom prst="line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DF3B52E-F79C-494B-82AB-3F6C8ED8004E}">
      <dsp:nvSpPr>
        <dsp:cNvPr id="0" name=""/>
        <dsp:cNvSpPr/>
      </dsp:nvSpPr>
      <dsp:spPr>
        <a:xfrm>
          <a:off x="0" y="1823758"/>
          <a:ext cx="6200868" cy="0"/>
        </a:xfrm>
        <a:prstGeom prst="line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31759C1-FE0C-4CB6-B0B3-393B0D8C210B}">
      <dsp:nvSpPr>
        <dsp:cNvPr id="0" name=""/>
        <dsp:cNvSpPr/>
      </dsp:nvSpPr>
      <dsp:spPr>
        <a:xfrm>
          <a:off x="0" y="1206121"/>
          <a:ext cx="6200868" cy="0"/>
        </a:xfrm>
        <a:prstGeom prst="line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5BB69A9-12CD-4F72-B57B-3E6E13719D69}">
      <dsp:nvSpPr>
        <dsp:cNvPr id="0" name=""/>
        <dsp:cNvSpPr/>
      </dsp:nvSpPr>
      <dsp:spPr>
        <a:xfrm>
          <a:off x="0" y="588484"/>
          <a:ext cx="6200868" cy="0"/>
        </a:xfrm>
        <a:prstGeom prst="line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8767AAC-C8BE-4059-A7CD-3CB8A8965046}">
      <dsp:nvSpPr>
        <dsp:cNvPr id="0" name=""/>
        <dsp:cNvSpPr/>
      </dsp:nvSpPr>
      <dsp:spPr>
        <a:xfrm>
          <a:off x="1612225" y="258"/>
          <a:ext cx="4588643" cy="5882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674F175-FD95-4496-92AF-1471CF740137}">
      <dsp:nvSpPr>
        <dsp:cNvPr id="0" name=""/>
        <dsp:cNvSpPr/>
      </dsp:nvSpPr>
      <dsp:spPr>
        <a:xfrm>
          <a:off x="0" y="258"/>
          <a:ext cx="1612225" cy="588225"/>
        </a:xfrm>
        <a:prstGeom prst="round2SameRect">
          <a:avLst>
            <a:gd name="adj1" fmla="val 1667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Arial" panose="020B0604020202020204" pitchFamily="34" charset="0"/>
              <a:cs typeface="Arial" panose="020B0604020202020204" pitchFamily="34" charset="0"/>
            </a:rPr>
            <a:t>Time</a:t>
          </a:r>
        </a:p>
      </dsp:txBody>
      <dsp:txXfrm>
        <a:off x="28720" y="28978"/>
        <a:ext cx="1554785" cy="559505"/>
      </dsp:txXfrm>
    </dsp:sp>
    <dsp:sp modelId="{B9B25D05-D797-44FC-9780-D0138D1883DA}">
      <dsp:nvSpPr>
        <dsp:cNvPr id="0" name=""/>
        <dsp:cNvSpPr/>
      </dsp:nvSpPr>
      <dsp:spPr>
        <a:xfrm>
          <a:off x="1612225" y="617895"/>
          <a:ext cx="4588643" cy="5882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01427DB-A483-40CA-9265-B46D8443A926}">
      <dsp:nvSpPr>
        <dsp:cNvPr id="0" name=""/>
        <dsp:cNvSpPr/>
      </dsp:nvSpPr>
      <dsp:spPr>
        <a:xfrm>
          <a:off x="0" y="617895"/>
          <a:ext cx="1612225" cy="588225"/>
        </a:xfrm>
        <a:prstGeom prst="round2SameRect">
          <a:avLst>
            <a:gd name="adj1" fmla="val 1667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Arial" panose="020B0604020202020204" pitchFamily="34" charset="0"/>
              <a:cs typeface="Arial" panose="020B0604020202020204" pitchFamily="34" charset="0"/>
            </a:rPr>
            <a:t>Cost</a:t>
          </a:r>
        </a:p>
      </dsp:txBody>
      <dsp:txXfrm>
        <a:off x="28720" y="646615"/>
        <a:ext cx="1554785" cy="559505"/>
      </dsp:txXfrm>
    </dsp:sp>
    <dsp:sp modelId="{3E1DA3CC-B215-4E37-8C3F-F7820F29330A}">
      <dsp:nvSpPr>
        <dsp:cNvPr id="0" name=""/>
        <dsp:cNvSpPr/>
      </dsp:nvSpPr>
      <dsp:spPr>
        <a:xfrm>
          <a:off x="1612225" y="1235532"/>
          <a:ext cx="4588643" cy="5882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6C0DC0A-AB64-4327-B027-F15270ABCD5D}">
      <dsp:nvSpPr>
        <dsp:cNvPr id="0" name=""/>
        <dsp:cNvSpPr/>
      </dsp:nvSpPr>
      <dsp:spPr>
        <a:xfrm>
          <a:off x="0" y="1235532"/>
          <a:ext cx="1612225" cy="588225"/>
        </a:xfrm>
        <a:prstGeom prst="round2SameRect">
          <a:avLst>
            <a:gd name="adj1" fmla="val 1667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Arial" panose="020B0604020202020204" pitchFamily="34" charset="0"/>
              <a:cs typeface="Arial" panose="020B0604020202020204" pitchFamily="34" charset="0"/>
            </a:rPr>
            <a:t>Quality</a:t>
          </a:r>
        </a:p>
      </dsp:txBody>
      <dsp:txXfrm>
        <a:off x="28720" y="1264252"/>
        <a:ext cx="1554785" cy="559505"/>
      </dsp:txXfrm>
    </dsp:sp>
    <dsp:sp modelId="{FFBCC72D-BE0E-47BC-9E3A-F18F454AAFF9}">
      <dsp:nvSpPr>
        <dsp:cNvPr id="0" name=""/>
        <dsp:cNvSpPr/>
      </dsp:nvSpPr>
      <dsp:spPr>
        <a:xfrm>
          <a:off x="1612225" y="1853169"/>
          <a:ext cx="4588643" cy="5882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29EB8AB-9008-4E0B-A436-595E32F8E4B3}">
      <dsp:nvSpPr>
        <dsp:cNvPr id="0" name=""/>
        <dsp:cNvSpPr/>
      </dsp:nvSpPr>
      <dsp:spPr>
        <a:xfrm>
          <a:off x="0" y="1853169"/>
          <a:ext cx="1612225" cy="588225"/>
        </a:xfrm>
        <a:prstGeom prst="round2SameRect">
          <a:avLst>
            <a:gd name="adj1" fmla="val 1667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Arial" panose="020B0604020202020204" pitchFamily="34" charset="0"/>
              <a:cs typeface="Arial" panose="020B0604020202020204" pitchFamily="34" charset="0"/>
            </a:rPr>
            <a:t>Price</a:t>
          </a:r>
        </a:p>
      </dsp:txBody>
      <dsp:txXfrm>
        <a:off x="28720" y="1881889"/>
        <a:ext cx="1554785" cy="559505"/>
      </dsp:txXfrm>
    </dsp:sp>
    <dsp:sp modelId="{55866705-00D5-464B-A245-6324B858A8C0}">
      <dsp:nvSpPr>
        <dsp:cNvPr id="0" name=""/>
        <dsp:cNvSpPr/>
      </dsp:nvSpPr>
      <dsp:spPr>
        <a:xfrm>
          <a:off x="1612225" y="2470806"/>
          <a:ext cx="4588643" cy="5882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3627816-C928-42F3-9286-B4C8F1B55A8B}">
      <dsp:nvSpPr>
        <dsp:cNvPr id="0" name=""/>
        <dsp:cNvSpPr/>
      </dsp:nvSpPr>
      <dsp:spPr>
        <a:xfrm>
          <a:off x="0" y="2470806"/>
          <a:ext cx="1612225" cy="588225"/>
        </a:xfrm>
        <a:prstGeom prst="round2SameRect">
          <a:avLst>
            <a:gd name="adj1" fmla="val 1667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Arial" panose="020B0604020202020204" pitchFamily="34" charset="0"/>
              <a:cs typeface="Arial" panose="020B0604020202020204" pitchFamily="34" charset="0"/>
            </a:rPr>
            <a:t>Risk</a:t>
          </a:r>
        </a:p>
      </dsp:txBody>
      <dsp:txXfrm>
        <a:off x="28720" y="2499526"/>
        <a:ext cx="1554785" cy="559505"/>
      </dsp:txXfrm>
    </dsp:sp>
    <dsp:sp modelId="{A70585FA-E5A6-4BE8-BD21-8A1052BEA5E5}">
      <dsp:nvSpPr>
        <dsp:cNvPr id="0" name=""/>
        <dsp:cNvSpPr/>
      </dsp:nvSpPr>
      <dsp:spPr>
        <a:xfrm>
          <a:off x="1612225" y="3088443"/>
          <a:ext cx="4588643" cy="5882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91543DC-C5A9-4C1F-B868-96867A0E36CB}">
      <dsp:nvSpPr>
        <dsp:cNvPr id="0" name=""/>
        <dsp:cNvSpPr/>
      </dsp:nvSpPr>
      <dsp:spPr>
        <a:xfrm>
          <a:off x="0" y="3088443"/>
          <a:ext cx="1612225" cy="588225"/>
        </a:xfrm>
        <a:prstGeom prst="round2SameRect">
          <a:avLst>
            <a:gd name="adj1" fmla="val 1667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Arial" panose="020B0604020202020204" pitchFamily="34" charset="0"/>
              <a:cs typeface="Arial" panose="020B0604020202020204" pitchFamily="34" charset="0"/>
            </a:rPr>
            <a:t>Compliance</a:t>
          </a:r>
        </a:p>
      </dsp:txBody>
      <dsp:txXfrm>
        <a:off x="28720" y="3117163"/>
        <a:ext cx="1554785" cy="559505"/>
      </dsp:txXfrm>
    </dsp:sp>
  </dsp:spTree>
</dsp:drawing>
</file>

<file path=ppt/diagrams/drawing3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044D7FB-C2B5-4909-BB55-78069E258928}">
      <dsp:nvSpPr>
        <dsp:cNvPr id="0" name=""/>
        <dsp:cNvSpPr/>
      </dsp:nvSpPr>
      <dsp:spPr>
        <a:xfrm>
          <a:off x="1692" y="20232"/>
          <a:ext cx="1697985" cy="1697985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2700" prstMaterial="clear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93446" tIns="15240" rIns="93446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latin typeface="Arial" panose="020B0604020202020204" pitchFamily="34" charset="0"/>
              <a:cs typeface="Arial" panose="020B0604020202020204" pitchFamily="34" charset="0"/>
            </a:rPr>
            <a:t>Quicker Revenue realization</a:t>
          </a:r>
        </a:p>
      </dsp:txBody>
      <dsp:txXfrm>
        <a:off x="250356" y="268896"/>
        <a:ext cx="1200657" cy="1200657"/>
      </dsp:txXfrm>
    </dsp:sp>
    <dsp:sp modelId="{04B5813C-21F8-4F14-BFCE-61E54F166F39}">
      <dsp:nvSpPr>
        <dsp:cNvPr id="0" name=""/>
        <dsp:cNvSpPr/>
      </dsp:nvSpPr>
      <dsp:spPr>
        <a:xfrm>
          <a:off x="1360080" y="20232"/>
          <a:ext cx="1697985" cy="1697985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2700" prstMaterial="clear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93446" tIns="15240" rIns="93446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latin typeface="Arial" panose="020B0604020202020204" pitchFamily="34" charset="0"/>
              <a:cs typeface="Arial" panose="020B0604020202020204" pitchFamily="34" charset="0"/>
            </a:rPr>
            <a:t>Improved Opportunity</a:t>
          </a:r>
          <a:br>
            <a:rPr lang="en-US" sz="1200" kern="1200" dirty="0">
              <a:latin typeface="Arial" panose="020B0604020202020204" pitchFamily="34" charset="0"/>
              <a:cs typeface="Arial" panose="020B0604020202020204" pitchFamily="34" charset="0"/>
            </a:rPr>
          </a:br>
          <a:r>
            <a:rPr lang="en-US" sz="1200" kern="1200" dirty="0">
              <a:latin typeface="Arial" panose="020B0604020202020204" pitchFamily="34" charset="0"/>
              <a:cs typeface="Arial" panose="020B0604020202020204" pitchFamily="34" charset="0"/>
            </a:rPr>
            <a:t>for Supplier discounts </a:t>
          </a:r>
        </a:p>
      </dsp:txBody>
      <dsp:txXfrm>
        <a:off x="1608744" y="268896"/>
        <a:ext cx="1200657" cy="1200657"/>
      </dsp:txXfrm>
    </dsp:sp>
    <dsp:sp modelId="{425D14B4-E122-4B7C-95AD-F36690ACA9A5}">
      <dsp:nvSpPr>
        <dsp:cNvPr id="0" name=""/>
        <dsp:cNvSpPr/>
      </dsp:nvSpPr>
      <dsp:spPr>
        <a:xfrm>
          <a:off x="2718468" y="20232"/>
          <a:ext cx="1697985" cy="1697985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2700" prstMaterial="clear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93446" tIns="15240" rIns="93446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latin typeface="Arial" panose="020B0604020202020204" pitchFamily="34" charset="0"/>
              <a:cs typeface="Arial" panose="020B0604020202020204" pitchFamily="34" charset="0"/>
            </a:rPr>
            <a:t>Smart spend utilization</a:t>
          </a:r>
        </a:p>
      </dsp:txBody>
      <dsp:txXfrm>
        <a:off x="2967132" y="268896"/>
        <a:ext cx="1200657" cy="1200657"/>
      </dsp:txXfrm>
    </dsp:sp>
    <dsp:sp modelId="{086D0F1D-0831-409C-B94A-D6E42DE95BDF}">
      <dsp:nvSpPr>
        <dsp:cNvPr id="0" name=""/>
        <dsp:cNvSpPr/>
      </dsp:nvSpPr>
      <dsp:spPr>
        <a:xfrm>
          <a:off x="4076856" y="20232"/>
          <a:ext cx="1697985" cy="1697985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2700" prstMaterial="clear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93446" tIns="15240" rIns="93446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latin typeface="Arial" panose="020B0604020202020204" pitchFamily="34" charset="0"/>
              <a:cs typeface="Arial" panose="020B0604020202020204" pitchFamily="34" charset="0"/>
            </a:rPr>
            <a:t>Improved sourcing decisions</a:t>
          </a:r>
        </a:p>
      </dsp:txBody>
      <dsp:txXfrm>
        <a:off x="4325520" y="268896"/>
        <a:ext cx="1200657" cy="1200657"/>
      </dsp:txXfrm>
    </dsp:sp>
  </dsp:spTree>
</dsp:drawing>
</file>

<file path=ppt/diagrams/drawing3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FEADD7-7E5B-40E4-8A08-3BA2CBE5A8C4}">
      <dsp:nvSpPr>
        <dsp:cNvPr id="0" name=""/>
        <dsp:cNvSpPr/>
      </dsp:nvSpPr>
      <dsp:spPr>
        <a:xfrm>
          <a:off x="0" y="456453"/>
          <a:ext cx="8989495" cy="12568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7685" tIns="437388" rIns="697685" bIns="170688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>
              <a:latin typeface="Arial" panose="020B0604020202020204" pitchFamily="34" charset="0"/>
              <a:cs typeface="Arial" panose="020B0604020202020204" pitchFamily="34" charset="0"/>
            </a:rPr>
            <a:t>How do I rationalize my vendors to optimize spend and improve relationship?</a:t>
          </a:r>
        </a:p>
      </dsp:txBody>
      <dsp:txXfrm>
        <a:off x="0" y="456453"/>
        <a:ext cx="8989495" cy="1256850"/>
      </dsp:txXfrm>
    </dsp:sp>
    <dsp:sp modelId="{AEC2C3EC-9537-4459-B4A6-2E36245AC0CC}">
      <dsp:nvSpPr>
        <dsp:cNvPr id="0" name=""/>
        <dsp:cNvSpPr/>
      </dsp:nvSpPr>
      <dsp:spPr>
        <a:xfrm>
          <a:off x="449474" y="146493"/>
          <a:ext cx="6292646" cy="6199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7847" tIns="0" rIns="237847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latin typeface="Arial" panose="020B0604020202020204" pitchFamily="34" charset="0"/>
              <a:cs typeface="Arial" panose="020B0604020202020204" pitchFamily="34" charset="0"/>
            </a:rPr>
            <a:t>Vendor Rationalization</a:t>
          </a:r>
        </a:p>
      </dsp:txBody>
      <dsp:txXfrm>
        <a:off x="479736" y="176755"/>
        <a:ext cx="6232122" cy="559396"/>
      </dsp:txXfrm>
    </dsp:sp>
    <dsp:sp modelId="{1C31B461-4CEE-4D5D-A12F-A525581E79A1}">
      <dsp:nvSpPr>
        <dsp:cNvPr id="0" name=""/>
        <dsp:cNvSpPr/>
      </dsp:nvSpPr>
      <dsp:spPr>
        <a:xfrm>
          <a:off x="0" y="2136663"/>
          <a:ext cx="8989495" cy="12237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7685" tIns="437388" rIns="697685" bIns="149352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>
              <a:latin typeface="Arial" panose="020B0604020202020204" pitchFamily="34" charset="0"/>
              <a:cs typeface="Arial" panose="020B0604020202020204" pitchFamily="34" charset="0"/>
            </a:rPr>
            <a:t>How can we do effective price negotiation with the suppliers?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>
              <a:latin typeface="Arial" panose="020B0604020202020204" pitchFamily="34" charset="0"/>
              <a:cs typeface="Arial" panose="020B0604020202020204" pitchFamily="34" charset="0"/>
            </a:rPr>
            <a:t>How can we make optimal sourcing strategy decisions</a:t>
          </a:r>
          <a:r>
            <a:rPr lang="en-US" sz="2100" kern="1200" dirty="0"/>
            <a:t>?</a:t>
          </a:r>
        </a:p>
      </dsp:txBody>
      <dsp:txXfrm>
        <a:off x="0" y="2136663"/>
        <a:ext cx="8989495" cy="1223775"/>
      </dsp:txXfrm>
    </dsp:sp>
    <dsp:sp modelId="{34216891-D3B1-46ED-91E2-71C710C2224B}">
      <dsp:nvSpPr>
        <dsp:cNvPr id="0" name=""/>
        <dsp:cNvSpPr/>
      </dsp:nvSpPr>
      <dsp:spPr>
        <a:xfrm>
          <a:off x="449474" y="1826703"/>
          <a:ext cx="6292646" cy="6199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7847" tIns="0" rIns="237847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latin typeface="Arial" panose="020B0604020202020204" pitchFamily="34" charset="0"/>
              <a:cs typeface="Arial" panose="020B0604020202020204" pitchFamily="34" charset="0"/>
            </a:rPr>
            <a:t>Should Cost Modelling</a:t>
          </a:r>
        </a:p>
      </dsp:txBody>
      <dsp:txXfrm>
        <a:off x="479736" y="1856965"/>
        <a:ext cx="6232122" cy="559396"/>
      </dsp:txXfrm>
    </dsp:sp>
    <dsp:sp modelId="{6F740C55-EFFE-4639-B471-DFDE4F4DDE32}">
      <dsp:nvSpPr>
        <dsp:cNvPr id="0" name=""/>
        <dsp:cNvSpPr/>
      </dsp:nvSpPr>
      <dsp:spPr>
        <a:xfrm>
          <a:off x="0" y="3783798"/>
          <a:ext cx="8989495" cy="148837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7685" tIns="437388" rIns="697685" bIns="149352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>
              <a:latin typeface="Arial" panose="020B0604020202020204" pitchFamily="34" charset="0"/>
              <a:cs typeface="Arial" panose="020B0604020202020204" pitchFamily="34" charset="0"/>
            </a:rPr>
            <a:t>How can we minimize the spend leakages?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>
              <a:latin typeface="Arial" panose="020B0604020202020204" pitchFamily="34" charset="0"/>
              <a:cs typeface="Arial" panose="020B0604020202020204" pitchFamily="34" charset="0"/>
            </a:rPr>
            <a:t>How can we use price forecasting for effective contract negotiation?</a:t>
          </a:r>
        </a:p>
      </dsp:txBody>
      <dsp:txXfrm>
        <a:off x="0" y="3783798"/>
        <a:ext cx="8989495" cy="1488374"/>
      </dsp:txXfrm>
    </dsp:sp>
    <dsp:sp modelId="{D90FEA75-1BC3-466E-8AFC-6A39417CB9A9}">
      <dsp:nvSpPr>
        <dsp:cNvPr id="0" name=""/>
        <dsp:cNvSpPr/>
      </dsp:nvSpPr>
      <dsp:spPr>
        <a:xfrm>
          <a:off x="449474" y="3473838"/>
          <a:ext cx="6292646" cy="6199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7847" tIns="0" rIns="237847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latin typeface="Arial" panose="020B0604020202020204" pitchFamily="34" charset="0"/>
              <a:cs typeface="Arial" panose="020B0604020202020204" pitchFamily="34" charset="0"/>
            </a:rPr>
            <a:t>Spend</a:t>
          </a:r>
          <a:r>
            <a:rPr lang="en-US" sz="2100" kern="1200" dirty="0"/>
            <a:t> </a:t>
          </a:r>
          <a:r>
            <a:rPr lang="en-US" sz="2100" kern="1200" dirty="0">
              <a:latin typeface="Arial" panose="020B0604020202020204" pitchFamily="34" charset="0"/>
              <a:cs typeface="Arial" panose="020B0604020202020204" pitchFamily="34" charset="0"/>
            </a:rPr>
            <a:t>Analytics</a:t>
          </a:r>
        </a:p>
      </dsp:txBody>
      <dsp:txXfrm>
        <a:off x="479736" y="3504100"/>
        <a:ext cx="6232122" cy="559396"/>
      </dsp:txXfrm>
    </dsp:sp>
  </dsp:spTree>
</dsp:drawing>
</file>

<file path=ppt/diagrams/drawing3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B84B66C-C0A5-4798-93C3-EAA17EAFD4A8}">
      <dsp:nvSpPr>
        <dsp:cNvPr id="0" name=""/>
        <dsp:cNvSpPr/>
      </dsp:nvSpPr>
      <dsp:spPr>
        <a:xfrm>
          <a:off x="8306079" y="3050019"/>
          <a:ext cx="842370" cy="37565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3948"/>
              </a:lnTo>
              <a:lnTo>
                <a:pt x="842370" y="223948"/>
              </a:lnTo>
              <a:lnTo>
                <a:pt x="842370" y="37565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81FD7A5-7E0D-482A-A701-2465B36ECBFD}">
      <dsp:nvSpPr>
        <dsp:cNvPr id="0" name=""/>
        <dsp:cNvSpPr/>
      </dsp:nvSpPr>
      <dsp:spPr>
        <a:xfrm>
          <a:off x="7463708" y="4075848"/>
          <a:ext cx="1684741" cy="37565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3948"/>
              </a:lnTo>
              <a:lnTo>
                <a:pt x="1684741" y="223948"/>
              </a:lnTo>
              <a:lnTo>
                <a:pt x="1684741" y="37565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5146CFC-04B9-4851-8A01-B6DD84D195D1}">
      <dsp:nvSpPr>
        <dsp:cNvPr id="0" name=""/>
        <dsp:cNvSpPr/>
      </dsp:nvSpPr>
      <dsp:spPr>
        <a:xfrm>
          <a:off x="7417988" y="4075848"/>
          <a:ext cx="91440" cy="37565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7565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0A0C461-800A-4323-8195-F1B5886BB751}">
      <dsp:nvSpPr>
        <dsp:cNvPr id="0" name=""/>
        <dsp:cNvSpPr/>
      </dsp:nvSpPr>
      <dsp:spPr>
        <a:xfrm>
          <a:off x="5778966" y="4075848"/>
          <a:ext cx="1684741" cy="375655"/>
        </a:xfrm>
        <a:custGeom>
          <a:avLst/>
          <a:gdLst/>
          <a:ahLst/>
          <a:cxnLst/>
          <a:rect l="0" t="0" r="0" b="0"/>
          <a:pathLst>
            <a:path>
              <a:moveTo>
                <a:pt x="1684741" y="0"/>
              </a:moveTo>
              <a:lnTo>
                <a:pt x="1684741" y="223948"/>
              </a:lnTo>
              <a:lnTo>
                <a:pt x="0" y="223948"/>
              </a:lnTo>
              <a:lnTo>
                <a:pt x="0" y="37565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70D347B-A048-4377-83DE-CEA3E7CB40A4}">
      <dsp:nvSpPr>
        <dsp:cNvPr id="0" name=""/>
        <dsp:cNvSpPr/>
      </dsp:nvSpPr>
      <dsp:spPr>
        <a:xfrm>
          <a:off x="7463708" y="3050019"/>
          <a:ext cx="842370" cy="375655"/>
        </a:xfrm>
        <a:custGeom>
          <a:avLst/>
          <a:gdLst/>
          <a:ahLst/>
          <a:cxnLst/>
          <a:rect l="0" t="0" r="0" b="0"/>
          <a:pathLst>
            <a:path>
              <a:moveTo>
                <a:pt x="842370" y="0"/>
              </a:moveTo>
              <a:lnTo>
                <a:pt x="842370" y="223948"/>
              </a:lnTo>
              <a:lnTo>
                <a:pt x="0" y="223948"/>
              </a:lnTo>
              <a:lnTo>
                <a:pt x="0" y="37565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AF521D0-7D37-4BE3-9A8A-12CD66BF50A9}">
      <dsp:nvSpPr>
        <dsp:cNvPr id="0" name=""/>
        <dsp:cNvSpPr/>
      </dsp:nvSpPr>
      <dsp:spPr>
        <a:xfrm>
          <a:off x="7463708" y="2024191"/>
          <a:ext cx="842370" cy="37565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3948"/>
              </a:lnTo>
              <a:lnTo>
                <a:pt x="842370" y="223948"/>
              </a:lnTo>
              <a:lnTo>
                <a:pt x="842370" y="37565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F783303-97F7-43AD-A930-F698C67522D8}">
      <dsp:nvSpPr>
        <dsp:cNvPr id="0" name=""/>
        <dsp:cNvSpPr/>
      </dsp:nvSpPr>
      <dsp:spPr>
        <a:xfrm>
          <a:off x="6621337" y="2024191"/>
          <a:ext cx="842370" cy="375655"/>
        </a:xfrm>
        <a:custGeom>
          <a:avLst/>
          <a:gdLst/>
          <a:ahLst/>
          <a:cxnLst/>
          <a:rect l="0" t="0" r="0" b="0"/>
          <a:pathLst>
            <a:path>
              <a:moveTo>
                <a:pt x="842370" y="0"/>
              </a:moveTo>
              <a:lnTo>
                <a:pt x="842370" y="223948"/>
              </a:lnTo>
              <a:lnTo>
                <a:pt x="0" y="223948"/>
              </a:lnTo>
              <a:lnTo>
                <a:pt x="0" y="37565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ABE5FF8-65F0-4E8C-8054-FAB35A8F4331}">
      <dsp:nvSpPr>
        <dsp:cNvPr id="0" name=""/>
        <dsp:cNvSpPr/>
      </dsp:nvSpPr>
      <dsp:spPr>
        <a:xfrm>
          <a:off x="4936595" y="998362"/>
          <a:ext cx="2527112" cy="37565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3948"/>
              </a:lnTo>
              <a:lnTo>
                <a:pt x="2527112" y="223948"/>
              </a:lnTo>
              <a:lnTo>
                <a:pt x="2527112" y="37565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2CAD29D-F309-4404-8ADE-993BB99AB97E}">
      <dsp:nvSpPr>
        <dsp:cNvPr id="0" name=""/>
        <dsp:cNvSpPr/>
      </dsp:nvSpPr>
      <dsp:spPr>
        <a:xfrm>
          <a:off x="2409482" y="2024191"/>
          <a:ext cx="842370" cy="37565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3948"/>
              </a:lnTo>
              <a:lnTo>
                <a:pt x="842370" y="223948"/>
              </a:lnTo>
              <a:lnTo>
                <a:pt x="842370" y="37565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D56038A-0F73-4327-ADB2-4B0797FB6AF6}">
      <dsp:nvSpPr>
        <dsp:cNvPr id="0" name=""/>
        <dsp:cNvSpPr/>
      </dsp:nvSpPr>
      <dsp:spPr>
        <a:xfrm>
          <a:off x="2409482" y="4075848"/>
          <a:ext cx="1684741" cy="37565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3948"/>
              </a:lnTo>
              <a:lnTo>
                <a:pt x="1684741" y="223948"/>
              </a:lnTo>
              <a:lnTo>
                <a:pt x="1684741" y="37565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923B826-819F-4C7B-A622-1150F4D08CBF}">
      <dsp:nvSpPr>
        <dsp:cNvPr id="0" name=""/>
        <dsp:cNvSpPr/>
      </dsp:nvSpPr>
      <dsp:spPr>
        <a:xfrm>
          <a:off x="2363762" y="4075848"/>
          <a:ext cx="91440" cy="37565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7565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9D02F0A-0AC4-4D52-A4DD-272306F528C7}">
      <dsp:nvSpPr>
        <dsp:cNvPr id="0" name=""/>
        <dsp:cNvSpPr/>
      </dsp:nvSpPr>
      <dsp:spPr>
        <a:xfrm>
          <a:off x="724740" y="4075848"/>
          <a:ext cx="1684741" cy="375655"/>
        </a:xfrm>
        <a:custGeom>
          <a:avLst/>
          <a:gdLst/>
          <a:ahLst/>
          <a:cxnLst/>
          <a:rect l="0" t="0" r="0" b="0"/>
          <a:pathLst>
            <a:path>
              <a:moveTo>
                <a:pt x="1684741" y="0"/>
              </a:moveTo>
              <a:lnTo>
                <a:pt x="1684741" y="223948"/>
              </a:lnTo>
              <a:lnTo>
                <a:pt x="0" y="223948"/>
              </a:lnTo>
              <a:lnTo>
                <a:pt x="0" y="37565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3A118C8-E446-434A-B2F6-14CEE4D7AB4B}">
      <dsp:nvSpPr>
        <dsp:cNvPr id="0" name=""/>
        <dsp:cNvSpPr/>
      </dsp:nvSpPr>
      <dsp:spPr>
        <a:xfrm>
          <a:off x="1567111" y="3050019"/>
          <a:ext cx="842370" cy="37565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3948"/>
              </a:lnTo>
              <a:lnTo>
                <a:pt x="842370" y="223948"/>
              </a:lnTo>
              <a:lnTo>
                <a:pt x="842370" y="37565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5B765CE-B957-4BC6-A88E-3DA921F7D20D}">
      <dsp:nvSpPr>
        <dsp:cNvPr id="0" name=""/>
        <dsp:cNvSpPr/>
      </dsp:nvSpPr>
      <dsp:spPr>
        <a:xfrm>
          <a:off x="724740" y="3050019"/>
          <a:ext cx="842370" cy="375655"/>
        </a:xfrm>
        <a:custGeom>
          <a:avLst/>
          <a:gdLst/>
          <a:ahLst/>
          <a:cxnLst/>
          <a:rect l="0" t="0" r="0" b="0"/>
          <a:pathLst>
            <a:path>
              <a:moveTo>
                <a:pt x="842370" y="0"/>
              </a:moveTo>
              <a:lnTo>
                <a:pt x="842370" y="223948"/>
              </a:lnTo>
              <a:lnTo>
                <a:pt x="0" y="223948"/>
              </a:lnTo>
              <a:lnTo>
                <a:pt x="0" y="37565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1F5FFA9-D96D-4042-AD6B-DBED1B31D455}">
      <dsp:nvSpPr>
        <dsp:cNvPr id="0" name=""/>
        <dsp:cNvSpPr/>
      </dsp:nvSpPr>
      <dsp:spPr>
        <a:xfrm>
          <a:off x="1567111" y="2024191"/>
          <a:ext cx="842370" cy="375655"/>
        </a:xfrm>
        <a:custGeom>
          <a:avLst/>
          <a:gdLst/>
          <a:ahLst/>
          <a:cxnLst/>
          <a:rect l="0" t="0" r="0" b="0"/>
          <a:pathLst>
            <a:path>
              <a:moveTo>
                <a:pt x="842370" y="0"/>
              </a:moveTo>
              <a:lnTo>
                <a:pt x="842370" y="223948"/>
              </a:lnTo>
              <a:lnTo>
                <a:pt x="0" y="223948"/>
              </a:lnTo>
              <a:lnTo>
                <a:pt x="0" y="37565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5766EE1-6D9F-4BC7-85CE-505FA2D8FDAE}">
      <dsp:nvSpPr>
        <dsp:cNvPr id="0" name=""/>
        <dsp:cNvSpPr/>
      </dsp:nvSpPr>
      <dsp:spPr>
        <a:xfrm>
          <a:off x="2409482" y="998362"/>
          <a:ext cx="2527112" cy="375655"/>
        </a:xfrm>
        <a:custGeom>
          <a:avLst/>
          <a:gdLst/>
          <a:ahLst/>
          <a:cxnLst/>
          <a:rect l="0" t="0" r="0" b="0"/>
          <a:pathLst>
            <a:path>
              <a:moveTo>
                <a:pt x="2527112" y="0"/>
              </a:moveTo>
              <a:lnTo>
                <a:pt x="2527112" y="223948"/>
              </a:lnTo>
              <a:lnTo>
                <a:pt x="0" y="223948"/>
              </a:lnTo>
              <a:lnTo>
                <a:pt x="0" y="37565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522C906-4610-4DEA-A4FA-1371C5EF19C4}">
      <dsp:nvSpPr>
        <dsp:cNvPr id="0" name=""/>
        <dsp:cNvSpPr/>
      </dsp:nvSpPr>
      <dsp:spPr>
        <a:xfrm>
          <a:off x="4308719" y="348189"/>
          <a:ext cx="1255752" cy="65017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91747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Arial" panose="020B0604020202020204" pitchFamily="34" charset="0"/>
              <a:cs typeface="Arial" panose="020B0604020202020204" pitchFamily="34" charset="0"/>
            </a:rPr>
            <a:t>Return on investment</a:t>
          </a:r>
        </a:p>
      </dsp:txBody>
      <dsp:txXfrm>
        <a:off x="4308719" y="348189"/>
        <a:ext cx="1255752" cy="650173"/>
      </dsp:txXfrm>
    </dsp:sp>
    <dsp:sp modelId="{B0C2EB2A-8F7E-4BE0-9230-6D1B4F836DE4}">
      <dsp:nvSpPr>
        <dsp:cNvPr id="0" name=""/>
        <dsp:cNvSpPr/>
      </dsp:nvSpPr>
      <dsp:spPr>
        <a:xfrm>
          <a:off x="4559869" y="853879"/>
          <a:ext cx="1130177" cy="21672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8890" rIns="3556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10%</a:t>
          </a:r>
        </a:p>
      </dsp:txBody>
      <dsp:txXfrm>
        <a:off x="4559869" y="853879"/>
        <a:ext cx="1130177" cy="216724"/>
      </dsp:txXfrm>
    </dsp:sp>
    <dsp:sp modelId="{AA1F3B26-638C-4C3F-9168-28D64823720C}">
      <dsp:nvSpPr>
        <dsp:cNvPr id="0" name=""/>
        <dsp:cNvSpPr/>
      </dsp:nvSpPr>
      <dsp:spPr>
        <a:xfrm>
          <a:off x="1781606" y="1374018"/>
          <a:ext cx="1255752" cy="65017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91747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Arial" panose="020B0604020202020204" pitchFamily="34" charset="0"/>
              <a:cs typeface="Arial" panose="020B0604020202020204" pitchFamily="34" charset="0"/>
            </a:rPr>
            <a:t>Profit margin</a:t>
          </a:r>
        </a:p>
      </dsp:txBody>
      <dsp:txXfrm>
        <a:off x="1781606" y="1374018"/>
        <a:ext cx="1255752" cy="650173"/>
      </dsp:txXfrm>
    </dsp:sp>
    <dsp:sp modelId="{297E9641-7A93-4054-921E-4A187D09E31D}">
      <dsp:nvSpPr>
        <dsp:cNvPr id="0" name=""/>
        <dsp:cNvSpPr/>
      </dsp:nvSpPr>
      <dsp:spPr>
        <a:xfrm>
          <a:off x="2032756" y="1879708"/>
          <a:ext cx="1130177" cy="21672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8890" rIns="3556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8%</a:t>
          </a:r>
        </a:p>
      </dsp:txBody>
      <dsp:txXfrm>
        <a:off x="2032756" y="1879708"/>
        <a:ext cx="1130177" cy="216724"/>
      </dsp:txXfrm>
    </dsp:sp>
    <dsp:sp modelId="{74B732F9-C073-49D8-A729-DF3C73C8E91C}">
      <dsp:nvSpPr>
        <dsp:cNvPr id="0" name=""/>
        <dsp:cNvSpPr/>
      </dsp:nvSpPr>
      <dsp:spPr>
        <a:xfrm>
          <a:off x="939235" y="2399846"/>
          <a:ext cx="1255752" cy="65017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91747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Arial" panose="020B0604020202020204" pitchFamily="34" charset="0"/>
              <a:cs typeface="Arial" panose="020B0604020202020204" pitchFamily="34" charset="0"/>
            </a:rPr>
            <a:t>Operating income</a:t>
          </a:r>
        </a:p>
      </dsp:txBody>
      <dsp:txXfrm>
        <a:off x="939235" y="2399846"/>
        <a:ext cx="1255752" cy="650173"/>
      </dsp:txXfrm>
    </dsp:sp>
    <dsp:sp modelId="{7104C013-05BD-408D-8764-80DA5A4EA5F4}">
      <dsp:nvSpPr>
        <dsp:cNvPr id="0" name=""/>
        <dsp:cNvSpPr/>
      </dsp:nvSpPr>
      <dsp:spPr>
        <a:xfrm>
          <a:off x="1190385" y="2905536"/>
          <a:ext cx="1130177" cy="21672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8890" rIns="3556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$400,000</a:t>
          </a:r>
        </a:p>
      </dsp:txBody>
      <dsp:txXfrm>
        <a:off x="1190385" y="2905536"/>
        <a:ext cx="1130177" cy="216724"/>
      </dsp:txXfrm>
    </dsp:sp>
    <dsp:sp modelId="{933427F8-6928-4410-ACE3-0D1546460380}">
      <dsp:nvSpPr>
        <dsp:cNvPr id="0" name=""/>
        <dsp:cNvSpPr/>
      </dsp:nvSpPr>
      <dsp:spPr>
        <a:xfrm>
          <a:off x="96864" y="3425675"/>
          <a:ext cx="1255752" cy="65017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91747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Arial" panose="020B0604020202020204" pitchFamily="34" charset="0"/>
              <a:cs typeface="Arial" panose="020B0604020202020204" pitchFamily="34" charset="0"/>
            </a:rPr>
            <a:t>Sales revenue</a:t>
          </a:r>
        </a:p>
      </dsp:txBody>
      <dsp:txXfrm>
        <a:off x="96864" y="3425675"/>
        <a:ext cx="1255752" cy="650173"/>
      </dsp:txXfrm>
    </dsp:sp>
    <dsp:sp modelId="{2489646C-9F52-40A8-A51E-91196CF27EFE}">
      <dsp:nvSpPr>
        <dsp:cNvPr id="0" name=""/>
        <dsp:cNvSpPr/>
      </dsp:nvSpPr>
      <dsp:spPr>
        <a:xfrm>
          <a:off x="348014" y="3931365"/>
          <a:ext cx="1130177" cy="21672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8890" rIns="3556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$5,000,000</a:t>
          </a:r>
        </a:p>
      </dsp:txBody>
      <dsp:txXfrm>
        <a:off x="348014" y="3931365"/>
        <a:ext cx="1130177" cy="216724"/>
      </dsp:txXfrm>
    </dsp:sp>
    <dsp:sp modelId="{B35B5319-972A-4B1C-B56F-C74B0BDFCE18}">
      <dsp:nvSpPr>
        <dsp:cNvPr id="0" name=""/>
        <dsp:cNvSpPr/>
      </dsp:nvSpPr>
      <dsp:spPr>
        <a:xfrm>
          <a:off x="1781606" y="3425675"/>
          <a:ext cx="1255752" cy="65017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91747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Arial" panose="020B0604020202020204" pitchFamily="34" charset="0"/>
              <a:cs typeface="Arial" panose="020B0604020202020204" pitchFamily="34" charset="0"/>
            </a:rPr>
            <a:t>Cost of sales</a:t>
          </a:r>
        </a:p>
      </dsp:txBody>
      <dsp:txXfrm>
        <a:off x="1781606" y="3425675"/>
        <a:ext cx="1255752" cy="650173"/>
      </dsp:txXfrm>
    </dsp:sp>
    <dsp:sp modelId="{9A97EE38-5385-4905-BF2A-CDEB65D116B7}">
      <dsp:nvSpPr>
        <dsp:cNvPr id="0" name=""/>
        <dsp:cNvSpPr/>
      </dsp:nvSpPr>
      <dsp:spPr>
        <a:xfrm>
          <a:off x="2032756" y="3931365"/>
          <a:ext cx="1130177" cy="21672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8890" rIns="3556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$4,600,000</a:t>
          </a:r>
        </a:p>
      </dsp:txBody>
      <dsp:txXfrm>
        <a:off x="2032756" y="3931365"/>
        <a:ext cx="1130177" cy="216724"/>
      </dsp:txXfrm>
    </dsp:sp>
    <dsp:sp modelId="{A35012C1-D114-4FA9-87A2-218ECE75C3F0}">
      <dsp:nvSpPr>
        <dsp:cNvPr id="0" name=""/>
        <dsp:cNvSpPr/>
      </dsp:nvSpPr>
      <dsp:spPr>
        <a:xfrm>
          <a:off x="96864" y="4451503"/>
          <a:ext cx="1255752" cy="65017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91747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Arial" panose="020B0604020202020204" pitchFamily="34" charset="0"/>
              <a:cs typeface="Arial" panose="020B0604020202020204" pitchFamily="34" charset="0"/>
            </a:rPr>
            <a:t>Labor</a:t>
          </a:r>
        </a:p>
      </dsp:txBody>
      <dsp:txXfrm>
        <a:off x="96864" y="4451503"/>
        <a:ext cx="1255752" cy="650173"/>
      </dsp:txXfrm>
    </dsp:sp>
    <dsp:sp modelId="{543B408C-D1FA-4519-9D9C-0E5C132D88B6}">
      <dsp:nvSpPr>
        <dsp:cNvPr id="0" name=""/>
        <dsp:cNvSpPr/>
      </dsp:nvSpPr>
      <dsp:spPr>
        <a:xfrm>
          <a:off x="348014" y="4957194"/>
          <a:ext cx="1130177" cy="21672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8890" rIns="3556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$ 1,100,000</a:t>
          </a:r>
        </a:p>
      </dsp:txBody>
      <dsp:txXfrm>
        <a:off x="348014" y="4957194"/>
        <a:ext cx="1130177" cy="216724"/>
      </dsp:txXfrm>
    </dsp:sp>
    <dsp:sp modelId="{4EE622A9-80F8-4843-B8F1-B81F26EAA404}">
      <dsp:nvSpPr>
        <dsp:cNvPr id="0" name=""/>
        <dsp:cNvSpPr/>
      </dsp:nvSpPr>
      <dsp:spPr>
        <a:xfrm>
          <a:off x="1781606" y="4451503"/>
          <a:ext cx="1255752" cy="65017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91747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Arial" panose="020B0604020202020204" pitchFamily="34" charset="0"/>
              <a:cs typeface="Arial" panose="020B0604020202020204" pitchFamily="34" charset="0"/>
            </a:rPr>
            <a:t>Materials</a:t>
          </a:r>
        </a:p>
      </dsp:txBody>
      <dsp:txXfrm>
        <a:off x="1781606" y="4451503"/>
        <a:ext cx="1255752" cy="650173"/>
      </dsp:txXfrm>
    </dsp:sp>
    <dsp:sp modelId="{1DBD0508-FE8F-4188-9F88-D4BB59B18B32}">
      <dsp:nvSpPr>
        <dsp:cNvPr id="0" name=""/>
        <dsp:cNvSpPr/>
      </dsp:nvSpPr>
      <dsp:spPr>
        <a:xfrm>
          <a:off x="2032756" y="4957194"/>
          <a:ext cx="1130177" cy="21672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8890" rIns="3556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$2,300,000</a:t>
          </a:r>
        </a:p>
      </dsp:txBody>
      <dsp:txXfrm>
        <a:off x="2032756" y="4957194"/>
        <a:ext cx="1130177" cy="216724"/>
      </dsp:txXfrm>
    </dsp:sp>
    <dsp:sp modelId="{F63794ED-1B27-4CF6-95C5-701782FDFDD9}">
      <dsp:nvSpPr>
        <dsp:cNvPr id="0" name=""/>
        <dsp:cNvSpPr/>
      </dsp:nvSpPr>
      <dsp:spPr>
        <a:xfrm>
          <a:off x="3466348" y="4451503"/>
          <a:ext cx="1255752" cy="65017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91747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Arial" panose="020B0604020202020204" pitchFamily="34" charset="0"/>
              <a:cs typeface="Arial" panose="020B0604020202020204" pitchFamily="34" charset="0"/>
            </a:rPr>
            <a:t>Overheads</a:t>
          </a:r>
        </a:p>
      </dsp:txBody>
      <dsp:txXfrm>
        <a:off x="3466348" y="4451503"/>
        <a:ext cx="1255752" cy="650173"/>
      </dsp:txXfrm>
    </dsp:sp>
    <dsp:sp modelId="{216BAA9D-0DA2-43B2-8CC4-A91E91062278}">
      <dsp:nvSpPr>
        <dsp:cNvPr id="0" name=""/>
        <dsp:cNvSpPr/>
      </dsp:nvSpPr>
      <dsp:spPr>
        <a:xfrm>
          <a:off x="3717498" y="4957194"/>
          <a:ext cx="1130177" cy="21672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8890" rIns="3556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$1,200,000</a:t>
          </a:r>
        </a:p>
      </dsp:txBody>
      <dsp:txXfrm>
        <a:off x="3717498" y="4957194"/>
        <a:ext cx="1130177" cy="216724"/>
      </dsp:txXfrm>
    </dsp:sp>
    <dsp:sp modelId="{600C1BEF-26B9-4542-B925-4296AC813C72}">
      <dsp:nvSpPr>
        <dsp:cNvPr id="0" name=""/>
        <dsp:cNvSpPr/>
      </dsp:nvSpPr>
      <dsp:spPr>
        <a:xfrm>
          <a:off x="2623977" y="2399846"/>
          <a:ext cx="1255752" cy="65017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91747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Arial" panose="020B0604020202020204" pitchFamily="34" charset="0"/>
              <a:cs typeface="Arial" panose="020B0604020202020204" pitchFamily="34" charset="0"/>
            </a:rPr>
            <a:t>Sales revenue</a:t>
          </a:r>
        </a:p>
      </dsp:txBody>
      <dsp:txXfrm>
        <a:off x="2623977" y="2399846"/>
        <a:ext cx="1255752" cy="650173"/>
      </dsp:txXfrm>
    </dsp:sp>
    <dsp:sp modelId="{57BF1008-A9E7-4AB4-9C4A-76E5857D5E8E}">
      <dsp:nvSpPr>
        <dsp:cNvPr id="0" name=""/>
        <dsp:cNvSpPr/>
      </dsp:nvSpPr>
      <dsp:spPr>
        <a:xfrm>
          <a:off x="2875127" y="2905536"/>
          <a:ext cx="1130177" cy="21672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8890" rIns="3556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$5,000,000</a:t>
          </a:r>
        </a:p>
      </dsp:txBody>
      <dsp:txXfrm>
        <a:off x="2875127" y="2905536"/>
        <a:ext cx="1130177" cy="216724"/>
      </dsp:txXfrm>
    </dsp:sp>
    <dsp:sp modelId="{319CE5AE-2405-4886-85AD-914659E31945}">
      <dsp:nvSpPr>
        <dsp:cNvPr id="0" name=""/>
        <dsp:cNvSpPr/>
      </dsp:nvSpPr>
      <dsp:spPr>
        <a:xfrm>
          <a:off x="6835832" y="1374018"/>
          <a:ext cx="1255752" cy="65017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91747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Arial" panose="020B0604020202020204" pitchFamily="34" charset="0"/>
              <a:cs typeface="Arial" panose="020B0604020202020204" pitchFamily="34" charset="0"/>
            </a:rPr>
            <a:t>Asset turnover</a:t>
          </a:r>
        </a:p>
      </dsp:txBody>
      <dsp:txXfrm>
        <a:off x="6835832" y="1374018"/>
        <a:ext cx="1255752" cy="650173"/>
      </dsp:txXfrm>
    </dsp:sp>
    <dsp:sp modelId="{F12A278B-E245-41B5-BFCD-684BD7571038}">
      <dsp:nvSpPr>
        <dsp:cNvPr id="0" name=""/>
        <dsp:cNvSpPr/>
      </dsp:nvSpPr>
      <dsp:spPr>
        <a:xfrm>
          <a:off x="7086982" y="1879708"/>
          <a:ext cx="1130177" cy="21672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8890" rIns="3556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1.25</a:t>
          </a:r>
        </a:p>
      </dsp:txBody>
      <dsp:txXfrm>
        <a:off x="7086982" y="1879708"/>
        <a:ext cx="1130177" cy="216724"/>
      </dsp:txXfrm>
    </dsp:sp>
    <dsp:sp modelId="{A7DBDBA5-9237-475B-BE53-BF3D3D991495}">
      <dsp:nvSpPr>
        <dsp:cNvPr id="0" name=""/>
        <dsp:cNvSpPr/>
      </dsp:nvSpPr>
      <dsp:spPr>
        <a:xfrm>
          <a:off x="5993461" y="2399846"/>
          <a:ext cx="1255752" cy="65017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91747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Arial" panose="020B0604020202020204" pitchFamily="34" charset="0"/>
              <a:cs typeface="Arial" panose="020B0604020202020204" pitchFamily="34" charset="0"/>
            </a:rPr>
            <a:t>Sales revenue</a:t>
          </a:r>
        </a:p>
      </dsp:txBody>
      <dsp:txXfrm>
        <a:off x="5993461" y="2399846"/>
        <a:ext cx="1255752" cy="650173"/>
      </dsp:txXfrm>
    </dsp:sp>
    <dsp:sp modelId="{3C2AD3EF-C6B7-4379-B4AF-A1E53ECF2CA7}">
      <dsp:nvSpPr>
        <dsp:cNvPr id="0" name=""/>
        <dsp:cNvSpPr/>
      </dsp:nvSpPr>
      <dsp:spPr>
        <a:xfrm>
          <a:off x="6244611" y="2905536"/>
          <a:ext cx="1130177" cy="21672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8890" rIns="3556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$5,000,000</a:t>
          </a:r>
        </a:p>
      </dsp:txBody>
      <dsp:txXfrm>
        <a:off x="6244611" y="2905536"/>
        <a:ext cx="1130177" cy="216724"/>
      </dsp:txXfrm>
    </dsp:sp>
    <dsp:sp modelId="{4C436570-49C3-447A-9793-7328719274BA}">
      <dsp:nvSpPr>
        <dsp:cNvPr id="0" name=""/>
        <dsp:cNvSpPr/>
      </dsp:nvSpPr>
      <dsp:spPr>
        <a:xfrm>
          <a:off x="7678203" y="2399846"/>
          <a:ext cx="1255752" cy="65017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91747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Arial" panose="020B0604020202020204" pitchFamily="34" charset="0"/>
              <a:cs typeface="Arial" panose="020B0604020202020204" pitchFamily="34" charset="0"/>
            </a:rPr>
            <a:t>Total assets</a:t>
          </a:r>
        </a:p>
      </dsp:txBody>
      <dsp:txXfrm>
        <a:off x="7678203" y="2399846"/>
        <a:ext cx="1255752" cy="650173"/>
      </dsp:txXfrm>
    </dsp:sp>
    <dsp:sp modelId="{58ED8FC7-DDC1-4F14-9C3C-163D4C6A0E1A}">
      <dsp:nvSpPr>
        <dsp:cNvPr id="0" name=""/>
        <dsp:cNvSpPr/>
      </dsp:nvSpPr>
      <dsp:spPr>
        <a:xfrm>
          <a:off x="7929353" y="2905536"/>
          <a:ext cx="1130177" cy="21672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8890" rIns="3556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$4,000,000</a:t>
          </a:r>
        </a:p>
      </dsp:txBody>
      <dsp:txXfrm>
        <a:off x="7929353" y="2905536"/>
        <a:ext cx="1130177" cy="216724"/>
      </dsp:txXfrm>
    </dsp:sp>
    <dsp:sp modelId="{559D393F-CA99-41E7-A533-36BD8CF2AF99}">
      <dsp:nvSpPr>
        <dsp:cNvPr id="0" name=""/>
        <dsp:cNvSpPr/>
      </dsp:nvSpPr>
      <dsp:spPr>
        <a:xfrm>
          <a:off x="6835832" y="3425675"/>
          <a:ext cx="1255752" cy="65017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91747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Arial" panose="020B0604020202020204" pitchFamily="34" charset="0"/>
              <a:cs typeface="Arial" panose="020B0604020202020204" pitchFamily="34" charset="0"/>
            </a:rPr>
            <a:t>Current assets</a:t>
          </a:r>
        </a:p>
      </dsp:txBody>
      <dsp:txXfrm>
        <a:off x="6835832" y="3425675"/>
        <a:ext cx="1255752" cy="650173"/>
      </dsp:txXfrm>
    </dsp:sp>
    <dsp:sp modelId="{8ADA227C-9013-45BD-BDB0-D2CE32F61842}">
      <dsp:nvSpPr>
        <dsp:cNvPr id="0" name=""/>
        <dsp:cNvSpPr/>
      </dsp:nvSpPr>
      <dsp:spPr>
        <a:xfrm>
          <a:off x="7086982" y="3931365"/>
          <a:ext cx="1130177" cy="21672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8890" rIns="3556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$1,100,000</a:t>
          </a:r>
        </a:p>
      </dsp:txBody>
      <dsp:txXfrm>
        <a:off x="7086982" y="3931365"/>
        <a:ext cx="1130177" cy="216724"/>
      </dsp:txXfrm>
    </dsp:sp>
    <dsp:sp modelId="{D1A74334-1BA9-4F63-8CA7-EE17016F409D}">
      <dsp:nvSpPr>
        <dsp:cNvPr id="0" name=""/>
        <dsp:cNvSpPr/>
      </dsp:nvSpPr>
      <dsp:spPr>
        <a:xfrm>
          <a:off x="5151090" y="4451503"/>
          <a:ext cx="1255752" cy="65017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91747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Arial" panose="020B0604020202020204" pitchFamily="34" charset="0"/>
              <a:cs typeface="Arial" panose="020B0604020202020204" pitchFamily="34" charset="0"/>
            </a:rPr>
            <a:t>Inventory</a:t>
          </a:r>
        </a:p>
      </dsp:txBody>
      <dsp:txXfrm>
        <a:off x="5151090" y="4451503"/>
        <a:ext cx="1255752" cy="650173"/>
      </dsp:txXfrm>
    </dsp:sp>
    <dsp:sp modelId="{AA3FA3BB-BDCC-48EE-8A60-36CB5672C94C}">
      <dsp:nvSpPr>
        <dsp:cNvPr id="0" name=""/>
        <dsp:cNvSpPr/>
      </dsp:nvSpPr>
      <dsp:spPr>
        <a:xfrm>
          <a:off x="5402240" y="4957194"/>
          <a:ext cx="1130177" cy="21672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8890" rIns="3556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$500,000</a:t>
          </a:r>
        </a:p>
      </dsp:txBody>
      <dsp:txXfrm>
        <a:off x="5402240" y="4957194"/>
        <a:ext cx="1130177" cy="216724"/>
      </dsp:txXfrm>
    </dsp:sp>
    <dsp:sp modelId="{460FB0FB-9BAF-47EE-AB43-F8A2F629EA18}">
      <dsp:nvSpPr>
        <dsp:cNvPr id="0" name=""/>
        <dsp:cNvSpPr/>
      </dsp:nvSpPr>
      <dsp:spPr>
        <a:xfrm>
          <a:off x="6835832" y="4451503"/>
          <a:ext cx="1255752" cy="65017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91747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Arial" panose="020B0604020202020204" pitchFamily="34" charset="0"/>
              <a:cs typeface="Arial" panose="020B0604020202020204" pitchFamily="34" charset="0"/>
            </a:rPr>
            <a:t>Accounts receivable</a:t>
          </a:r>
        </a:p>
      </dsp:txBody>
      <dsp:txXfrm>
        <a:off x="6835832" y="4451503"/>
        <a:ext cx="1255752" cy="650173"/>
      </dsp:txXfrm>
    </dsp:sp>
    <dsp:sp modelId="{DAC4EFFD-54ED-4BE6-BB4F-7D1B18C29DC5}">
      <dsp:nvSpPr>
        <dsp:cNvPr id="0" name=""/>
        <dsp:cNvSpPr/>
      </dsp:nvSpPr>
      <dsp:spPr>
        <a:xfrm>
          <a:off x="7086982" y="4957194"/>
          <a:ext cx="1130177" cy="21672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8890" rIns="3556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$300,000</a:t>
          </a:r>
        </a:p>
      </dsp:txBody>
      <dsp:txXfrm>
        <a:off x="7086982" y="4957194"/>
        <a:ext cx="1130177" cy="216724"/>
      </dsp:txXfrm>
    </dsp:sp>
    <dsp:sp modelId="{5ACDF359-547B-4E67-B6E5-80477C12FBB7}">
      <dsp:nvSpPr>
        <dsp:cNvPr id="0" name=""/>
        <dsp:cNvSpPr/>
      </dsp:nvSpPr>
      <dsp:spPr>
        <a:xfrm>
          <a:off x="8520573" y="4451503"/>
          <a:ext cx="1255752" cy="65017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91747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Arial" panose="020B0604020202020204" pitchFamily="34" charset="0"/>
              <a:cs typeface="Arial" panose="020B0604020202020204" pitchFamily="34" charset="0"/>
            </a:rPr>
            <a:t>Cash</a:t>
          </a:r>
        </a:p>
      </dsp:txBody>
      <dsp:txXfrm>
        <a:off x="8520573" y="4451503"/>
        <a:ext cx="1255752" cy="650173"/>
      </dsp:txXfrm>
    </dsp:sp>
    <dsp:sp modelId="{DB962018-5067-42FE-A07D-77CA8527D218}">
      <dsp:nvSpPr>
        <dsp:cNvPr id="0" name=""/>
        <dsp:cNvSpPr/>
      </dsp:nvSpPr>
      <dsp:spPr>
        <a:xfrm>
          <a:off x="8771724" y="4957194"/>
          <a:ext cx="1130177" cy="21672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8890" rIns="3556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$300,000</a:t>
          </a:r>
        </a:p>
      </dsp:txBody>
      <dsp:txXfrm>
        <a:off x="8771724" y="4957194"/>
        <a:ext cx="1130177" cy="216724"/>
      </dsp:txXfrm>
    </dsp:sp>
    <dsp:sp modelId="{0A6FD59C-62B3-4B79-9B49-4B5172354455}">
      <dsp:nvSpPr>
        <dsp:cNvPr id="0" name=""/>
        <dsp:cNvSpPr/>
      </dsp:nvSpPr>
      <dsp:spPr>
        <a:xfrm>
          <a:off x="8520573" y="3425675"/>
          <a:ext cx="1255752" cy="65017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91747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Arial" panose="020B0604020202020204" pitchFamily="34" charset="0"/>
              <a:cs typeface="Arial" panose="020B0604020202020204" pitchFamily="34" charset="0"/>
            </a:rPr>
            <a:t>Fixed assets</a:t>
          </a:r>
        </a:p>
      </dsp:txBody>
      <dsp:txXfrm>
        <a:off x="8520573" y="3425675"/>
        <a:ext cx="1255752" cy="650173"/>
      </dsp:txXfrm>
    </dsp:sp>
    <dsp:sp modelId="{6A804E00-98DE-4923-95DF-B27D76709934}">
      <dsp:nvSpPr>
        <dsp:cNvPr id="0" name=""/>
        <dsp:cNvSpPr/>
      </dsp:nvSpPr>
      <dsp:spPr>
        <a:xfrm>
          <a:off x="8771724" y="3931365"/>
          <a:ext cx="1130177" cy="21672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8890" rIns="3556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$2,900,000</a:t>
          </a:r>
        </a:p>
      </dsp:txBody>
      <dsp:txXfrm>
        <a:off x="8771724" y="3931365"/>
        <a:ext cx="1130177" cy="21672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0C60307-A5F2-4FA6-8FB4-BD125AE0DD6E}">
      <dsp:nvSpPr>
        <dsp:cNvPr id="0" name=""/>
        <dsp:cNvSpPr/>
      </dsp:nvSpPr>
      <dsp:spPr>
        <a:xfrm>
          <a:off x="0" y="169333"/>
          <a:ext cx="8128000" cy="5079999"/>
        </a:xfrm>
        <a:prstGeom prst="swooshArrow">
          <a:avLst>
            <a:gd name="adj1" fmla="val 25000"/>
            <a:gd name="adj2" fmla="val 25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7278E4F-3FAA-4A8B-BD63-1A02807C8B80}">
      <dsp:nvSpPr>
        <dsp:cNvPr id="0" name=""/>
        <dsp:cNvSpPr/>
      </dsp:nvSpPr>
      <dsp:spPr>
        <a:xfrm>
          <a:off x="800608" y="3946821"/>
          <a:ext cx="186944" cy="18694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49E7DE4-EF40-460A-B9C1-CED38BA4B0C1}">
      <dsp:nvSpPr>
        <dsp:cNvPr id="0" name=""/>
        <dsp:cNvSpPr/>
      </dsp:nvSpPr>
      <dsp:spPr>
        <a:xfrm>
          <a:off x="894080" y="4040293"/>
          <a:ext cx="1389888" cy="12090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58" tIns="0" rIns="0" bIns="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Descriptive Analytics</a:t>
          </a:r>
        </a:p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/>
            <a:t>What happened?</a:t>
          </a:r>
        </a:p>
      </dsp:txBody>
      <dsp:txXfrm>
        <a:off x="894080" y="4040293"/>
        <a:ext cx="1389888" cy="1209040"/>
      </dsp:txXfrm>
    </dsp:sp>
    <dsp:sp modelId="{F4943133-D6AD-4E4E-8EFA-AAF64165B1A6}">
      <dsp:nvSpPr>
        <dsp:cNvPr id="0" name=""/>
        <dsp:cNvSpPr/>
      </dsp:nvSpPr>
      <dsp:spPr>
        <a:xfrm>
          <a:off x="2121408" y="2765213"/>
          <a:ext cx="325120" cy="32512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FAB8E54-95F7-4357-B381-E28F28536548}">
      <dsp:nvSpPr>
        <dsp:cNvPr id="0" name=""/>
        <dsp:cNvSpPr/>
      </dsp:nvSpPr>
      <dsp:spPr>
        <a:xfrm>
          <a:off x="2283968" y="2927773"/>
          <a:ext cx="1706880" cy="23215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2274" tIns="0" rIns="0" bIns="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Diagnostic Analytics</a:t>
          </a:r>
        </a:p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/>
            <a:t>Why did it happen?</a:t>
          </a:r>
        </a:p>
      </dsp:txBody>
      <dsp:txXfrm>
        <a:off x="2283968" y="2927773"/>
        <a:ext cx="1706880" cy="2321559"/>
      </dsp:txXfrm>
    </dsp:sp>
    <dsp:sp modelId="{AC565844-6F03-40FA-BBB5-F09E05E90932}">
      <dsp:nvSpPr>
        <dsp:cNvPr id="0" name=""/>
        <dsp:cNvSpPr/>
      </dsp:nvSpPr>
      <dsp:spPr>
        <a:xfrm>
          <a:off x="3807968" y="1894501"/>
          <a:ext cx="430784" cy="43078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A8BFF4-512D-4DD1-9E14-6676DF82BF6B}">
      <dsp:nvSpPr>
        <dsp:cNvPr id="0" name=""/>
        <dsp:cNvSpPr/>
      </dsp:nvSpPr>
      <dsp:spPr>
        <a:xfrm>
          <a:off x="4023360" y="2109893"/>
          <a:ext cx="1706880" cy="31394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264" tIns="0" rIns="0" bIns="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Predictive Analytics</a:t>
          </a:r>
        </a:p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/>
            <a:t>What will happen?</a:t>
          </a:r>
        </a:p>
      </dsp:txBody>
      <dsp:txXfrm>
        <a:off x="4023360" y="2109893"/>
        <a:ext cx="1706880" cy="3139440"/>
      </dsp:txXfrm>
    </dsp:sp>
    <dsp:sp modelId="{C2EA43E3-EF86-4C17-88D6-97C32CE2E3BE}">
      <dsp:nvSpPr>
        <dsp:cNvPr id="0" name=""/>
        <dsp:cNvSpPr/>
      </dsp:nvSpPr>
      <dsp:spPr>
        <a:xfrm>
          <a:off x="5644896" y="1318429"/>
          <a:ext cx="577088" cy="57708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2B0EB76-5603-4087-BFAB-9B9457BDF43B}">
      <dsp:nvSpPr>
        <dsp:cNvPr id="0" name=""/>
        <dsp:cNvSpPr/>
      </dsp:nvSpPr>
      <dsp:spPr>
        <a:xfrm>
          <a:off x="5933440" y="1606973"/>
          <a:ext cx="1706880" cy="36423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5787" tIns="0" rIns="0" bIns="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Prescriptive Analytics</a:t>
          </a:r>
        </a:p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/>
            <a:t>How can we make it happen?</a:t>
          </a:r>
        </a:p>
      </dsp:txBody>
      <dsp:txXfrm>
        <a:off x="5933440" y="1606973"/>
        <a:ext cx="1706880" cy="3642360"/>
      </dsp:txXfrm>
    </dsp:sp>
  </dsp:spTree>
</dsp:drawing>
</file>

<file path=ppt/diagrams/drawing4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1408FB-B791-4198-BAC7-CC2430933EE0}">
      <dsp:nvSpPr>
        <dsp:cNvPr id="0" name=""/>
        <dsp:cNvSpPr/>
      </dsp:nvSpPr>
      <dsp:spPr>
        <a:xfrm>
          <a:off x="0" y="169333"/>
          <a:ext cx="8128000" cy="5079999"/>
        </a:xfrm>
        <a:prstGeom prst="swooshArrow">
          <a:avLst>
            <a:gd name="adj1" fmla="val 25000"/>
            <a:gd name="adj2" fmla="val 25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097C0ED-B492-40CF-8310-E85ABD95359B}">
      <dsp:nvSpPr>
        <dsp:cNvPr id="0" name=""/>
        <dsp:cNvSpPr/>
      </dsp:nvSpPr>
      <dsp:spPr>
        <a:xfrm>
          <a:off x="1032256" y="3675549"/>
          <a:ext cx="211328" cy="21132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6FB419-AE6E-4CD0-874B-794E5F5B7774}">
      <dsp:nvSpPr>
        <dsp:cNvPr id="0" name=""/>
        <dsp:cNvSpPr/>
      </dsp:nvSpPr>
      <dsp:spPr>
        <a:xfrm>
          <a:off x="1137920" y="3781213"/>
          <a:ext cx="1893824" cy="14681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1978" tIns="0" rIns="0" bIns="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Arial" panose="020B0604020202020204" pitchFamily="34" charset="0"/>
              <a:cs typeface="Arial" panose="020B0604020202020204" pitchFamily="34" charset="0"/>
            </a:rPr>
            <a:t>Volume based discounts </a:t>
          </a:r>
        </a:p>
      </dsp:txBody>
      <dsp:txXfrm>
        <a:off x="1137920" y="3781213"/>
        <a:ext cx="1893824" cy="1468120"/>
      </dsp:txXfrm>
    </dsp:sp>
    <dsp:sp modelId="{6C51132A-19D0-4A93-B467-8A53676DB4F9}">
      <dsp:nvSpPr>
        <dsp:cNvPr id="0" name=""/>
        <dsp:cNvSpPr/>
      </dsp:nvSpPr>
      <dsp:spPr>
        <a:xfrm>
          <a:off x="2897632" y="2294805"/>
          <a:ext cx="382016" cy="38201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3B7AD9F-58B0-4F73-823B-A0977ED76B4B}">
      <dsp:nvSpPr>
        <dsp:cNvPr id="0" name=""/>
        <dsp:cNvSpPr/>
      </dsp:nvSpPr>
      <dsp:spPr>
        <a:xfrm>
          <a:off x="3088640" y="2485813"/>
          <a:ext cx="1950720" cy="27635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2422" tIns="0" rIns="0" bIns="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Arial" panose="020B0604020202020204" pitchFamily="34" charset="0"/>
              <a:cs typeface="Arial" panose="020B0604020202020204" pitchFamily="34" charset="0"/>
            </a:rPr>
            <a:t>Cost-based Optimization</a:t>
          </a:r>
        </a:p>
      </dsp:txBody>
      <dsp:txXfrm>
        <a:off x="3088640" y="2485813"/>
        <a:ext cx="1950720" cy="2763519"/>
      </dsp:txXfrm>
    </dsp:sp>
    <dsp:sp modelId="{5005046F-ABD4-416A-93E4-92A5637094F3}">
      <dsp:nvSpPr>
        <dsp:cNvPr id="0" name=""/>
        <dsp:cNvSpPr/>
      </dsp:nvSpPr>
      <dsp:spPr>
        <a:xfrm>
          <a:off x="5140960" y="1454573"/>
          <a:ext cx="528320" cy="52832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6D1C27F-AA09-4736-829A-6EC0435EC2CE}">
      <dsp:nvSpPr>
        <dsp:cNvPr id="0" name=""/>
        <dsp:cNvSpPr/>
      </dsp:nvSpPr>
      <dsp:spPr>
        <a:xfrm>
          <a:off x="5405120" y="1718733"/>
          <a:ext cx="1950720" cy="35306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946" tIns="0" rIns="0" bIns="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Arial" panose="020B0604020202020204" pitchFamily="34" charset="0"/>
              <a:cs typeface="Arial" panose="020B0604020202020204" pitchFamily="34" charset="0"/>
            </a:rPr>
            <a:t>Strategic Profit maximization</a:t>
          </a:r>
        </a:p>
      </dsp:txBody>
      <dsp:txXfrm>
        <a:off x="5405120" y="1718733"/>
        <a:ext cx="1950720" cy="3530600"/>
      </dsp:txXfrm>
    </dsp:sp>
  </dsp:spTree>
</dsp:drawing>
</file>

<file path=ppt/diagrams/drawing4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5CE817-09CE-4358-AF22-F2B85C61A69B}">
      <dsp:nvSpPr>
        <dsp:cNvPr id="0" name=""/>
        <dsp:cNvSpPr/>
      </dsp:nvSpPr>
      <dsp:spPr>
        <a:xfrm>
          <a:off x="6307" y="0"/>
          <a:ext cx="2949164" cy="1143703"/>
        </a:xfrm>
        <a:prstGeom prst="homePlate">
          <a:avLst/>
        </a:prstGeom>
        <a:solidFill>
          <a:schemeClr val="accent1"/>
        </a:solidFill>
        <a:ln w="19050">
          <a:solidFill>
            <a:schemeClr val="bg1"/>
          </a:solidFill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0010" tIns="40005" rIns="20003" bIns="4000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Understand &amp; Asses the Current Strategy </a:t>
          </a:r>
        </a:p>
      </dsp:txBody>
      <dsp:txXfrm>
        <a:off x="6307" y="0"/>
        <a:ext cx="2663238" cy="1143703"/>
      </dsp:txXfrm>
    </dsp:sp>
    <dsp:sp modelId="{0ECEA7BF-40A7-4876-AFD4-7EF1791C5647}">
      <dsp:nvSpPr>
        <dsp:cNvPr id="0" name=""/>
        <dsp:cNvSpPr/>
      </dsp:nvSpPr>
      <dsp:spPr>
        <a:xfrm>
          <a:off x="2365462" y="0"/>
          <a:ext cx="2985214" cy="1143703"/>
        </a:xfrm>
        <a:prstGeom prst="chevron">
          <a:avLst/>
        </a:prstGeom>
        <a:solidFill>
          <a:schemeClr val="accent1"/>
        </a:solidFill>
        <a:ln w="19050">
          <a:solidFill>
            <a:schemeClr val="bg1"/>
          </a:solidFill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Prepare the Analytics map</a:t>
          </a:r>
        </a:p>
      </dsp:txBody>
      <dsp:txXfrm>
        <a:off x="2937314" y="0"/>
        <a:ext cx="1841511" cy="1143703"/>
      </dsp:txXfrm>
    </dsp:sp>
    <dsp:sp modelId="{A8443C06-A881-4440-AD66-5CAF9D5C1784}">
      <dsp:nvSpPr>
        <dsp:cNvPr id="0" name=""/>
        <dsp:cNvSpPr/>
      </dsp:nvSpPr>
      <dsp:spPr>
        <a:xfrm>
          <a:off x="4760666" y="0"/>
          <a:ext cx="4187035" cy="1143703"/>
        </a:xfrm>
        <a:prstGeom prst="chevron">
          <a:avLst/>
        </a:prstGeom>
        <a:solidFill>
          <a:schemeClr val="accent1"/>
        </a:solidFill>
        <a:ln w="19050">
          <a:solidFill>
            <a:schemeClr val="bg1"/>
          </a:solidFill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Visualize and Model the network optimization/simulation</a:t>
          </a:r>
        </a:p>
      </dsp:txBody>
      <dsp:txXfrm>
        <a:off x="5332518" y="0"/>
        <a:ext cx="3043332" cy="1143703"/>
      </dsp:txXfrm>
    </dsp:sp>
    <dsp:sp modelId="{7748A571-AAF6-43C8-895F-CD0926B85D3A}">
      <dsp:nvSpPr>
        <dsp:cNvPr id="0" name=""/>
        <dsp:cNvSpPr/>
      </dsp:nvSpPr>
      <dsp:spPr>
        <a:xfrm>
          <a:off x="8357691" y="0"/>
          <a:ext cx="2950049" cy="1143703"/>
        </a:xfrm>
        <a:prstGeom prst="chevron">
          <a:avLst/>
        </a:prstGeom>
        <a:solidFill>
          <a:schemeClr val="accent1"/>
        </a:solidFill>
        <a:ln w="19050">
          <a:solidFill>
            <a:schemeClr val="bg1"/>
          </a:solidFill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Measure the improvement</a:t>
          </a:r>
        </a:p>
      </dsp:txBody>
      <dsp:txXfrm>
        <a:off x="8929543" y="0"/>
        <a:ext cx="1806346" cy="1143703"/>
      </dsp:txXfrm>
    </dsp:sp>
  </dsp:spTree>
</dsp:drawing>
</file>

<file path=ppt/diagrams/drawing4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5CE817-09CE-4358-AF22-F2B85C61A69B}">
      <dsp:nvSpPr>
        <dsp:cNvPr id="0" name=""/>
        <dsp:cNvSpPr/>
      </dsp:nvSpPr>
      <dsp:spPr>
        <a:xfrm>
          <a:off x="4663" y="397140"/>
          <a:ext cx="2178605" cy="871442"/>
        </a:xfrm>
        <a:prstGeom prst="homePlate">
          <a:avLst/>
        </a:prstGeom>
        <a:solidFill>
          <a:schemeClr val="accent1"/>
        </a:solidFill>
        <a:ln w="19050">
          <a:solidFill>
            <a:schemeClr val="bg1"/>
          </a:solidFill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8016" tIns="64008" rIns="32004" bIns="6400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Extract</a:t>
          </a:r>
        </a:p>
      </dsp:txBody>
      <dsp:txXfrm>
        <a:off x="4663" y="397140"/>
        <a:ext cx="1960745" cy="871442"/>
      </dsp:txXfrm>
    </dsp:sp>
    <dsp:sp modelId="{0ECEA7BF-40A7-4876-AFD4-7EF1791C5647}">
      <dsp:nvSpPr>
        <dsp:cNvPr id="0" name=""/>
        <dsp:cNvSpPr/>
      </dsp:nvSpPr>
      <dsp:spPr>
        <a:xfrm>
          <a:off x="1747547" y="397140"/>
          <a:ext cx="2178605" cy="871442"/>
        </a:xfrm>
        <a:prstGeom prst="chevron">
          <a:avLst/>
        </a:prstGeom>
        <a:solidFill>
          <a:schemeClr val="accent1"/>
        </a:solidFill>
        <a:ln w="19050">
          <a:solidFill>
            <a:schemeClr val="bg1"/>
          </a:solidFill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6012" tIns="64008" rIns="32004" bIns="6400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Validate</a:t>
          </a:r>
        </a:p>
      </dsp:txBody>
      <dsp:txXfrm>
        <a:off x="2183268" y="397140"/>
        <a:ext cx="1307163" cy="871442"/>
      </dsp:txXfrm>
    </dsp:sp>
    <dsp:sp modelId="{A8443C06-A881-4440-AD66-5CAF9D5C1784}">
      <dsp:nvSpPr>
        <dsp:cNvPr id="0" name=""/>
        <dsp:cNvSpPr/>
      </dsp:nvSpPr>
      <dsp:spPr>
        <a:xfrm>
          <a:off x="3490432" y="397140"/>
          <a:ext cx="2178605" cy="871442"/>
        </a:xfrm>
        <a:prstGeom prst="chevron">
          <a:avLst/>
        </a:prstGeom>
        <a:solidFill>
          <a:schemeClr val="accent1"/>
        </a:solidFill>
        <a:ln w="19050">
          <a:solidFill>
            <a:schemeClr val="bg1"/>
          </a:solidFill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6012" tIns="64008" rIns="32004" bIns="6400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Cleanse</a:t>
          </a:r>
        </a:p>
      </dsp:txBody>
      <dsp:txXfrm>
        <a:off x="3926153" y="397140"/>
        <a:ext cx="1307163" cy="871442"/>
      </dsp:txXfrm>
    </dsp:sp>
    <dsp:sp modelId="{45231015-5C96-45A6-BD6E-457074AF1C6F}">
      <dsp:nvSpPr>
        <dsp:cNvPr id="0" name=""/>
        <dsp:cNvSpPr/>
      </dsp:nvSpPr>
      <dsp:spPr>
        <a:xfrm>
          <a:off x="5233316" y="397140"/>
          <a:ext cx="2178605" cy="871442"/>
        </a:xfrm>
        <a:prstGeom prst="chevron">
          <a:avLst/>
        </a:prstGeom>
        <a:solidFill>
          <a:schemeClr val="accent1"/>
        </a:solidFill>
        <a:ln w="19050">
          <a:solidFill>
            <a:schemeClr val="bg1"/>
          </a:solidFill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6012" tIns="64008" rIns="32004" bIns="6400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Prepare</a:t>
          </a:r>
        </a:p>
      </dsp:txBody>
      <dsp:txXfrm>
        <a:off x="5669037" y="397140"/>
        <a:ext cx="1307163" cy="871442"/>
      </dsp:txXfrm>
    </dsp:sp>
    <dsp:sp modelId="{7748A571-AAF6-43C8-895F-CD0926B85D3A}">
      <dsp:nvSpPr>
        <dsp:cNvPr id="0" name=""/>
        <dsp:cNvSpPr/>
      </dsp:nvSpPr>
      <dsp:spPr>
        <a:xfrm>
          <a:off x="6976201" y="397140"/>
          <a:ext cx="2178605" cy="871442"/>
        </a:xfrm>
        <a:prstGeom prst="chevron">
          <a:avLst/>
        </a:prstGeom>
        <a:solidFill>
          <a:schemeClr val="accent1"/>
        </a:solidFill>
        <a:ln w="19050">
          <a:solidFill>
            <a:schemeClr val="bg1"/>
          </a:solidFill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6012" tIns="64008" rIns="32004" bIns="6400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Derive</a:t>
          </a:r>
        </a:p>
      </dsp:txBody>
      <dsp:txXfrm>
        <a:off x="7411922" y="397140"/>
        <a:ext cx="1307163" cy="871442"/>
      </dsp:txXfrm>
    </dsp:sp>
    <dsp:sp modelId="{8A21686B-7A70-4725-9A51-8B4BC42CF8A5}">
      <dsp:nvSpPr>
        <dsp:cNvPr id="0" name=""/>
        <dsp:cNvSpPr/>
      </dsp:nvSpPr>
      <dsp:spPr>
        <a:xfrm>
          <a:off x="8719086" y="397140"/>
          <a:ext cx="2306620" cy="871442"/>
        </a:xfrm>
        <a:prstGeom prst="chevron">
          <a:avLst/>
        </a:prstGeom>
        <a:solidFill>
          <a:schemeClr val="accent1"/>
        </a:solidFill>
        <a:ln w="19050">
          <a:solidFill>
            <a:schemeClr val="bg1"/>
          </a:solidFill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6012" tIns="64008" rIns="32004" bIns="6400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Visualize</a:t>
          </a:r>
          <a:endParaRPr lang="en-IN" sz="2400" b="1" kern="1200" dirty="0">
            <a:solidFill>
              <a:schemeClr val="bg1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9154807" y="397140"/>
        <a:ext cx="1435178" cy="871442"/>
      </dsp:txXfrm>
    </dsp:sp>
  </dsp:spTree>
</dsp:drawing>
</file>

<file path=ppt/diagrams/drawing4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59AA29-C1F0-4AF9-949C-9031EA4990C2}">
      <dsp:nvSpPr>
        <dsp:cNvPr id="0" name=""/>
        <dsp:cNvSpPr/>
      </dsp:nvSpPr>
      <dsp:spPr>
        <a:xfrm>
          <a:off x="1385683" y="0"/>
          <a:ext cx="3916862" cy="3916862"/>
        </a:xfrm>
        <a:prstGeom prst="quadArrow">
          <a:avLst>
            <a:gd name="adj1" fmla="val 2000"/>
            <a:gd name="adj2" fmla="val 4000"/>
            <a:gd name="adj3" fmla="val 5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631B3F6-0BDE-410E-A3F5-57D67806CF5F}">
      <dsp:nvSpPr>
        <dsp:cNvPr id="0" name=""/>
        <dsp:cNvSpPr/>
      </dsp:nvSpPr>
      <dsp:spPr>
        <a:xfrm>
          <a:off x="1640279" y="254596"/>
          <a:ext cx="1566744" cy="156674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Strategic Sourcing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Should Cost Analysis</a:t>
          </a:r>
        </a:p>
      </dsp:txBody>
      <dsp:txXfrm>
        <a:off x="1716761" y="331078"/>
        <a:ext cx="1413780" cy="1413780"/>
      </dsp:txXfrm>
    </dsp:sp>
    <dsp:sp modelId="{EA353746-8B20-4941-B69F-BD931B41199F}">
      <dsp:nvSpPr>
        <dsp:cNvPr id="0" name=""/>
        <dsp:cNvSpPr/>
      </dsp:nvSpPr>
      <dsp:spPr>
        <a:xfrm>
          <a:off x="3481204" y="254596"/>
          <a:ext cx="1566744" cy="156674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Should Cost Analysis</a:t>
          </a:r>
        </a:p>
      </dsp:txBody>
      <dsp:txXfrm>
        <a:off x="3557686" y="331078"/>
        <a:ext cx="1413780" cy="1413780"/>
      </dsp:txXfrm>
    </dsp:sp>
    <dsp:sp modelId="{9158D243-D2A8-4328-B084-401884BDD1ED}">
      <dsp:nvSpPr>
        <dsp:cNvPr id="0" name=""/>
        <dsp:cNvSpPr/>
      </dsp:nvSpPr>
      <dsp:spPr>
        <a:xfrm>
          <a:off x="1640279" y="2095521"/>
          <a:ext cx="1566744" cy="156674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Strategic Sourcing</a:t>
          </a:r>
        </a:p>
      </dsp:txBody>
      <dsp:txXfrm>
        <a:off x="1716761" y="2172003"/>
        <a:ext cx="1413780" cy="1413780"/>
      </dsp:txXfrm>
    </dsp:sp>
    <dsp:sp modelId="{DC618E84-CBA9-480F-98E3-99AAEFD68AC7}">
      <dsp:nvSpPr>
        <dsp:cNvPr id="0" name=""/>
        <dsp:cNvSpPr/>
      </dsp:nvSpPr>
      <dsp:spPr>
        <a:xfrm>
          <a:off x="3481204" y="2095521"/>
          <a:ext cx="1566744" cy="156674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Strategic Sourcing</a:t>
          </a:r>
        </a:p>
      </dsp:txBody>
      <dsp:txXfrm>
        <a:off x="3557686" y="2172003"/>
        <a:ext cx="1413780" cy="1413780"/>
      </dsp:txXfrm>
    </dsp:sp>
  </dsp:spTree>
</dsp:drawing>
</file>

<file path=ppt/diagrams/drawing4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17915E-F288-49D1-9EBB-E63C9EC164C6}">
      <dsp:nvSpPr>
        <dsp:cNvPr id="0" name=""/>
        <dsp:cNvSpPr/>
      </dsp:nvSpPr>
      <dsp:spPr>
        <a:xfrm>
          <a:off x="0" y="1699"/>
          <a:ext cx="1669767" cy="3476817"/>
        </a:xfrm>
        <a:prstGeom prst="rect">
          <a:avLst/>
        </a:prstGeom>
        <a:solidFill>
          <a:schemeClr val="accent1"/>
        </a:solidFill>
        <a:ln w="19050" cap="flat" cmpd="sng" algn="ctr">
          <a:noFill/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/>
      </dsp:spPr>
      <dsp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IN" sz="2000" b="1" kern="1200" dirty="0">
              <a:latin typeface="+mn-lt"/>
            </a:rPr>
            <a:t>Price Forecast</a:t>
          </a:r>
          <a:endParaRPr lang="en-US" sz="2000" b="1" kern="1200" dirty="0">
            <a:latin typeface="+mn-lt"/>
          </a:endParaRPr>
        </a:p>
      </dsp:txBody>
      <dsp:txXfrm>
        <a:off x="0" y="1699"/>
        <a:ext cx="1669767" cy="3476817"/>
      </dsp:txXfrm>
    </dsp:sp>
  </dsp:spTree>
</dsp:drawing>
</file>

<file path=ppt/diagrams/drawing4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566353-B531-441A-BC06-C708A8500A02}">
      <dsp:nvSpPr>
        <dsp:cNvPr id="0" name=""/>
        <dsp:cNvSpPr/>
      </dsp:nvSpPr>
      <dsp:spPr>
        <a:xfrm>
          <a:off x="0" y="1599"/>
          <a:ext cx="2326640" cy="69918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Supplier 1</a:t>
          </a:r>
        </a:p>
      </dsp:txBody>
      <dsp:txXfrm>
        <a:off x="0" y="1599"/>
        <a:ext cx="2326640" cy="699187"/>
      </dsp:txXfrm>
    </dsp:sp>
    <dsp:sp modelId="{9EBCBCD0-5D58-401A-9431-8C2DFFB32F45}">
      <dsp:nvSpPr>
        <dsp:cNvPr id="0" name=""/>
        <dsp:cNvSpPr/>
      </dsp:nvSpPr>
      <dsp:spPr>
        <a:xfrm>
          <a:off x="0" y="735745"/>
          <a:ext cx="2326640" cy="69918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Supplier 2</a:t>
          </a:r>
        </a:p>
      </dsp:txBody>
      <dsp:txXfrm>
        <a:off x="0" y="735745"/>
        <a:ext cx="2326640" cy="699187"/>
      </dsp:txXfrm>
    </dsp:sp>
    <dsp:sp modelId="{8DC5FB4D-992A-499C-B328-1531016B4218}">
      <dsp:nvSpPr>
        <dsp:cNvPr id="0" name=""/>
        <dsp:cNvSpPr/>
      </dsp:nvSpPr>
      <dsp:spPr>
        <a:xfrm>
          <a:off x="0" y="1469892"/>
          <a:ext cx="2326640" cy="69918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Supplier 3</a:t>
          </a:r>
        </a:p>
      </dsp:txBody>
      <dsp:txXfrm>
        <a:off x="0" y="1469892"/>
        <a:ext cx="2326640" cy="699187"/>
      </dsp:txXfrm>
    </dsp:sp>
    <dsp:sp modelId="{571BAA6A-0FD6-414D-B59F-94F7F83563B4}">
      <dsp:nvSpPr>
        <dsp:cNvPr id="0" name=""/>
        <dsp:cNvSpPr/>
      </dsp:nvSpPr>
      <dsp:spPr>
        <a:xfrm>
          <a:off x="5077" y="2204039"/>
          <a:ext cx="2316484" cy="69918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5077" y="2204039"/>
        <a:ext cx="2316484" cy="699187"/>
      </dsp:txXfrm>
    </dsp:sp>
    <dsp:sp modelId="{EB8F080F-3C3D-44BB-909A-BD18D80B5DC2}">
      <dsp:nvSpPr>
        <dsp:cNvPr id="0" name=""/>
        <dsp:cNvSpPr/>
      </dsp:nvSpPr>
      <dsp:spPr>
        <a:xfrm>
          <a:off x="0" y="2938186"/>
          <a:ext cx="2326640" cy="69918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Supplier n</a:t>
          </a:r>
        </a:p>
      </dsp:txBody>
      <dsp:txXfrm>
        <a:off x="0" y="2938186"/>
        <a:ext cx="2326640" cy="699187"/>
      </dsp:txXfrm>
    </dsp:sp>
  </dsp:spTree>
</dsp:drawing>
</file>

<file path=ppt/diagrams/drawing4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566353-B531-441A-BC06-C708A8500A02}">
      <dsp:nvSpPr>
        <dsp:cNvPr id="0" name=""/>
        <dsp:cNvSpPr/>
      </dsp:nvSpPr>
      <dsp:spPr>
        <a:xfrm>
          <a:off x="0" y="1552"/>
          <a:ext cx="2326640" cy="67869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CUSTOMER 1</a:t>
          </a:r>
        </a:p>
      </dsp:txBody>
      <dsp:txXfrm>
        <a:off x="0" y="1552"/>
        <a:ext cx="2326640" cy="678690"/>
      </dsp:txXfrm>
    </dsp:sp>
    <dsp:sp modelId="{9EBCBCD0-5D58-401A-9431-8C2DFFB32F45}">
      <dsp:nvSpPr>
        <dsp:cNvPr id="0" name=""/>
        <dsp:cNvSpPr/>
      </dsp:nvSpPr>
      <dsp:spPr>
        <a:xfrm>
          <a:off x="0" y="714177"/>
          <a:ext cx="2326640" cy="67869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CUSTOMER 2</a:t>
          </a:r>
        </a:p>
      </dsp:txBody>
      <dsp:txXfrm>
        <a:off x="0" y="714177"/>
        <a:ext cx="2326640" cy="678690"/>
      </dsp:txXfrm>
    </dsp:sp>
    <dsp:sp modelId="{8DC5FB4D-992A-499C-B328-1531016B4218}">
      <dsp:nvSpPr>
        <dsp:cNvPr id="0" name=""/>
        <dsp:cNvSpPr/>
      </dsp:nvSpPr>
      <dsp:spPr>
        <a:xfrm>
          <a:off x="0" y="1426801"/>
          <a:ext cx="2326640" cy="67869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CUSTOMER 3</a:t>
          </a:r>
        </a:p>
      </dsp:txBody>
      <dsp:txXfrm>
        <a:off x="0" y="1426801"/>
        <a:ext cx="2326640" cy="678690"/>
      </dsp:txXfrm>
    </dsp:sp>
    <dsp:sp modelId="{571BAA6A-0FD6-414D-B59F-94F7F83563B4}">
      <dsp:nvSpPr>
        <dsp:cNvPr id="0" name=""/>
        <dsp:cNvSpPr/>
      </dsp:nvSpPr>
      <dsp:spPr>
        <a:xfrm>
          <a:off x="5077" y="2139426"/>
          <a:ext cx="2316484" cy="67869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8900" tIns="88900" rIns="88900" bIns="8890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500" kern="1200"/>
        </a:p>
      </dsp:txBody>
      <dsp:txXfrm>
        <a:off x="5077" y="2139426"/>
        <a:ext cx="2316484" cy="678690"/>
      </dsp:txXfrm>
    </dsp:sp>
    <dsp:sp modelId="{EB8F080F-3C3D-44BB-909A-BD18D80B5DC2}">
      <dsp:nvSpPr>
        <dsp:cNvPr id="0" name=""/>
        <dsp:cNvSpPr/>
      </dsp:nvSpPr>
      <dsp:spPr>
        <a:xfrm>
          <a:off x="0" y="2852051"/>
          <a:ext cx="2326640" cy="67869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CUSTOMER n</a:t>
          </a:r>
        </a:p>
      </dsp:txBody>
      <dsp:txXfrm>
        <a:off x="0" y="2852051"/>
        <a:ext cx="2326640" cy="678690"/>
      </dsp:txXfrm>
    </dsp:sp>
  </dsp:spTree>
</dsp:drawing>
</file>

<file path=ppt/diagrams/drawing4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1BAA6A-0FD6-414D-B59F-94F7F83563B4}">
      <dsp:nvSpPr>
        <dsp:cNvPr id="0" name=""/>
        <dsp:cNvSpPr/>
      </dsp:nvSpPr>
      <dsp:spPr>
        <a:xfrm>
          <a:off x="0" y="483"/>
          <a:ext cx="2326640" cy="989632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Internal Supply Chain</a:t>
          </a:r>
        </a:p>
      </dsp:txBody>
      <dsp:txXfrm>
        <a:off x="0" y="483"/>
        <a:ext cx="2326640" cy="989632"/>
      </dsp:txXfrm>
    </dsp:sp>
  </dsp:spTree>
</dsp:drawing>
</file>

<file path=ppt/diagrams/drawing4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935FC91-6694-4E9F-A5C4-DCA5259D0476}">
      <dsp:nvSpPr>
        <dsp:cNvPr id="0" name=""/>
        <dsp:cNvSpPr/>
      </dsp:nvSpPr>
      <dsp:spPr>
        <a:xfrm rot="10800000">
          <a:off x="0" y="0"/>
          <a:ext cx="2924377" cy="485389"/>
        </a:xfrm>
        <a:prstGeom prst="trapezoid">
          <a:avLst>
            <a:gd name="adj" fmla="val 60248"/>
          </a:avLst>
        </a:prstGeom>
        <a:solidFill>
          <a:srgbClr val="2F3542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kern="1200" dirty="0">
              <a:solidFill>
                <a:schemeClr val="bg1"/>
              </a:solidFill>
              <a:latin typeface="Segoe UI Light" panose="020B0502040204020203" pitchFamily="34" charset="0"/>
              <a:ea typeface="+mn-ea"/>
              <a:cs typeface="+mn-cs"/>
            </a:rPr>
            <a:t>Sector/Sub Sector/Country</a:t>
          </a:r>
          <a:endParaRPr lang="en-US" sz="1100" kern="1200" dirty="0">
            <a:solidFill>
              <a:schemeClr val="bg1"/>
            </a:solidFill>
            <a:latin typeface="Segoe UI Light" panose="020B0502040204020203" pitchFamily="34" charset="0"/>
            <a:ea typeface="+mn-ea"/>
            <a:cs typeface="+mn-cs"/>
          </a:endParaRPr>
        </a:p>
      </dsp:txBody>
      <dsp:txXfrm rot="-10800000">
        <a:off x="706723" y="49783"/>
        <a:ext cx="1510929" cy="435606"/>
      </dsp:txXfrm>
    </dsp:sp>
    <dsp:sp modelId="{1E2F150C-903E-4DB0-9788-B5BF7174300B}">
      <dsp:nvSpPr>
        <dsp:cNvPr id="0" name=""/>
        <dsp:cNvSpPr/>
      </dsp:nvSpPr>
      <dsp:spPr>
        <a:xfrm rot="10800000">
          <a:off x="292437" y="485389"/>
          <a:ext cx="2339501" cy="485389"/>
        </a:xfrm>
        <a:prstGeom prst="trapezoid">
          <a:avLst>
            <a:gd name="adj" fmla="val 60248"/>
          </a:avLst>
        </a:prstGeom>
        <a:solidFill>
          <a:srgbClr val="2F3542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kern="1200" dirty="0">
              <a:solidFill>
                <a:schemeClr val="bg1"/>
              </a:solidFill>
              <a:latin typeface="Segoe UI Light" panose="020B0502040204020203" pitchFamily="34" charset="0"/>
              <a:ea typeface="+mn-ea"/>
              <a:cs typeface="+mn-cs"/>
            </a:rPr>
            <a:t>Material Attributes</a:t>
          </a:r>
          <a:endParaRPr lang="en-US" sz="1100" kern="1200" dirty="0">
            <a:solidFill>
              <a:schemeClr val="bg1"/>
            </a:solidFill>
            <a:latin typeface="Segoe UI Light" panose="020B0502040204020203" pitchFamily="34" charset="0"/>
            <a:ea typeface="+mn-ea"/>
            <a:cs typeface="+mn-cs"/>
          </a:endParaRPr>
        </a:p>
      </dsp:txBody>
      <dsp:txXfrm rot="-10800000">
        <a:off x="896808" y="547618"/>
        <a:ext cx="1130760" cy="423160"/>
      </dsp:txXfrm>
    </dsp:sp>
    <dsp:sp modelId="{9CC39095-0A21-42AF-B418-D891E90F83DB}">
      <dsp:nvSpPr>
        <dsp:cNvPr id="0" name=""/>
        <dsp:cNvSpPr/>
      </dsp:nvSpPr>
      <dsp:spPr>
        <a:xfrm rot="10800000">
          <a:off x="584875" y="970778"/>
          <a:ext cx="1754626" cy="485389"/>
        </a:xfrm>
        <a:prstGeom prst="trapezoid">
          <a:avLst>
            <a:gd name="adj" fmla="val 60248"/>
          </a:avLst>
        </a:prstGeom>
        <a:solidFill>
          <a:srgbClr val="2F3542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kern="1200" dirty="0">
              <a:solidFill>
                <a:schemeClr val="bg1"/>
              </a:solidFill>
              <a:latin typeface="Segoe UI Light" panose="020B0502040204020203" pitchFamily="34" charset="0"/>
              <a:ea typeface="+mn-ea"/>
              <a:cs typeface="+mn-cs"/>
            </a:rPr>
            <a:t>Business Segments</a:t>
          </a:r>
          <a:endParaRPr lang="en-US" sz="1100" kern="1200" dirty="0">
            <a:solidFill>
              <a:schemeClr val="bg1"/>
            </a:solidFill>
            <a:latin typeface="Segoe UI Light" panose="020B0502040204020203" pitchFamily="34" charset="0"/>
            <a:ea typeface="+mn-ea"/>
            <a:cs typeface="+mn-cs"/>
          </a:endParaRPr>
        </a:p>
      </dsp:txBody>
      <dsp:txXfrm rot="-10800000">
        <a:off x="1086892" y="1053750"/>
        <a:ext cx="750591" cy="402417"/>
      </dsp:txXfrm>
    </dsp:sp>
    <dsp:sp modelId="{FD86618A-241F-4B2B-9F87-69660EF10FF7}">
      <dsp:nvSpPr>
        <dsp:cNvPr id="0" name=""/>
        <dsp:cNvSpPr/>
      </dsp:nvSpPr>
      <dsp:spPr>
        <a:xfrm rot="10800000">
          <a:off x="877313" y="1456167"/>
          <a:ext cx="1169750" cy="485389"/>
        </a:xfrm>
        <a:prstGeom prst="trapezoid">
          <a:avLst>
            <a:gd name="adj" fmla="val 60248"/>
          </a:avLst>
        </a:prstGeom>
        <a:solidFill>
          <a:srgbClr val="2F3542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kern="1200" dirty="0">
              <a:solidFill>
                <a:schemeClr val="bg1"/>
              </a:solidFill>
              <a:latin typeface="Segoe UI Light" panose="020B0502040204020203" pitchFamily="34" charset="0"/>
              <a:ea typeface="+mn-ea"/>
              <a:cs typeface="+mn-cs"/>
            </a:rPr>
            <a:t> </a:t>
          </a:r>
          <a:endParaRPr lang="en-US" sz="1100" kern="1200" dirty="0">
            <a:solidFill>
              <a:schemeClr val="bg1"/>
            </a:solidFill>
            <a:latin typeface="Segoe UI Light" panose="020B0502040204020203" pitchFamily="34" charset="0"/>
            <a:ea typeface="+mn-ea"/>
            <a:cs typeface="+mn-cs"/>
          </a:endParaRPr>
        </a:p>
      </dsp:txBody>
      <dsp:txXfrm rot="-10800000">
        <a:off x="1276977" y="1580625"/>
        <a:ext cx="370422" cy="360931"/>
      </dsp:txXfrm>
    </dsp:sp>
    <dsp:sp modelId="{BFD2A7A3-70CA-49B8-BD4E-4AD3F50790AD}">
      <dsp:nvSpPr>
        <dsp:cNvPr id="0" name=""/>
        <dsp:cNvSpPr/>
      </dsp:nvSpPr>
      <dsp:spPr>
        <a:xfrm rot="10800000">
          <a:off x="1169750" y="1941556"/>
          <a:ext cx="584875" cy="485389"/>
        </a:xfrm>
        <a:prstGeom prst="trapezoid">
          <a:avLst>
            <a:gd name="adj" fmla="val 60248"/>
          </a:avLst>
        </a:prstGeom>
        <a:solidFill>
          <a:srgbClr val="2F3542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>
              <a:solidFill>
                <a:srgbClr val="FFFFFF"/>
              </a:solidFill>
              <a:latin typeface="Segoe UI Light" panose="020B0502040204020203" pitchFamily="34" charset="0"/>
              <a:ea typeface="+mn-ea"/>
              <a:cs typeface="+mn-cs"/>
            </a:rPr>
            <a:t> </a:t>
          </a:r>
        </a:p>
      </dsp:txBody>
      <dsp:txXfrm rot="-10800000">
        <a:off x="1364708" y="2103352"/>
        <a:ext cx="194959" cy="323593"/>
      </dsp:txXfrm>
    </dsp:sp>
  </dsp:spTree>
</dsp:drawing>
</file>

<file path=ppt/diagrams/drawing4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935FC91-6694-4E9F-A5C4-DCA5259D0476}">
      <dsp:nvSpPr>
        <dsp:cNvPr id="0" name=""/>
        <dsp:cNvSpPr/>
      </dsp:nvSpPr>
      <dsp:spPr>
        <a:xfrm rot="10800000">
          <a:off x="0" y="0"/>
          <a:ext cx="2924377" cy="485389"/>
        </a:xfrm>
        <a:prstGeom prst="trapezoid">
          <a:avLst>
            <a:gd name="adj" fmla="val 60248"/>
          </a:avLst>
        </a:prstGeom>
        <a:solidFill>
          <a:srgbClr val="2F3542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kern="1200" dirty="0">
              <a:solidFill>
                <a:schemeClr val="bg1"/>
              </a:solidFill>
              <a:latin typeface="Segoe UI Light" panose="020B0502040204020203" pitchFamily="34" charset="0"/>
              <a:ea typeface="+mn-ea"/>
              <a:cs typeface="+mn-cs"/>
            </a:rPr>
            <a:t>Sector/Sub Sector/Country</a:t>
          </a:r>
          <a:endParaRPr lang="en-US" sz="1100" kern="1200" dirty="0">
            <a:solidFill>
              <a:schemeClr val="bg1"/>
            </a:solidFill>
            <a:latin typeface="Segoe UI Light" panose="020B0502040204020203" pitchFamily="34" charset="0"/>
            <a:ea typeface="+mn-ea"/>
            <a:cs typeface="+mn-cs"/>
          </a:endParaRPr>
        </a:p>
      </dsp:txBody>
      <dsp:txXfrm rot="-10800000">
        <a:off x="511765" y="0"/>
        <a:ext cx="1900845" cy="485389"/>
      </dsp:txXfrm>
    </dsp:sp>
    <dsp:sp modelId="{1E2F150C-903E-4DB0-9788-B5BF7174300B}">
      <dsp:nvSpPr>
        <dsp:cNvPr id="0" name=""/>
        <dsp:cNvSpPr/>
      </dsp:nvSpPr>
      <dsp:spPr>
        <a:xfrm rot="10800000">
          <a:off x="292437" y="485389"/>
          <a:ext cx="2339501" cy="485389"/>
        </a:xfrm>
        <a:prstGeom prst="trapezoid">
          <a:avLst>
            <a:gd name="adj" fmla="val 60248"/>
          </a:avLst>
        </a:prstGeom>
        <a:solidFill>
          <a:srgbClr val="2F3542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kern="1200" dirty="0">
              <a:solidFill>
                <a:schemeClr val="bg1"/>
              </a:solidFill>
              <a:latin typeface="Segoe UI Light" panose="020B0502040204020203" pitchFamily="34" charset="0"/>
              <a:ea typeface="+mn-ea"/>
              <a:cs typeface="+mn-cs"/>
            </a:rPr>
            <a:t>Material Attributes</a:t>
          </a:r>
          <a:endParaRPr lang="en-US" sz="1100" kern="1200" dirty="0">
            <a:solidFill>
              <a:schemeClr val="bg1"/>
            </a:solidFill>
            <a:latin typeface="Segoe UI Light" panose="020B0502040204020203" pitchFamily="34" charset="0"/>
            <a:ea typeface="+mn-ea"/>
            <a:cs typeface="+mn-cs"/>
          </a:endParaRPr>
        </a:p>
      </dsp:txBody>
      <dsp:txXfrm rot="-10800000">
        <a:off x="701850" y="485389"/>
        <a:ext cx="1520676" cy="485389"/>
      </dsp:txXfrm>
    </dsp:sp>
    <dsp:sp modelId="{9CC39095-0A21-42AF-B418-D891E90F83DB}">
      <dsp:nvSpPr>
        <dsp:cNvPr id="0" name=""/>
        <dsp:cNvSpPr/>
      </dsp:nvSpPr>
      <dsp:spPr>
        <a:xfrm rot="10800000">
          <a:off x="584875" y="970778"/>
          <a:ext cx="1754626" cy="485389"/>
        </a:xfrm>
        <a:prstGeom prst="trapezoid">
          <a:avLst>
            <a:gd name="adj" fmla="val 60248"/>
          </a:avLst>
        </a:prstGeom>
        <a:solidFill>
          <a:srgbClr val="2F3542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kern="1200" dirty="0">
              <a:solidFill>
                <a:schemeClr val="bg1"/>
              </a:solidFill>
              <a:latin typeface="Segoe UI Light" panose="020B0502040204020203" pitchFamily="34" charset="0"/>
              <a:ea typeface="+mn-ea"/>
              <a:cs typeface="+mn-cs"/>
            </a:rPr>
            <a:t>Business Segments</a:t>
          </a:r>
          <a:endParaRPr lang="en-US" sz="1100" kern="1200" dirty="0">
            <a:solidFill>
              <a:schemeClr val="bg1"/>
            </a:solidFill>
            <a:latin typeface="Segoe UI Light" panose="020B0502040204020203" pitchFamily="34" charset="0"/>
            <a:ea typeface="+mn-ea"/>
            <a:cs typeface="+mn-cs"/>
          </a:endParaRPr>
        </a:p>
      </dsp:txBody>
      <dsp:txXfrm rot="-10800000">
        <a:off x="891934" y="970778"/>
        <a:ext cx="1140507" cy="485389"/>
      </dsp:txXfrm>
    </dsp:sp>
    <dsp:sp modelId="{FD86618A-241F-4B2B-9F87-69660EF10FF7}">
      <dsp:nvSpPr>
        <dsp:cNvPr id="0" name=""/>
        <dsp:cNvSpPr/>
      </dsp:nvSpPr>
      <dsp:spPr>
        <a:xfrm rot="10800000">
          <a:off x="877313" y="1456167"/>
          <a:ext cx="1169750" cy="485389"/>
        </a:xfrm>
        <a:prstGeom prst="trapezoid">
          <a:avLst>
            <a:gd name="adj" fmla="val 60248"/>
          </a:avLst>
        </a:prstGeom>
        <a:solidFill>
          <a:srgbClr val="2F3542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kern="1200" dirty="0">
              <a:solidFill>
                <a:schemeClr val="bg1"/>
              </a:solidFill>
              <a:latin typeface="Segoe UI Light" panose="020B0502040204020203" pitchFamily="34" charset="0"/>
              <a:ea typeface="+mn-ea"/>
              <a:cs typeface="+mn-cs"/>
            </a:rPr>
            <a:t> </a:t>
          </a:r>
          <a:endParaRPr lang="en-US" sz="1100" kern="1200" dirty="0">
            <a:solidFill>
              <a:schemeClr val="bg1"/>
            </a:solidFill>
            <a:latin typeface="Segoe UI Light" panose="020B0502040204020203" pitchFamily="34" charset="0"/>
            <a:ea typeface="+mn-ea"/>
            <a:cs typeface="+mn-cs"/>
          </a:endParaRPr>
        </a:p>
      </dsp:txBody>
      <dsp:txXfrm rot="-10800000">
        <a:off x="1082019" y="1456167"/>
        <a:ext cx="760338" cy="485389"/>
      </dsp:txXfrm>
    </dsp:sp>
    <dsp:sp modelId="{BFD2A7A3-70CA-49B8-BD4E-4AD3F50790AD}">
      <dsp:nvSpPr>
        <dsp:cNvPr id="0" name=""/>
        <dsp:cNvSpPr/>
      </dsp:nvSpPr>
      <dsp:spPr>
        <a:xfrm rot="10800000">
          <a:off x="1169750" y="1941556"/>
          <a:ext cx="584875" cy="485389"/>
        </a:xfrm>
        <a:prstGeom prst="trapezoid">
          <a:avLst>
            <a:gd name="adj" fmla="val 60248"/>
          </a:avLst>
        </a:prstGeom>
        <a:solidFill>
          <a:srgbClr val="2F3542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>
              <a:solidFill>
                <a:srgbClr val="FFFFFF"/>
              </a:solidFill>
              <a:latin typeface="Segoe UI Light" panose="020B0502040204020203" pitchFamily="34" charset="0"/>
              <a:ea typeface="+mn-ea"/>
              <a:cs typeface="+mn-cs"/>
            </a:rPr>
            <a:t> </a:t>
          </a:r>
        </a:p>
      </dsp:txBody>
      <dsp:txXfrm rot="-10800000">
        <a:off x="1169750" y="1941556"/>
        <a:ext cx="584875" cy="48538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10B4CE-4146-4355-8368-1D9087EF956D}">
      <dsp:nvSpPr>
        <dsp:cNvPr id="0" name=""/>
        <dsp:cNvSpPr/>
      </dsp:nvSpPr>
      <dsp:spPr>
        <a:xfrm>
          <a:off x="1558111" y="2535"/>
          <a:ext cx="1727575" cy="38363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Network Optimization</a:t>
          </a:r>
        </a:p>
      </dsp:txBody>
      <dsp:txXfrm>
        <a:off x="1569347" y="13771"/>
        <a:ext cx="1705103" cy="361165"/>
      </dsp:txXfrm>
    </dsp:sp>
    <dsp:sp modelId="{E898A90F-29D0-40BA-934D-7E9C474CD799}">
      <dsp:nvSpPr>
        <dsp:cNvPr id="0" name=""/>
        <dsp:cNvSpPr/>
      </dsp:nvSpPr>
      <dsp:spPr>
        <a:xfrm>
          <a:off x="1730869" y="386172"/>
          <a:ext cx="172757" cy="48638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6388"/>
              </a:lnTo>
              <a:lnTo>
                <a:pt x="172757" y="48638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A93F8F6-AD91-4D8F-8F45-7E86B638276D}">
      <dsp:nvSpPr>
        <dsp:cNvPr id="0" name=""/>
        <dsp:cNvSpPr/>
      </dsp:nvSpPr>
      <dsp:spPr>
        <a:xfrm>
          <a:off x="1903627" y="548302"/>
          <a:ext cx="1382060" cy="648518"/>
        </a:xfrm>
        <a:prstGeom prst="roundRect">
          <a:avLst>
            <a:gd name="adj" fmla="val 10000"/>
          </a:avLst>
        </a:prstGeom>
        <a:solidFill>
          <a:srgbClr val="112248">
            <a:alpha val="90000"/>
          </a:srgb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145" tIns="11430" rIns="17145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900" b="1" kern="1200" dirty="0">
              <a:solidFill>
                <a:schemeClr val="bg1"/>
              </a:solidFill>
            </a:rPr>
            <a:t>Strategic Network Design</a:t>
          </a:r>
        </a:p>
      </dsp:txBody>
      <dsp:txXfrm>
        <a:off x="1922621" y="567296"/>
        <a:ext cx="1344072" cy="610530"/>
      </dsp:txXfrm>
    </dsp:sp>
    <dsp:sp modelId="{C2086DEC-FE57-48C7-AE80-1D6C65E136C0}">
      <dsp:nvSpPr>
        <dsp:cNvPr id="0" name=""/>
        <dsp:cNvSpPr/>
      </dsp:nvSpPr>
      <dsp:spPr>
        <a:xfrm>
          <a:off x="1730869" y="386172"/>
          <a:ext cx="172757" cy="129703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97037"/>
              </a:lnTo>
              <a:lnTo>
                <a:pt x="172757" y="129703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2110B2B-9975-4051-AB39-2DE2BCDB5A63}">
      <dsp:nvSpPr>
        <dsp:cNvPr id="0" name=""/>
        <dsp:cNvSpPr/>
      </dsp:nvSpPr>
      <dsp:spPr>
        <a:xfrm>
          <a:off x="1903627" y="1358950"/>
          <a:ext cx="1382060" cy="648518"/>
        </a:xfrm>
        <a:prstGeom prst="roundRect">
          <a:avLst>
            <a:gd name="adj" fmla="val 10000"/>
          </a:avLst>
        </a:prstGeom>
        <a:solidFill>
          <a:schemeClr val="accent4">
            <a:alpha val="9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145" tIns="11430" rIns="17145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1" kern="1200" dirty="0">
              <a:solidFill>
                <a:schemeClr val="bg1"/>
              </a:solidFill>
            </a:rPr>
            <a:t>Manufacturing Utilization</a:t>
          </a:r>
        </a:p>
      </dsp:txBody>
      <dsp:txXfrm>
        <a:off x="1922621" y="1377944"/>
        <a:ext cx="1344072" cy="610530"/>
      </dsp:txXfrm>
    </dsp:sp>
    <dsp:sp modelId="{5CC0FA1C-AA43-481D-B1E7-2132D229C9AA}">
      <dsp:nvSpPr>
        <dsp:cNvPr id="0" name=""/>
        <dsp:cNvSpPr/>
      </dsp:nvSpPr>
      <dsp:spPr>
        <a:xfrm>
          <a:off x="1730869" y="386172"/>
          <a:ext cx="172757" cy="210768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07685"/>
              </a:lnTo>
              <a:lnTo>
                <a:pt x="172757" y="210768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D2080BB-B318-4616-A6C5-C06CE7F1FAA2}">
      <dsp:nvSpPr>
        <dsp:cNvPr id="0" name=""/>
        <dsp:cNvSpPr/>
      </dsp:nvSpPr>
      <dsp:spPr>
        <a:xfrm>
          <a:off x="1903627" y="2169598"/>
          <a:ext cx="1382060" cy="648518"/>
        </a:xfrm>
        <a:prstGeom prst="roundRect">
          <a:avLst>
            <a:gd name="adj" fmla="val 10000"/>
          </a:avLst>
        </a:prstGeom>
        <a:solidFill>
          <a:srgbClr val="112248">
            <a:alpha val="90000"/>
          </a:srgbClr>
        </a:solidFill>
        <a:ln w="127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145" tIns="11430" rIns="17145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1" kern="1200" dirty="0">
              <a:solidFill>
                <a:schemeClr val="bg1"/>
              </a:solidFill>
            </a:rPr>
            <a:t>Route Optimization</a:t>
          </a:r>
        </a:p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1" kern="1200" dirty="0">
              <a:solidFill>
                <a:schemeClr val="bg1"/>
              </a:solidFill>
            </a:rPr>
            <a:t>What If  Risk Modelling</a:t>
          </a:r>
        </a:p>
      </dsp:txBody>
      <dsp:txXfrm>
        <a:off x="1922621" y="2188592"/>
        <a:ext cx="1344072" cy="610530"/>
      </dsp:txXfrm>
    </dsp:sp>
    <dsp:sp modelId="{88483E3D-912D-4B25-80D7-077F85B5E3D9}">
      <dsp:nvSpPr>
        <dsp:cNvPr id="0" name=""/>
        <dsp:cNvSpPr/>
      </dsp:nvSpPr>
      <dsp:spPr>
        <a:xfrm>
          <a:off x="1730869" y="386172"/>
          <a:ext cx="172757" cy="291833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918333"/>
              </a:lnTo>
              <a:lnTo>
                <a:pt x="172757" y="291833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DEF5D86-0184-4FDF-9265-98EFC309E6FA}">
      <dsp:nvSpPr>
        <dsp:cNvPr id="0" name=""/>
        <dsp:cNvSpPr/>
      </dsp:nvSpPr>
      <dsp:spPr>
        <a:xfrm>
          <a:off x="1903627" y="2980246"/>
          <a:ext cx="1382060" cy="648518"/>
        </a:xfrm>
        <a:prstGeom prst="roundRect">
          <a:avLst>
            <a:gd name="adj" fmla="val 10000"/>
          </a:avLst>
        </a:prstGeom>
        <a:solidFill>
          <a:srgbClr val="112248">
            <a:alpha val="90000"/>
          </a:srgb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145" tIns="11430" rIns="17145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1" kern="1200" dirty="0">
              <a:solidFill>
                <a:schemeClr val="bg1"/>
              </a:solidFill>
            </a:rPr>
            <a:t>Product Rationalization</a:t>
          </a:r>
        </a:p>
      </dsp:txBody>
      <dsp:txXfrm>
        <a:off x="1922621" y="2999240"/>
        <a:ext cx="1344072" cy="610530"/>
      </dsp:txXfrm>
    </dsp:sp>
    <dsp:sp modelId="{1D8CB5F7-4741-4186-9713-81DEEE1B2641}">
      <dsp:nvSpPr>
        <dsp:cNvPr id="0" name=""/>
        <dsp:cNvSpPr/>
      </dsp:nvSpPr>
      <dsp:spPr>
        <a:xfrm>
          <a:off x="1730869" y="386172"/>
          <a:ext cx="172757" cy="372898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728981"/>
              </a:lnTo>
              <a:lnTo>
                <a:pt x="172757" y="372898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3D787B6-9B85-467F-8266-A9969634194C}">
      <dsp:nvSpPr>
        <dsp:cNvPr id="0" name=""/>
        <dsp:cNvSpPr/>
      </dsp:nvSpPr>
      <dsp:spPr>
        <a:xfrm>
          <a:off x="1903627" y="3790895"/>
          <a:ext cx="1382060" cy="648518"/>
        </a:xfrm>
        <a:prstGeom prst="roundRect">
          <a:avLst>
            <a:gd name="adj" fmla="val 10000"/>
          </a:avLst>
        </a:prstGeom>
        <a:solidFill>
          <a:srgbClr val="00B0F0">
            <a:alpha val="90000"/>
          </a:srgbClr>
        </a:solidFill>
        <a:ln w="127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145" tIns="11430" rIns="17145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1" kern="1200" dirty="0">
              <a:solidFill>
                <a:schemeClr val="bg1"/>
              </a:solidFill>
            </a:rPr>
            <a:t>Network Velocity</a:t>
          </a:r>
        </a:p>
      </dsp:txBody>
      <dsp:txXfrm>
        <a:off x="1922621" y="3809889"/>
        <a:ext cx="1344072" cy="610530"/>
      </dsp:txXfrm>
    </dsp:sp>
    <dsp:sp modelId="{68E46CDD-11A1-4B7C-A99E-0EBEA6D0A108}">
      <dsp:nvSpPr>
        <dsp:cNvPr id="0" name=""/>
        <dsp:cNvSpPr/>
      </dsp:nvSpPr>
      <dsp:spPr>
        <a:xfrm>
          <a:off x="1730869" y="386172"/>
          <a:ext cx="172757" cy="453962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539629"/>
              </a:lnTo>
              <a:lnTo>
                <a:pt x="172757" y="453962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5EEE0C1-AC37-4F50-B2BE-24060A7139A9}">
      <dsp:nvSpPr>
        <dsp:cNvPr id="0" name=""/>
        <dsp:cNvSpPr/>
      </dsp:nvSpPr>
      <dsp:spPr>
        <a:xfrm>
          <a:off x="1903627" y="4601543"/>
          <a:ext cx="1382060" cy="648518"/>
        </a:xfrm>
        <a:prstGeom prst="roundRect">
          <a:avLst>
            <a:gd name="adj" fmla="val 10000"/>
          </a:avLst>
        </a:prstGeom>
        <a:solidFill>
          <a:srgbClr val="112248">
            <a:alpha val="90000"/>
          </a:srgb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145" tIns="11430" rIns="17145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1" kern="1200" dirty="0">
              <a:solidFill>
                <a:schemeClr val="bg1"/>
              </a:solidFill>
            </a:rPr>
            <a:t>Make vs Buy  Sourcing Decision Models</a:t>
          </a:r>
        </a:p>
      </dsp:txBody>
      <dsp:txXfrm>
        <a:off x="1922621" y="4620537"/>
        <a:ext cx="1344072" cy="610530"/>
      </dsp:txXfrm>
    </dsp:sp>
    <dsp:sp modelId="{76A7C1ED-2000-4267-AE71-3F3493E2124F}">
      <dsp:nvSpPr>
        <dsp:cNvPr id="0" name=""/>
        <dsp:cNvSpPr/>
      </dsp:nvSpPr>
      <dsp:spPr>
        <a:xfrm>
          <a:off x="3609946" y="2535"/>
          <a:ext cx="1727575" cy="38363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Demand Forecasting</a:t>
          </a:r>
        </a:p>
      </dsp:txBody>
      <dsp:txXfrm>
        <a:off x="3621182" y="13771"/>
        <a:ext cx="1705103" cy="361165"/>
      </dsp:txXfrm>
    </dsp:sp>
    <dsp:sp modelId="{075D9E44-3E94-4739-B62C-8F009F13BB8C}">
      <dsp:nvSpPr>
        <dsp:cNvPr id="0" name=""/>
        <dsp:cNvSpPr/>
      </dsp:nvSpPr>
      <dsp:spPr>
        <a:xfrm>
          <a:off x="3782704" y="386172"/>
          <a:ext cx="172757" cy="48638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6388"/>
              </a:lnTo>
              <a:lnTo>
                <a:pt x="172757" y="48638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B269B35-1921-42EC-87DF-98F8EFA8B179}">
      <dsp:nvSpPr>
        <dsp:cNvPr id="0" name=""/>
        <dsp:cNvSpPr/>
      </dsp:nvSpPr>
      <dsp:spPr>
        <a:xfrm>
          <a:off x="3955461" y="548302"/>
          <a:ext cx="1382060" cy="648518"/>
        </a:xfrm>
        <a:prstGeom prst="roundRect">
          <a:avLst>
            <a:gd name="adj" fmla="val 10000"/>
          </a:avLst>
        </a:prstGeom>
        <a:solidFill>
          <a:schemeClr val="accent4">
            <a:alpha val="9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145" tIns="11430" rIns="17145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1" kern="1200" dirty="0">
              <a:solidFill>
                <a:schemeClr val="bg1"/>
              </a:solidFill>
            </a:rPr>
            <a:t>Distribution Forecasting</a:t>
          </a:r>
        </a:p>
      </dsp:txBody>
      <dsp:txXfrm>
        <a:off x="3974455" y="567296"/>
        <a:ext cx="1344072" cy="610530"/>
      </dsp:txXfrm>
    </dsp:sp>
    <dsp:sp modelId="{B74E836F-EBA0-4FCC-B13C-AB1DD845F567}">
      <dsp:nvSpPr>
        <dsp:cNvPr id="0" name=""/>
        <dsp:cNvSpPr/>
      </dsp:nvSpPr>
      <dsp:spPr>
        <a:xfrm>
          <a:off x="3782704" y="386172"/>
          <a:ext cx="172757" cy="129703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97037"/>
              </a:lnTo>
              <a:lnTo>
                <a:pt x="172757" y="129703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5C17AC1-44D6-4EDC-8BBE-1343C768FF9B}">
      <dsp:nvSpPr>
        <dsp:cNvPr id="0" name=""/>
        <dsp:cNvSpPr/>
      </dsp:nvSpPr>
      <dsp:spPr>
        <a:xfrm>
          <a:off x="3955461" y="1358950"/>
          <a:ext cx="1382060" cy="648518"/>
        </a:xfrm>
        <a:prstGeom prst="roundRect">
          <a:avLst>
            <a:gd name="adj" fmla="val 10000"/>
          </a:avLst>
        </a:prstGeom>
        <a:solidFill>
          <a:schemeClr val="accent4">
            <a:alpha val="90000"/>
          </a:schemeClr>
        </a:solidFill>
        <a:ln w="127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145" tIns="11430" rIns="17145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1" kern="1200" dirty="0">
              <a:solidFill>
                <a:schemeClr val="bg1"/>
              </a:solidFill>
            </a:rPr>
            <a:t>Statistical Forecasting </a:t>
          </a:r>
        </a:p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1" kern="1200" dirty="0">
              <a:solidFill>
                <a:schemeClr val="bg1"/>
              </a:solidFill>
            </a:rPr>
            <a:t>Product Life Cycle Forecasting ( EOL / NPI)</a:t>
          </a:r>
        </a:p>
      </dsp:txBody>
      <dsp:txXfrm>
        <a:off x="3974455" y="1377944"/>
        <a:ext cx="1344072" cy="610530"/>
      </dsp:txXfrm>
    </dsp:sp>
    <dsp:sp modelId="{F2CD3589-1163-475E-A77A-64DD772F618F}">
      <dsp:nvSpPr>
        <dsp:cNvPr id="0" name=""/>
        <dsp:cNvSpPr/>
      </dsp:nvSpPr>
      <dsp:spPr>
        <a:xfrm>
          <a:off x="3782704" y="386172"/>
          <a:ext cx="172757" cy="210768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07685"/>
              </a:lnTo>
              <a:lnTo>
                <a:pt x="172757" y="210768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B749463-C266-481A-9D4A-E89E092E35BA}">
      <dsp:nvSpPr>
        <dsp:cNvPr id="0" name=""/>
        <dsp:cNvSpPr/>
      </dsp:nvSpPr>
      <dsp:spPr>
        <a:xfrm>
          <a:off x="3955461" y="2169598"/>
          <a:ext cx="1382060" cy="648518"/>
        </a:xfrm>
        <a:prstGeom prst="roundRect">
          <a:avLst>
            <a:gd name="adj" fmla="val 10000"/>
          </a:avLst>
        </a:prstGeom>
        <a:solidFill>
          <a:schemeClr val="accent4">
            <a:alpha val="9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145" tIns="11430" rIns="17145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1" kern="1200" dirty="0">
              <a:solidFill>
                <a:schemeClr val="bg1"/>
              </a:solidFill>
            </a:rPr>
            <a:t>Capacity Forecasting</a:t>
          </a:r>
        </a:p>
      </dsp:txBody>
      <dsp:txXfrm>
        <a:off x="3974455" y="2188592"/>
        <a:ext cx="1344072" cy="610530"/>
      </dsp:txXfrm>
    </dsp:sp>
    <dsp:sp modelId="{6C8AC4BD-047D-401D-9736-E8B457800EC0}">
      <dsp:nvSpPr>
        <dsp:cNvPr id="0" name=""/>
        <dsp:cNvSpPr/>
      </dsp:nvSpPr>
      <dsp:spPr>
        <a:xfrm>
          <a:off x="3782704" y="386172"/>
          <a:ext cx="172757" cy="291833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918333"/>
              </a:lnTo>
              <a:lnTo>
                <a:pt x="172757" y="291833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E7F9D7E-4232-4CB0-A1B4-9D6F488AC309}">
      <dsp:nvSpPr>
        <dsp:cNvPr id="0" name=""/>
        <dsp:cNvSpPr/>
      </dsp:nvSpPr>
      <dsp:spPr>
        <a:xfrm>
          <a:off x="3955461" y="2980246"/>
          <a:ext cx="1382060" cy="648518"/>
        </a:xfrm>
        <a:prstGeom prst="roundRect">
          <a:avLst>
            <a:gd name="adj" fmla="val 10000"/>
          </a:avLst>
        </a:prstGeom>
        <a:solidFill>
          <a:srgbClr val="112248">
            <a:alpha val="90000"/>
          </a:srgb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145" tIns="11430" rIns="17145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1" kern="1200" dirty="0">
              <a:solidFill>
                <a:schemeClr val="bg1"/>
              </a:solidFill>
            </a:rPr>
            <a:t>Gap Optimization</a:t>
          </a:r>
        </a:p>
      </dsp:txBody>
      <dsp:txXfrm>
        <a:off x="3974455" y="2999240"/>
        <a:ext cx="1344072" cy="610530"/>
      </dsp:txXfrm>
    </dsp:sp>
    <dsp:sp modelId="{ED3050B8-E65B-48D9-AA2E-2C0AA9708134}">
      <dsp:nvSpPr>
        <dsp:cNvPr id="0" name=""/>
        <dsp:cNvSpPr/>
      </dsp:nvSpPr>
      <dsp:spPr>
        <a:xfrm>
          <a:off x="3782704" y="386172"/>
          <a:ext cx="172757" cy="372898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728981"/>
              </a:lnTo>
              <a:lnTo>
                <a:pt x="172757" y="372898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596AF90-8722-467A-9A71-0ED5C32C5862}">
      <dsp:nvSpPr>
        <dsp:cNvPr id="0" name=""/>
        <dsp:cNvSpPr/>
      </dsp:nvSpPr>
      <dsp:spPr>
        <a:xfrm>
          <a:off x="3955461" y="3790895"/>
          <a:ext cx="1382060" cy="648518"/>
        </a:xfrm>
        <a:prstGeom prst="roundRect">
          <a:avLst>
            <a:gd name="adj" fmla="val 10000"/>
          </a:avLst>
        </a:prstGeom>
        <a:solidFill>
          <a:schemeClr val="accent4">
            <a:alpha val="9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145" tIns="11430" rIns="17145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1" kern="1200" dirty="0">
              <a:solidFill>
                <a:schemeClr val="bg1"/>
              </a:solidFill>
            </a:rPr>
            <a:t>Insight generation</a:t>
          </a:r>
        </a:p>
      </dsp:txBody>
      <dsp:txXfrm>
        <a:off x="3974455" y="3809889"/>
        <a:ext cx="1344072" cy="610530"/>
      </dsp:txXfrm>
    </dsp:sp>
    <dsp:sp modelId="{4D433056-20EC-4616-9BDA-C1AE0208C358}">
      <dsp:nvSpPr>
        <dsp:cNvPr id="0" name=""/>
        <dsp:cNvSpPr/>
      </dsp:nvSpPr>
      <dsp:spPr>
        <a:xfrm>
          <a:off x="3782704" y="386172"/>
          <a:ext cx="172757" cy="453962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539629"/>
              </a:lnTo>
              <a:lnTo>
                <a:pt x="172757" y="453962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8CE23C7-00FE-4491-BA71-894BF60F789B}">
      <dsp:nvSpPr>
        <dsp:cNvPr id="0" name=""/>
        <dsp:cNvSpPr/>
      </dsp:nvSpPr>
      <dsp:spPr>
        <a:xfrm>
          <a:off x="3955461" y="4601543"/>
          <a:ext cx="1369525" cy="648518"/>
        </a:xfrm>
        <a:prstGeom prst="roundRect">
          <a:avLst>
            <a:gd name="adj" fmla="val 10000"/>
          </a:avLst>
        </a:prstGeom>
        <a:solidFill>
          <a:schemeClr val="accent4">
            <a:alpha val="9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145" tIns="11430" rIns="17145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1" kern="1200" dirty="0">
              <a:solidFill>
                <a:schemeClr val="bg1"/>
              </a:solidFill>
            </a:rPr>
            <a:t>New Buys Forecasting</a:t>
          </a:r>
        </a:p>
      </dsp:txBody>
      <dsp:txXfrm>
        <a:off x="3974455" y="4620537"/>
        <a:ext cx="1331537" cy="610530"/>
      </dsp:txXfrm>
    </dsp:sp>
    <dsp:sp modelId="{0636A99A-1DD0-4C93-B21C-75350196408E}">
      <dsp:nvSpPr>
        <dsp:cNvPr id="0" name=""/>
        <dsp:cNvSpPr/>
      </dsp:nvSpPr>
      <dsp:spPr>
        <a:xfrm>
          <a:off x="5661781" y="2535"/>
          <a:ext cx="1727575" cy="38363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Inventory Optimization</a:t>
          </a:r>
        </a:p>
      </dsp:txBody>
      <dsp:txXfrm>
        <a:off x="5673017" y="13771"/>
        <a:ext cx="1705103" cy="361165"/>
      </dsp:txXfrm>
    </dsp:sp>
    <dsp:sp modelId="{02266757-1864-48B5-B512-9E8B1312BCF8}">
      <dsp:nvSpPr>
        <dsp:cNvPr id="0" name=""/>
        <dsp:cNvSpPr/>
      </dsp:nvSpPr>
      <dsp:spPr>
        <a:xfrm>
          <a:off x="5834539" y="386172"/>
          <a:ext cx="172757" cy="48638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6388"/>
              </a:lnTo>
              <a:lnTo>
                <a:pt x="172757" y="48638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A829866-D29E-44B2-BDE1-80979CDB4B56}">
      <dsp:nvSpPr>
        <dsp:cNvPr id="0" name=""/>
        <dsp:cNvSpPr/>
      </dsp:nvSpPr>
      <dsp:spPr>
        <a:xfrm>
          <a:off x="6007296" y="548302"/>
          <a:ext cx="1382060" cy="648518"/>
        </a:xfrm>
        <a:prstGeom prst="roundRect">
          <a:avLst>
            <a:gd name="adj" fmla="val 10000"/>
          </a:avLst>
        </a:prstGeom>
        <a:solidFill>
          <a:srgbClr val="112248">
            <a:alpha val="90000"/>
          </a:srgbClr>
        </a:solidFill>
        <a:ln w="127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145" tIns="11430" rIns="17145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1" kern="1200" dirty="0">
              <a:solidFill>
                <a:schemeClr val="bg1"/>
              </a:solidFill>
            </a:rPr>
            <a:t>Stocking Strategy</a:t>
          </a:r>
        </a:p>
      </dsp:txBody>
      <dsp:txXfrm>
        <a:off x="6026290" y="567296"/>
        <a:ext cx="1344072" cy="610530"/>
      </dsp:txXfrm>
    </dsp:sp>
    <dsp:sp modelId="{16100429-DFF5-4DF7-8AAA-9A1BD0051342}">
      <dsp:nvSpPr>
        <dsp:cNvPr id="0" name=""/>
        <dsp:cNvSpPr/>
      </dsp:nvSpPr>
      <dsp:spPr>
        <a:xfrm>
          <a:off x="5834539" y="386172"/>
          <a:ext cx="172757" cy="129703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97037"/>
              </a:lnTo>
              <a:lnTo>
                <a:pt x="172757" y="129703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DFA7F7E-5349-44E8-A056-CE1F0620EC51}">
      <dsp:nvSpPr>
        <dsp:cNvPr id="0" name=""/>
        <dsp:cNvSpPr/>
      </dsp:nvSpPr>
      <dsp:spPr>
        <a:xfrm>
          <a:off x="6007296" y="1358950"/>
          <a:ext cx="1382060" cy="648518"/>
        </a:xfrm>
        <a:prstGeom prst="roundRect">
          <a:avLst>
            <a:gd name="adj" fmla="val 10000"/>
          </a:avLst>
        </a:prstGeom>
        <a:solidFill>
          <a:srgbClr val="112248">
            <a:alpha val="90000"/>
          </a:srgbClr>
        </a:solidFill>
        <a:ln w="127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145" tIns="11430" rIns="17145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900" b="1" kern="1200" dirty="0">
              <a:solidFill>
                <a:schemeClr val="bg1"/>
              </a:solidFill>
            </a:rPr>
            <a:t>Safety stock  Optimization</a:t>
          </a:r>
        </a:p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900" b="1" kern="1200" dirty="0">
              <a:solidFill>
                <a:schemeClr val="bg1"/>
              </a:solidFill>
            </a:rPr>
            <a:t>Multi-Echelon Inventory Optimization</a:t>
          </a:r>
        </a:p>
      </dsp:txBody>
      <dsp:txXfrm>
        <a:off x="6026290" y="1377944"/>
        <a:ext cx="1344072" cy="610530"/>
      </dsp:txXfrm>
    </dsp:sp>
    <dsp:sp modelId="{70FECBA1-D532-4752-AD47-247EC7F265D9}">
      <dsp:nvSpPr>
        <dsp:cNvPr id="0" name=""/>
        <dsp:cNvSpPr/>
      </dsp:nvSpPr>
      <dsp:spPr>
        <a:xfrm>
          <a:off x="5834539" y="386172"/>
          <a:ext cx="172757" cy="210768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07685"/>
              </a:lnTo>
              <a:lnTo>
                <a:pt x="172757" y="210768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266E9F1-4FBE-423C-A1F3-EFCC184E2687}">
      <dsp:nvSpPr>
        <dsp:cNvPr id="0" name=""/>
        <dsp:cNvSpPr/>
      </dsp:nvSpPr>
      <dsp:spPr>
        <a:xfrm>
          <a:off x="6007296" y="2169598"/>
          <a:ext cx="1382060" cy="648518"/>
        </a:xfrm>
        <a:prstGeom prst="roundRect">
          <a:avLst>
            <a:gd name="adj" fmla="val 10000"/>
          </a:avLst>
        </a:prstGeom>
        <a:solidFill>
          <a:srgbClr val="112248">
            <a:alpha val="90000"/>
          </a:srgb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145" tIns="11430" rIns="17145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1" kern="1200" dirty="0">
              <a:solidFill>
                <a:schemeClr val="bg1"/>
              </a:solidFill>
            </a:rPr>
            <a:t>Replenishment Optimization</a:t>
          </a:r>
        </a:p>
      </dsp:txBody>
      <dsp:txXfrm>
        <a:off x="6026290" y="2188592"/>
        <a:ext cx="1344072" cy="610530"/>
      </dsp:txXfrm>
    </dsp:sp>
    <dsp:sp modelId="{9D033EC2-A0FF-46B6-A734-596E53D789D7}">
      <dsp:nvSpPr>
        <dsp:cNvPr id="0" name=""/>
        <dsp:cNvSpPr/>
      </dsp:nvSpPr>
      <dsp:spPr>
        <a:xfrm>
          <a:off x="5834539" y="386172"/>
          <a:ext cx="172757" cy="291833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918333"/>
              </a:lnTo>
              <a:lnTo>
                <a:pt x="172757" y="291833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290D6CC-9176-45BF-8D35-68386296ADE5}">
      <dsp:nvSpPr>
        <dsp:cNvPr id="0" name=""/>
        <dsp:cNvSpPr/>
      </dsp:nvSpPr>
      <dsp:spPr>
        <a:xfrm>
          <a:off x="6007296" y="2980246"/>
          <a:ext cx="1382060" cy="648518"/>
        </a:xfrm>
        <a:prstGeom prst="roundRect">
          <a:avLst>
            <a:gd name="adj" fmla="val 10000"/>
          </a:avLst>
        </a:prstGeom>
        <a:solidFill>
          <a:srgbClr val="00B0F0">
            <a:alpha val="90000"/>
          </a:srgb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145" tIns="11430" rIns="17145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1" kern="1200" dirty="0">
              <a:solidFill>
                <a:schemeClr val="bg1"/>
              </a:solidFill>
            </a:rPr>
            <a:t>Inventory Segmentation</a:t>
          </a:r>
        </a:p>
      </dsp:txBody>
      <dsp:txXfrm>
        <a:off x="6026290" y="2999240"/>
        <a:ext cx="1344072" cy="610530"/>
      </dsp:txXfrm>
    </dsp:sp>
    <dsp:sp modelId="{54944A44-5BEF-44F2-91C7-1F26680D6BAA}">
      <dsp:nvSpPr>
        <dsp:cNvPr id="0" name=""/>
        <dsp:cNvSpPr/>
      </dsp:nvSpPr>
      <dsp:spPr>
        <a:xfrm>
          <a:off x="5834539" y="386172"/>
          <a:ext cx="172757" cy="372898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728981"/>
              </a:lnTo>
              <a:lnTo>
                <a:pt x="172757" y="372898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FBDE457-C206-4701-AB97-4C151F9B72A2}">
      <dsp:nvSpPr>
        <dsp:cNvPr id="0" name=""/>
        <dsp:cNvSpPr/>
      </dsp:nvSpPr>
      <dsp:spPr>
        <a:xfrm>
          <a:off x="6007296" y="3790895"/>
          <a:ext cx="1369515" cy="648518"/>
        </a:xfrm>
        <a:prstGeom prst="roundRect">
          <a:avLst>
            <a:gd name="adj" fmla="val 10000"/>
          </a:avLst>
        </a:prstGeom>
        <a:solidFill>
          <a:srgbClr val="00B0F0">
            <a:alpha val="90000"/>
          </a:srgb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145" tIns="11430" rIns="17145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1" kern="1200" dirty="0">
              <a:solidFill>
                <a:schemeClr val="bg1"/>
              </a:solidFill>
            </a:rPr>
            <a:t>Real time Inventory Visibility</a:t>
          </a:r>
        </a:p>
      </dsp:txBody>
      <dsp:txXfrm>
        <a:off x="6026290" y="3809889"/>
        <a:ext cx="1331527" cy="610530"/>
      </dsp:txXfrm>
    </dsp:sp>
    <dsp:sp modelId="{080A7578-5E0C-4E39-BF99-7E73BF5CAAF0}">
      <dsp:nvSpPr>
        <dsp:cNvPr id="0" name=""/>
        <dsp:cNvSpPr/>
      </dsp:nvSpPr>
      <dsp:spPr>
        <a:xfrm>
          <a:off x="5834539" y="386172"/>
          <a:ext cx="172757" cy="453962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539629"/>
              </a:lnTo>
              <a:lnTo>
                <a:pt x="172757" y="453962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D16B453-29AF-4ADC-8110-553D4C6A116E}">
      <dsp:nvSpPr>
        <dsp:cNvPr id="0" name=""/>
        <dsp:cNvSpPr/>
      </dsp:nvSpPr>
      <dsp:spPr>
        <a:xfrm>
          <a:off x="6007296" y="4601543"/>
          <a:ext cx="1382060" cy="648518"/>
        </a:xfrm>
        <a:prstGeom prst="roundRect">
          <a:avLst>
            <a:gd name="adj" fmla="val 10000"/>
          </a:avLst>
        </a:prstGeom>
        <a:solidFill>
          <a:srgbClr val="112248">
            <a:alpha val="90000"/>
          </a:srgb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145" tIns="11430" rIns="17145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1" kern="1200" dirty="0">
              <a:solidFill>
                <a:schemeClr val="bg1"/>
              </a:solidFill>
            </a:rPr>
            <a:t>Effective Lead time assessment</a:t>
          </a:r>
        </a:p>
      </dsp:txBody>
      <dsp:txXfrm>
        <a:off x="6026290" y="4620537"/>
        <a:ext cx="1344072" cy="610530"/>
      </dsp:txXfrm>
    </dsp:sp>
    <dsp:sp modelId="{2991A116-603B-438B-847C-8B0B683423F1}">
      <dsp:nvSpPr>
        <dsp:cNvPr id="0" name=""/>
        <dsp:cNvSpPr/>
      </dsp:nvSpPr>
      <dsp:spPr>
        <a:xfrm>
          <a:off x="7713616" y="2535"/>
          <a:ext cx="1727575" cy="38363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Procurement Optimization</a:t>
          </a:r>
        </a:p>
      </dsp:txBody>
      <dsp:txXfrm>
        <a:off x="7724852" y="13771"/>
        <a:ext cx="1705103" cy="361165"/>
      </dsp:txXfrm>
    </dsp:sp>
    <dsp:sp modelId="{62D31F74-228C-4729-8F54-FD0F8A140C8D}">
      <dsp:nvSpPr>
        <dsp:cNvPr id="0" name=""/>
        <dsp:cNvSpPr/>
      </dsp:nvSpPr>
      <dsp:spPr>
        <a:xfrm>
          <a:off x="7886374" y="386172"/>
          <a:ext cx="172757" cy="48638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6388"/>
              </a:lnTo>
              <a:lnTo>
                <a:pt x="172757" y="48638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3B06AB3-1A1F-4F87-8251-7EEE2492148B}">
      <dsp:nvSpPr>
        <dsp:cNvPr id="0" name=""/>
        <dsp:cNvSpPr/>
      </dsp:nvSpPr>
      <dsp:spPr>
        <a:xfrm>
          <a:off x="8059131" y="548302"/>
          <a:ext cx="1382060" cy="648518"/>
        </a:xfrm>
        <a:prstGeom prst="roundRect">
          <a:avLst>
            <a:gd name="adj" fmla="val 10000"/>
          </a:avLst>
        </a:prstGeom>
        <a:solidFill>
          <a:srgbClr val="112248">
            <a:alpha val="90000"/>
          </a:srgb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145" tIns="11430" rIns="17145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>
              <a:solidFill>
                <a:schemeClr val="bg1"/>
              </a:solidFill>
            </a:rPr>
            <a:t>TCO Optimization</a:t>
          </a:r>
        </a:p>
      </dsp:txBody>
      <dsp:txXfrm>
        <a:off x="8078125" y="567296"/>
        <a:ext cx="1344072" cy="610530"/>
      </dsp:txXfrm>
    </dsp:sp>
    <dsp:sp modelId="{517DDE6C-B813-4BC0-927D-FBBEEFC2AC9C}">
      <dsp:nvSpPr>
        <dsp:cNvPr id="0" name=""/>
        <dsp:cNvSpPr/>
      </dsp:nvSpPr>
      <dsp:spPr>
        <a:xfrm>
          <a:off x="7886374" y="386172"/>
          <a:ext cx="172757" cy="129703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97037"/>
              </a:lnTo>
              <a:lnTo>
                <a:pt x="172757" y="129703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07F6EB4-8FC8-4B38-B91C-480E8EB5CE6D}">
      <dsp:nvSpPr>
        <dsp:cNvPr id="0" name=""/>
        <dsp:cNvSpPr/>
      </dsp:nvSpPr>
      <dsp:spPr>
        <a:xfrm>
          <a:off x="8059131" y="1358950"/>
          <a:ext cx="1382060" cy="648518"/>
        </a:xfrm>
        <a:prstGeom prst="roundRect">
          <a:avLst>
            <a:gd name="adj" fmla="val 10000"/>
          </a:avLst>
        </a:prstGeom>
        <a:solidFill>
          <a:srgbClr val="112248">
            <a:alpha val="90000"/>
          </a:srgb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145" tIns="11430" rIns="17145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>
              <a:solidFill>
                <a:schemeClr val="bg1"/>
              </a:solidFill>
            </a:rPr>
            <a:t>Commodity Optimization</a:t>
          </a:r>
        </a:p>
      </dsp:txBody>
      <dsp:txXfrm>
        <a:off x="8078125" y="1377944"/>
        <a:ext cx="1344072" cy="610530"/>
      </dsp:txXfrm>
    </dsp:sp>
    <dsp:sp modelId="{C7BC7378-85D6-4E8B-83C1-E4CF5D804DD4}">
      <dsp:nvSpPr>
        <dsp:cNvPr id="0" name=""/>
        <dsp:cNvSpPr/>
      </dsp:nvSpPr>
      <dsp:spPr>
        <a:xfrm>
          <a:off x="7886374" y="386172"/>
          <a:ext cx="172757" cy="210768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07685"/>
              </a:lnTo>
              <a:lnTo>
                <a:pt x="172757" y="210768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0B83997-F045-4EE7-9F9D-503012F93C4C}">
      <dsp:nvSpPr>
        <dsp:cNvPr id="0" name=""/>
        <dsp:cNvSpPr/>
      </dsp:nvSpPr>
      <dsp:spPr>
        <a:xfrm>
          <a:off x="8059131" y="2169598"/>
          <a:ext cx="1382060" cy="648518"/>
        </a:xfrm>
        <a:prstGeom prst="roundRect">
          <a:avLst>
            <a:gd name="adj" fmla="val 10000"/>
          </a:avLst>
        </a:prstGeom>
        <a:solidFill>
          <a:srgbClr val="00B0F0">
            <a:alpha val="90000"/>
          </a:srgb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145" tIns="11430" rIns="17145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1" kern="1200" dirty="0">
              <a:solidFill>
                <a:schemeClr val="bg1"/>
              </a:solidFill>
            </a:rPr>
            <a:t>Supplier Scorecard</a:t>
          </a:r>
          <a:endParaRPr lang="en-US" sz="900" kern="1200" dirty="0">
            <a:solidFill>
              <a:schemeClr val="bg1"/>
            </a:solidFill>
          </a:endParaRPr>
        </a:p>
      </dsp:txBody>
      <dsp:txXfrm>
        <a:off x="8078125" y="2188592"/>
        <a:ext cx="1344072" cy="610530"/>
      </dsp:txXfrm>
    </dsp:sp>
    <dsp:sp modelId="{7DA51CD8-0AA0-44B0-B33F-2EFF26FDE527}">
      <dsp:nvSpPr>
        <dsp:cNvPr id="0" name=""/>
        <dsp:cNvSpPr/>
      </dsp:nvSpPr>
      <dsp:spPr>
        <a:xfrm>
          <a:off x="7886374" y="386172"/>
          <a:ext cx="172757" cy="291833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918333"/>
              </a:lnTo>
              <a:lnTo>
                <a:pt x="172757" y="291833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56D0458-DD4F-42BE-8BFA-4E2FB1948E04}">
      <dsp:nvSpPr>
        <dsp:cNvPr id="0" name=""/>
        <dsp:cNvSpPr/>
      </dsp:nvSpPr>
      <dsp:spPr>
        <a:xfrm>
          <a:off x="8059131" y="2980246"/>
          <a:ext cx="1382060" cy="648518"/>
        </a:xfrm>
        <a:prstGeom prst="roundRect">
          <a:avLst>
            <a:gd name="adj" fmla="val 10000"/>
          </a:avLst>
        </a:prstGeom>
        <a:solidFill>
          <a:schemeClr val="accent4">
            <a:alpha val="9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145" tIns="11430" rIns="17145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1" kern="1200" dirty="0">
              <a:solidFill>
                <a:schemeClr val="bg1"/>
              </a:solidFill>
            </a:rPr>
            <a:t>Price Forecasting</a:t>
          </a:r>
        </a:p>
      </dsp:txBody>
      <dsp:txXfrm>
        <a:off x="8078125" y="2999240"/>
        <a:ext cx="1344072" cy="610530"/>
      </dsp:txXfrm>
    </dsp:sp>
    <dsp:sp modelId="{6723ECF1-12BF-4074-B2CA-E6E9455F7851}">
      <dsp:nvSpPr>
        <dsp:cNvPr id="0" name=""/>
        <dsp:cNvSpPr/>
      </dsp:nvSpPr>
      <dsp:spPr>
        <a:xfrm>
          <a:off x="7886374" y="386172"/>
          <a:ext cx="172757" cy="372898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728981"/>
              </a:lnTo>
              <a:lnTo>
                <a:pt x="172757" y="372898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40E6BA1-1A5D-4197-8BDF-F4FB1F83D0FC}">
      <dsp:nvSpPr>
        <dsp:cNvPr id="0" name=""/>
        <dsp:cNvSpPr/>
      </dsp:nvSpPr>
      <dsp:spPr>
        <a:xfrm>
          <a:off x="8059131" y="3790895"/>
          <a:ext cx="1382060" cy="648518"/>
        </a:xfrm>
        <a:prstGeom prst="roundRect">
          <a:avLst>
            <a:gd name="adj" fmla="val 10000"/>
          </a:avLst>
        </a:prstGeom>
        <a:solidFill>
          <a:schemeClr val="accent4">
            <a:alpha val="90000"/>
          </a:schemeClr>
        </a:solidFill>
        <a:ln w="127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145" tIns="11430" rIns="17145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1" kern="1200" dirty="0">
              <a:solidFill>
                <a:schemeClr val="bg1"/>
              </a:solidFill>
            </a:rPr>
            <a:t>Spend Analytics</a:t>
          </a:r>
        </a:p>
      </dsp:txBody>
      <dsp:txXfrm>
        <a:off x="8078125" y="3809889"/>
        <a:ext cx="1344072" cy="610530"/>
      </dsp:txXfrm>
    </dsp:sp>
    <dsp:sp modelId="{1B9DDC6A-9157-4C85-95A7-5F65AC2EA2A9}">
      <dsp:nvSpPr>
        <dsp:cNvPr id="0" name=""/>
        <dsp:cNvSpPr/>
      </dsp:nvSpPr>
      <dsp:spPr>
        <a:xfrm>
          <a:off x="7886374" y="386172"/>
          <a:ext cx="172757" cy="453962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539629"/>
              </a:lnTo>
              <a:lnTo>
                <a:pt x="172757" y="453962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F49359C-A0CC-4285-9EE6-8953BD03DD48}">
      <dsp:nvSpPr>
        <dsp:cNvPr id="0" name=""/>
        <dsp:cNvSpPr/>
      </dsp:nvSpPr>
      <dsp:spPr>
        <a:xfrm>
          <a:off x="8059131" y="4601543"/>
          <a:ext cx="1382060" cy="648518"/>
        </a:xfrm>
        <a:prstGeom prst="roundRect">
          <a:avLst>
            <a:gd name="adj" fmla="val 10000"/>
          </a:avLst>
        </a:prstGeom>
        <a:solidFill>
          <a:srgbClr val="112248">
            <a:alpha val="90000"/>
          </a:srgb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145" tIns="11430" rIns="17145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1" kern="1200" dirty="0">
              <a:solidFill>
                <a:schemeClr val="bg1"/>
              </a:solidFill>
            </a:rPr>
            <a:t>Vendor Rationalization/ Should Cost Modelling</a:t>
          </a:r>
        </a:p>
      </dsp:txBody>
      <dsp:txXfrm>
        <a:off x="8078125" y="4620537"/>
        <a:ext cx="1344072" cy="61053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17915E-F288-49D1-9EBB-E63C9EC164C6}">
      <dsp:nvSpPr>
        <dsp:cNvPr id="0" name=""/>
        <dsp:cNvSpPr/>
      </dsp:nvSpPr>
      <dsp:spPr>
        <a:xfrm>
          <a:off x="19695" y="1937"/>
          <a:ext cx="1887226" cy="574209"/>
        </a:xfrm>
        <a:prstGeom prst="rect">
          <a:avLst/>
        </a:prstGeom>
        <a:solidFill>
          <a:schemeClr val="accent1"/>
        </a:solidFill>
        <a:ln w="12700" cap="flat" cmpd="sng" algn="ctr">
          <a:solidFill>
            <a:schemeClr val="accent1">
              <a:shade val="5000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/>
      </dsp:spPr>
      <dsp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IN" sz="1000" kern="1200" dirty="0">
              <a:latin typeface="+mj-lt"/>
            </a:rPr>
            <a:t>Define the problem statement</a:t>
          </a:r>
          <a:endParaRPr lang="en-US" sz="1000" kern="1200" dirty="0"/>
        </a:p>
      </dsp:txBody>
      <dsp:txXfrm>
        <a:off x="19695" y="1937"/>
        <a:ext cx="1887226" cy="574209"/>
      </dsp:txXfrm>
    </dsp:sp>
    <dsp:sp modelId="{9AC18CF6-E074-4D4D-9716-CAD74B430C2A}">
      <dsp:nvSpPr>
        <dsp:cNvPr id="0" name=""/>
        <dsp:cNvSpPr/>
      </dsp:nvSpPr>
      <dsp:spPr>
        <a:xfrm rot="5400000">
          <a:off x="855644" y="590502"/>
          <a:ext cx="215328" cy="25839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/>
        </a:solidFill>
        <a:ln w="12700" cap="flat" cmpd="sng" algn="ctr">
          <a:solidFill>
            <a:schemeClr val="accent1">
              <a:shade val="5000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/>
      </dsp:spPr>
      <dsp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/>
        </a:p>
      </dsp:txBody>
      <dsp:txXfrm rot="-5400000">
        <a:off x="885790" y="612035"/>
        <a:ext cx="155036" cy="150730"/>
      </dsp:txXfrm>
    </dsp:sp>
    <dsp:sp modelId="{C41DD67B-2D9D-4381-A94C-BA79EA040710}">
      <dsp:nvSpPr>
        <dsp:cNvPr id="0" name=""/>
        <dsp:cNvSpPr/>
      </dsp:nvSpPr>
      <dsp:spPr>
        <a:xfrm>
          <a:off x="19695" y="863252"/>
          <a:ext cx="1887226" cy="574209"/>
        </a:xfrm>
        <a:prstGeom prst="rect">
          <a:avLst/>
        </a:prstGeom>
        <a:solidFill>
          <a:schemeClr val="accent1"/>
        </a:solidFill>
        <a:ln w="12700" cap="flat" cmpd="sng" algn="ctr">
          <a:solidFill>
            <a:schemeClr val="accent1">
              <a:shade val="5000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/>
      </dsp:spPr>
      <dsp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IN" sz="1000" kern="1200" dirty="0">
              <a:latin typeface="+mj-lt"/>
            </a:rPr>
            <a:t>Identify Key Levers and asses business challenges</a:t>
          </a:r>
          <a:endParaRPr lang="en-US" sz="1000" kern="1200" dirty="0"/>
        </a:p>
      </dsp:txBody>
      <dsp:txXfrm>
        <a:off x="19695" y="863252"/>
        <a:ext cx="1887226" cy="574209"/>
      </dsp:txXfrm>
    </dsp:sp>
    <dsp:sp modelId="{12CC3BC4-3FCA-4D4F-9DAB-7FFF4AD0EBF5}">
      <dsp:nvSpPr>
        <dsp:cNvPr id="0" name=""/>
        <dsp:cNvSpPr/>
      </dsp:nvSpPr>
      <dsp:spPr>
        <a:xfrm rot="5400000">
          <a:off x="855644" y="1451817"/>
          <a:ext cx="215328" cy="25839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/>
        </a:solidFill>
        <a:ln w="12700" cap="flat" cmpd="sng" algn="ctr">
          <a:solidFill>
            <a:schemeClr val="accent1">
              <a:shade val="5000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/>
      </dsp:spPr>
      <dsp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/>
        </a:p>
      </dsp:txBody>
      <dsp:txXfrm rot="-5400000">
        <a:off x="885790" y="1473350"/>
        <a:ext cx="155036" cy="150730"/>
      </dsp:txXfrm>
    </dsp:sp>
    <dsp:sp modelId="{0D965A50-5499-4C74-9369-FB2FCB8D1AFF}">
      <dsp:nvSpPr>
        <dsp:cNvPr id="0" name=""/>
        <dsp:cNvSpPr/>
      </dsp:nvSpPr>
      <dsp:spPr>
        <a:xfrm>
          <a:off x="19695" y="1724566"/>
          <a:ext cx="1887226" cy="574209"/>
        </a:xfrm>
        <a:prstGeom prst="rect">
          <a:avLst/>
        </a:prstGeom>
        <a:solidFill>
          <a:schemeClr val="accent1"/>
        </a:solidFill>
        <a:ln w="12700" cap="flat" cmpd="sng" algn="ctr">
          <a:solidFill>
            <a:schemeClr val="accent1">
              <a:shade val="5000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/>
      </dsp:spPr>
      <dsp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IN" sz="1000" kern="1200" dirty="0">
              <a:latin typeface="+mj-lt"/>
            </a:rPr>
            <a:t>Asses the organization’s AS-IS maturity of supply chain analytics</a:t>
          </a:r>
          <a:endParaRPr lang="en-US" sz="1000" kern="1200" dirty="0"/>
        </a:p>
      </dsp:txBody>
      <dsp:txXfrm>
        <a:off x="19695" y="1724566"/>
        <a:ext cx="1887226" cy="574209"/>
      </dsp:txXfrm>
    </dsp:sp>
    <dsp:sp modelId="{FFF45031-FCB1-4DA5-8CFF-7BCC475FFF16}">
      <dsp:nvSpPr>
        <dsp:cNvPr id="0" name=""/>
        <dsp:cNvSpPr/>
      </dsp:nvSpPr>
      <dsp:spPr>
        <a:xfrm rot="5400000">
          <a:off x="855644" y="2313131"/>
          <a:ext cx="215328" cy="25839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/>
        </a:solidFill>
        <a:ln w="12700" cap="flat" cmpd="sng" algn="ctr">
          <a:solidFill>
            <a:schemeClr val="accent1">
              <a:shade val="5000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/>
      </dsp:spPr>
      <dsp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/>
        </a:p>
      </dsp:txBody>
      <dsp:txXfrm rot="-5400000">
        <a:off x="885790" y="2334664"/>
        <a:ext cx="155036" cy="150730"/>
      </dsp:txXfrm>
    </dsp:sp>
    <dsp:sp modelId="{6C881035-D402-475B-979F-A19CFD1D539A}">
      <dsp:nvSpPr>
        <dsp:cNvPr id="0" name=""/>
        <dsp:cNvSpPr/>
      </dsp:nvSpPr>
      <dsp:spPr>
        <a:xfrm>
          <a:off x="19695" y="2585880"/>
          <a:ext cx="1887226" cy="574209"/>
        </a:xfrm>
        <a:prstGeom prst="rect">
          <a:avLst/>
        </a:prstGeom>
        <a:solidFill>
          <a:schemeClr val="accent1"/>
        </a:solidFill>
        <a:ln w="12700" cap="flat" cmpd="sng" algn="ctr">
          <a:solidFill>
            <a:schemeClr val="accent1">
              <a:shade val="5000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/>
      </dsp:spPr>
      <dsp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Define the Assessment Framework</a:t>
          </a:r>
        </a:p>
      </dsp:txBody>
      <dsp:txXfrm>
        <a:off x="19695" y="2585880"/>
        <a:ext cx="1887226" cy="574209"/>
      </dsp:txXfrm>
    </dsp:sp>
    <dsp:sp modelId="{D5740F74-483A-418F-B5C3-74AC57F51B76}">
      <dsp:nvSpPr>
        <dsp:cNvPr id="0" name=""/>
        <dsp:cNvSpPr/>
      </dsp:nvSpPr>
      <dsp:spPr>
        <a:xfrm rot="5400000">
          <a:off x="855644" y="3174445"/>
          <a:ext cx="215328" cy="25839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/>
        </a:solidFill>
        <a:ln w="12700" cap="flat" cmpd="sng" algn="ctr">
          <a:solidFill>
            <a:schemeClr val="accent1">
              <a:shade val="5000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/>
      </dsp:spPr>
      <dsp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/>
        </a:p>
      </dsp:txBody>
      <dsp:txXfrm rot="-5400000">
        <a:off x="885790" y="3195978"/>
        <a:ext cx="155036" cy="150730"/>
      </dsp:txXfrm>
    </dsp:sp>
    <dsp:sp modelId="{D097222B-A1B2-4B3F-A5F6-815A612E388E}">
      <dsp:nvSpPr>
        <dsp:cNvPr id="0" name=""/>
        <dsp:cNvSpPr/>
      </dsp:nvSpPr>
      <dsp:spPr>
        <a:xfrm>
          <a:off x="19695" y="3447195"/>
          <a:ext cx="1887226" cy="574209"/>
        </a:xfrm>
        <a:prstGeom prst="rect">
          <a:avLst/>
        </a:prstGeom>
        <a:solidFill>
          <a:schemeClr val="accent1"/>
        </a:solidFill>
        <a:ln w="12700" cap="flat" cmpd="sng" algn="ctr">
          <a:solidFill>
            <a:schemeClr val="accent1">
              <a:shade val="5000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/>
      </dsp:spPr>
      <dsp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000" kern="1200" dirty="0">
              <a:latin typeface="+mj-lt"/>
            </a:rPr>
            <a:t>Align on the TO-BE maturity level of the organization’s supply chain analytics</a:t>
          </a:r>
        </a:p>
      </dsp:txBody>
      <dsp:txXfrm>
        <a:off x="19695" y="3447195"/>
        <a:ext cx="1887226" cy="574209"/>
      </dsp:txXfrm>
    </dsp:sp>
    <dsp:sp modelId="{C874AB90-CFA2-42D8-92A8-8C082CFF1051}">
      <dsp:nvSpPr>
        <dsp:cNvPr id="0" name=""/>
        <dsp:cNvSpPr/>
      </dsp:nvSpPr>
      <dsp:spPr>
        <a:xfrm rot="5400000">
          <a:off x="855644" y="4035760"/>
          <a:ext cx="215328" cy="25839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/>
        </a:solidFill>
        <a:ln w="12700" cap="flat" cmpd="sng" algn="ctr">
          <a:solidFill>
            <a:schemeClr val="accent1">
              <a:shade val="5000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/>
      </dsp:spPr>
      <dsp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/>
        </a:p>
      </dsp:txBody>
      <dsp:txXfrm rot="-5400000">
        <a:off x="885790" y="4057293"/>
        <a:ext cx="155036" cy="150730"/>
      </dsp:txXfrm>
    </dsp:sp>
    <dsp:sp modelId="{586533DE-71CF-4ED1-9ABB-37A8CFE1FA11}">
      <dsp:nvSpPr>
        <dsp:cNvPr id="0" name=""/>
        <dsp:cNvSpPr/>
      </dsp:nvSpPr>
      <dsp:spPr>
        <a:xfrm>
          <a:off x="19695" y="4308509"/>
          <a:ext cx="1887226" cy="574209"/>
        </a:xfrm>
        <a:prstGeom prst="rect">
          <a:avLst/>
        </a:prstGeom>
        <a:solidFill>
          <a:schemeClr val="accent1"/>
        </a:solidFill>
        <a:ln w="12700" cap="flat" cmpd="sng" algn="ctr">
          <a:solidFill>
            <a:schemeClr val="accent1">
              <a:shade val="5000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/>
      </dsp:spPr>
      <dsp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IN" sz="1000" kern="1200" dirty="0">
              <a:latin typeface="+mj-lt"/>
            </a:rPr>
            <a:t>Design and Implement the solution fitment to the needs of the relevant Industry and Organization</a:t>
          </a:r>
          <a:endParaRPr lang="en-US" sz="1000" kern="1200" dirty="0"/>
        </a:p>
      </dsp:txBody>
      <dsp:txXfrm>
        <a:off x="19695" y="4308509"/>
        <a:ext cx="1887226" cy="574209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9E9332-DFC2-4B40-A331-873146DEF0D8}">
      <dsp:nvSpPr>
        <dsp:cNvPr id="0" name=""/>
        <dsp:cNvSpPr/>
      </dsp:nvSpPr>
      <dsp:spPr>
        <a:xfrm>
          <a:off x="738175" y="20411"/>
          <a:ext cx="979742" cy="979742"/>
        </a:xfrm>
        <a:prstGeom prst="ellipse">
          <a:avLst/>
        </a:prstGeom>
        <a:solidFill>
          <a:srgbClr val="002060"/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chemeClr val="bg1"/>
              </a:solidFill>
            </a:rPr>
            <a:t>Risk</a:t>
          </a:r>
        </a:p>
      </dsp:txBody>
      <dsp:txXfrm>
        <a:off x="868807" y="191866"/>
        <a:ext cx="718477" cy="440884"/>
      </dsp:txXfrm>
    </dsp:sp>
    <dsp:sp modelId="{59DE5D28-27EB-40BC-B73C-4B0498D544A0}">
      <dsp:nvSpPr>
        <dsp:cNvPr id="0" name=""/>
        <dsp:cNvSpPr/>
      </dsp:nvSpPr>
      <dsp:spPr>
        <a:xfrm>
          <a:off x="1091699" y="632750"/>
          <a:ext cx="979742" cy="979742"/>
        </a:xfrm>
        <a:prstGeom prst="ellipse">
          <a:avLst/>
        </a:prstGeom>
        <a:gradFill rotWithShape="0">
          <a:gsLst>
            <a:gs pos="0">
              <a:schemeClr val="accent1">
                <a:alpha val="5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alpha val="5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alpha val="5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Availability</a:t>
          </a:r>
        </a:p>
      </dsp:txBody>
      <dsp:txXfrm>
        <a:off x="1391336" y="885850"/>
        <a:ext cx="587845" cy="538858"/>
      </dsp:txXfrm>
    </dsp:sp>
    <dsp:sp modelId="{8D38FAE6-A36C-423F-BD1B-EFA39F09D6FA}">
      <dsp:nvSpPr>
        <dsp:cNvPr id="0" name=""/>
        <dsp:cNvSpPr/>
      </dsp:nvSpPr>
      <dsp:spPr>
        <a:xfrm>
          <a:off x="384651" y="632750"/>
          <a:ext cx="979742" cy="979742"/>
        </a:xfrm>
        <a:prstGeom prst="ellipse">
          <a:avLst/>
        </a:prstGeom>
        <a:solidFill>
          <a:schemeClr val="accent6">
            <a:lumMod val="90000"/>
            <a:lumOff val="1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chemeClr val="bg1"/>
              </a:solidFill>
            </a:rPr>
            <a:t>Cost</a:t>
          </a:r>
        </a:p>
      </dsp:txBody>
      <dsp:txXfrm>
        <a:off x="476910" y="885850"/>
        <a:ext cx="587845" cy="538858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9459E4-CFC8-4932-BB6F-036A6CF9707B}">
      <dsp:nvSpPr>
        <dsp:cNvPr id="0" name=""/>
        <dsp:cNvSpPr/>
      </dsp:nvSpPr>
      <dsp:spPr>
        <a:xfrm>
          <a:off x="0" y="3676669"/>
          <a:ext cx="6200868" cy="0"/>
        </a:xfrm>
        <a:prstGeom prst="line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84EAC4D-6651-4C94-B2E1-B4BF8957EA14}">
      <dsp:nvSpPr>
        <dsp:cNvPr id="0" name=""/>
        <dsp:cNvSpPr/>
      </dsp:nvSpPr>
      <dsp:spPr>
        <a:xfrm>
          <a:off x="0" y="3059032"/>
          <a:ext cx="6200868" cy="0"/>
        </a:xfrm>
        <a:prstGeom prst="line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EB662D5-CA94-403E-938C-7845ECEA6A4A}">
      <dsp:nvSpPr>
        <dsp:cNvPr id="0" name=""/>
        <dsp:cNvSpPr/>
      </dsp:nvSpPr>
      <dsp:spPr>
        <a:xfrm>
          <a:off x="0" y="2441395"/>
          <a:ext cx="6200868" cy="0"/>
        </a:xfrm>
        <a:prstGeom prst="line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DF3B52E-F79C-494B-82AB-3F6C8ED8004E}">
      <dsp:nvSpPr>
        <dsp:cNvPr id="0" name=""/>
        <dsp:cNvSpPr/>
      </dsp:nvSpPr>
      <dsp:spPr>
        <a:xfrm>
          <a:off x="0" y="1823758"/>
          <a:ext cx="6200868" cy="0"/>
        </a:xfrm>
        <a:prstGeom prst="line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31759C1-FE0C-4CB6-B0B3-393B0D8C210B}">
      <dsp:nvSpPr>
        <dsp:cNvPr id="0" name=""/>
        <dsp:cNvSpPr/>
      </dsp:nvSpPr>
      <dsp:spPr>
        <a:xfrm>
          <a:off x="0" y="1206121"/>
          <a:ext cx="6200868" cy="0"/>
        </a:xfrm>
        <a:prstGeom prst="line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5BB69A9-12CD-4F72-B57B-3E6E13719D69}">
      <dsp:nvSpPr>
        <dsp:cNvPr id="0" name=""/>
        <dsp:cNvSpPr/>
      </dsp:nvSpPr>
      <dsp:spPr>
        <a:xfrm>
          <a:off x="0" y="588484"/>
          <a:ext cx="6200868" cy="0"/>
        </a:xfrm>
        <a:prstGeom prst="line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8767AAC-C8BE-4059-A7CD-3CB8A8965046}">
      <dsp:nvSpPr>
        <dsp:cNvPr id="0" name=""/>
        <dsp:cNvSpPr/>
      </dsp:nvSpPr>
      <dsp:spPr>
        <a:xfrm>
          <a:off x="1612225" y="258"/>
          <a:ext cx="4588643" cy="5882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674F175-FD95-4496-92AF-1471CF740137}">
      <dsp:nvSpPr>
        <dsp:cNvPr id="0" name=""/>
        <dsp:cNvSpPr/>
      </dsp:nvSpPr>
      <dsp:spPr>
        <a:xfrm>
          <a:off x="0" y="258"/>
          <a:ext cx="1612225" cy="588225"/>
        </a:xfrm>
        <a:prstGeom prst="round2SameRect">
          <a:avLst>
            <a:gd name="adj1" fmla="val 1667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Arial" panose="020B0604020202020204" pitchFamily="34" charset="0"/>
              <a:cs typeface="Arial" panose="020B0604020202020204" pitchFamily="34" charset="0"/>
            </a:rPr>
            <a:t>Planning Horizon</a:t>
          </a:r>
        </a:p>
      </dsp:txBody>
      <dsp:txXfrm>
        <a:off x="28720" y="28978"/>
        <a:ext cx="1554785" cy="559505"/>
      </dsp:txXfrm>
    </dsp:sp>
    <dsp:sp modelId="{B9B25D05-D797-44FC-9780-D0138D1883DA}">
      <dsp:nvSpPr>
        <dsp:cNvPr id="0" name=""/>
        <dsp:cNvSpPr/>
      </dsp:nvSpPr>
      <dsp:spPr>
        <a:xfrm>
          <a:off x="1612225" y="617895"/>
          <a:ext cx="4588643" cy="5882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01427DB-A483-40CA-9265-B46D8443A926}">
      <dsp:nvSpPr>
        <dsp:cNvPr id="0" name=""/>
        <dsp:cNvSpPr/>
      </dsp:nvSpPr>
      <dsp:spPr>
        <a:xfrm>
          <a:off x="0" y="617895"/>
          <a:ext cx="1612225" cy="588225"/>
        </a:xfrm>
        <a:prstGeom prst="round2SameRect">
          <a:avLst>
            <a:gd name="adj1" fmla="val 1667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Arial" panose="020B0604020202020204" pitchFamily="34" charset="0"/>
              <a:cs typeface="Arial" panose="020B0604020202020204" pitchFamily="34" charset="0"/>
            </a:rPr>
            <a:t>Granularity</a:t>
          </a:r>
        </a:p>
      </dsp:txBody>
      <dsp:txXfrm>
        <a:off x="28720" y="646615"/>
        <a:ext cx="1554785" cy="559505"/>
      </dsp:txXfrm>
    </dsp:sp>
    <dsp:sp modelId="{3E1DA3CC-B215-4E37-8C3F-F7820F29330A}">
      <dsp:nvSpPr>
        <dsp:cNvPr id="0" name=""/>
        <dsp:cNvSpPr/>
      </dsp:nvSpPr>
      <dsp:spPr>
        <a:xfrm>
          <a:off x="1612225" y="1235532"/>
          <a:ext cx="4588643" cy="5882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6C0DC0A-AB64-4327-B027-F15270ABCD5D}">
      <dsp:nvSpPr>
        <dsp:cNvPr id="0" name=""/>
        <dsp:cNvSpPr/>
      </dsp:nvSpPr>
      <dsp:spPr>
        <a:xfrm>
          <a:off x="0" y="1235532"/>
          <a:ext cx="1612225" cy="588225"/>
        </a:xfrm>
        <a:prstGeom prst="round2SameRect">
          <a:avLst>
            <a:gd name="adj1" fmla="val 1667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Arial" panose="020B0604020202020204" pitchFamily="34" charset="0"/>
              <a:cs typeface="Arial" panose="020B0604020202020204" pitchFamily="34" charset="0"/>
            </a:rPr>
            <a:t>Aggregation</a:t>
          </a:r>
        </a:p>
      </dsp:txBody>
      <dsp:txXfrm>
        <a:off x="28720" y="1264252"/>
        <a:ext cx="1554785" cy="559505"/>
      </dsp:txXfrm>
    </dsp:sp>
    <dsp:sp modelId="{FFBCC72D-BE0E-47BC-9E3A-F18F454AAFF9}">
      <dsp:nvSpPr>
        <dsp:cNvPr id="0" name=""/>
        <dsp:cNvSpPr/>
      </dsp:nvSpPr>
      <dsp:spPr>
        <a:xfrm>
          <a:off x="1612225" y="1853169"/>
          <a:ext cx="4588643" cy="5882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29EB8AB-9008-4E0B-A436-595E32F8E4B3}">
      <dsp:nvSpPr>
        <dsp:cNvPr id="0" name=""/>
        <dsp:cNvSpPr/>
      </dsp:nvSpPr>
      <dsp:spPr>
        <a:xfrm>
          <a:off x="0" y="1853169"/>
          <a:ext cx="1612225" cy="588225"/>
        </a:xfrm>
        <a:prstGeom prst="round2SameRect">
          <a:avLst>
            <a:gd name="adj1" fmla="val 1667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Arial" panose="020B0604020202020204" pitchFamily="34" charset="0"/>
              <a:cs typeface="Arial" panose="020B0604020202020204" pitchFamily="34" charset="0"/>
            </a:rPr>
            <a:t>Outliers</a:t>
          </a:r>
        </a:p>
      </dsp:txBody>
      <dsp:txXfrm>
        <a:off x="28720" y="1881889"/>
        <a:ext cx="1554785" cy="559505"/>
      </dsp:txXfrm>
    </dsp:sp>
    <dsp:sp modelId="{55866705-00D5-464B-A245-6324B858A8C0}">
      <dsp:nvSpPr>
        <dsp:cNvPr id="0" name=""/>
        <dsp:cNvSpPr/>
      </dsp:nvSpPr>
      <dsp:spPr>
        <a:xfrm>
          <a:off x="1612225" y="2470806"/>
          <a:ext cx="4588643" cy="5882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3627816-C928-42F3-9286-B4C8F1B55A8B}">
      <dsp:nvSpPr>
        <dsp:cNvPr id="0" name=""/>
        <dsp:cNvSpPr/>
      </dsp:nvSpPr>
      <dsp:spPr>
        <a:xfrm>
          <a:off x="0" y="2470806"/>
          <a:ext cx="1612225" cy="588225"/>
        </a:xfrm>
        <a:prstGeom prst="round2SameRect">
          <a:avLst>
            <a:gd name="adj1" fmla="val 1667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Arial" panose="020B0604020202020204" pitchFamily="34" charset="0"/>
              <a:cs typeface="Arial" panose="020B0604020202020204" pitchFamily="34" charset="0"/>
            </a:rPr>
            <a:t>Product Life Cycle</a:t>
          </a:r>
        </a:p>
      </dsp:txBody>
      <dsp:txXfrm>
        <a:off x="28720" y="2499526"/>
        <a:ext cx="1554785" cy="559505"/>
      </dsp:txXfrm>
    </dsp:sp>
    <dsp:sp modelId="{A70585FA-E5A6-4BE8-BD21-8A1052BEA5E5}">
      <dsp:nvSpPr>
        <dsp:cNvPr id="0" name=""/>
        <dsp:cNvSpPr/>
      </dsp:nvSpPr>
      <dsp:spPr>
        <a:xfrm>
          <a:off x="1612225" y="3088443"/>
          <a:ext cx="4588643" cy="5882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91543DC-C5A9-4C1F-B868-96867A0E36CB}">
      <dsp:nvSpPr>
        <dsp:cNvPr id="0" name=""/>
        <dsp:cNvSpPr/>
      </dsp:nvSpPr>
      <dsp:spPr>
        <a:xfrm>
          <a:off x="0" y="3088443"/>
          <a:ext cx="1612225" cy="588225"/>
        </a:xfrm>
        <a:prstGeom prst="round2SameRect">
          <a:avLst>
            <a:gd name="adj1" fmla="val 1667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Arial" panose="020B0604020202020204" pitchFamily="34" charset="0"/>
              <a:cs typeface="Arial" panose="020B0604020202020204" pitchFamily="34" charset="0"/>
            </a:rPr>
            <a:t>External Factors</a:t>
          </a:r>
        </a:p>
      </dsp:txBody>
      <dsp:txXfrm>
        <a:off x="28720" y="3117163"/>
        <a:ext cx="1554785" cy="559505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044D7FB-C2B5-4909-BB55-78069E258928}">
      <dsp:nvSpPr>
        <dsp:cNvPr id="0" name=""/>
        <dsp:cNvSpPr/>
      </dsp:nvSpPr>
      <dsp:spPr>
        <a:xfrm>
          <a:off x="1692" y="20232"/>
          <a:ext cx="1697985" cy="1697985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2700" prstMaterial="clear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93446" tIns="15240" rIns="93446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latin typeface="Arial" panose="020B0604020202020204" pitchFamily="34" charset="0"/>
              <a:cs typeface="Arial" panose="020B0604020202020204" pitchFamily="34" charset="0"/>
            </a:rPr>
            <a:t>Minimize Excess &amp; Obsolescence</a:t>
          </a:r>
        </a:p>
      </dsp:txBody>
      <dsp:txXfrm>
        <a:off x="250356" y="268896"/>
        <a:ext cx="1200657" cy="1200657"/>
      </dsp:txXfrm>
    </dsp:sp>
    <dsp:sp modelId="{04B5813C-21F8-4F14-BFCE-61E54F166F39}">
      <dsp:nvSpPr>
        <dsp:cNvPr id="0" name=""/>
        <dsp:cNvSpPr/>
      </dsp:nvSpPr>
      <dsp:spPr>
        <a:xfrm>
          <a:off x="1360080" y="20232"/>
          <a:ext cx="1697985" cy="1697985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2700" prstMaterial="clear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93446" tIns="15240" rIns="93446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latin typeface="Arial" panose="020B0604020202020204" pitchFamily="34" charset="0"/>
              <a:cs typeface="Arial" panose="020B0604020202020204" pitchFamily="34" charset="0"/>
            </a:rPr>
            <a:t>Minimize Stock-out</a:t>
          </a:r>
        </a:p>
      </dsp:txBody>
      <dsp:txXfrm>
        <a:off x="1608744" y="268896"/>
        <a:ext cx="1200657" cy="1200657"/>
      </dsp:txXfrm>
    </dsp:sp>
    <dsp:sp modelId="{425D14B4-E122-4B7C-95AD-F36690ACA9A5}">
      <dsp:nvSpPr>
        <dsp:cNvPr id="0" name=""/>
        <dsp:cNvSpPr/>
      </dsp:nvSpPr>
      <dsp:spPr>
        <a:xfrm>
          <a:off x="2718468" y="20232"/>
          <a:ext cx="1697985" cy="1697985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2700" prstMaterial="clear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93446" tIns="15240" rIns="93446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latin typeface="Arial" panose="020B0604020202020204" pitchFamily="34" charset="0"/>
              <a:cs typeface="Arial" panose="020B0604020202020204" pitchFamily="34" charset="0"/>
            </a:rPr>
            <a:t>Maximize Capacity utilization</a:t>
          </a:r>
        </a:p>
      </dsp:txBody>
      <dsp:txXfrm>
        <a:off x="2967132" y="268896"/>
        <a:ext cx="1200657" cy="1200657"/>
      </dsp:txXfrm>
    </dsp:sp>
    <dsp:sp modelId="{086D0F1D-0831-409C-B94A-D6E42DE95BDF}">
      <dsp:nvSpPr>
        <dsp:cNvPr id="0" name=""/>
        <dsp:cNvSpPr/>
      </dsp:nvSpPr>
      <dsp:spPr>
        <a:xfrm>
          <a:off x="4076856" y="20232"/>
          <a:ext cx="1697985" cy="1697985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2700" prstMaterial="clear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93446" tIns="15240" rIns="93446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latin typeface="Arial" panose="020B0604020202020204" pitchFamily="34" charset="0"/>
              <a:cs typeface="Arial" panose="020B0604020202020204" pitchFamily="34" charset="0"/>
            </a:rPr>
            <a:t>Smart budget allocation</a:t>
          </a:r>
        </a:p>
      </dsp:txBody>
      <dsp:txXfrm>
        <a:off x="4325520" y="268896"/>
        <a:ext cx="1200657" cy="120065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balance1">
  <dgm:title val=""/>
  <dgm:desc val=""/>
  <dgm:catLst>
    <dgm:cat type="relationship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25" srcId="2" destId="23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2"/>
        <dgm:pt modelId="21"/>
        <dgm:pt modelId="22"/>
        <dgm:pt modelId="23"/>
      </dgm:ptLst>
      <dgm:cxnLst>
        <dgm:cxn modelId="4" srcId="0" destId="1" srcOrd="0" destOrd="0"/>
        <dgm:cxn modelId="5" srcId="0" destId="2" srcOrd="1" destOrd="0"/>
        <dgm:cxn modelId="15" srcId="1" destId="11" srcOrd="0" destOrd="0"/>
        <dgm:cxn modelId="16" srcId="1" destId="12" srcOrd="0" destOrd="0"/>
        <dgm:cxn modelId="17" srcId="1" destId="13" srcOrd="0" destOrd="0"/>
        <dgm:cxn modelId="25" srcId="2" destId="21" srcOrd="0" destOrd="0"/>
        <dgm:cxn modelId="26" srcId="2" destId="22" srcOrd="0" destOrd="0"/>
        <dgm:cxn modelId="27" srcId="2" destId="23" srcOrd="0" destOrd="0"/>
      </dgm:cxnLst>
      <dgm:bg/>
      <dgm:whole/>
    </dgm:dataModel>
  </dgm:clrData>
  <dgm:layoutNode name="outerComposite">
    <dgm:varLst>
      <dgm:chMax val="2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>
      <dgm:constr type="h" for="ch" forName="parentComposite" refType="h" refFor="ch" refForName="dummyMaxCanvas" op="equ" fact="0.2"/>
      <dgm:constr type="t" for="ch" forName="parentComposite"/>
      <dgm:constr type="h" for="ch" forName="childrenComposite" refType="h" refFor="ch" refForName="dummyMaxCanvas" op="equ" fact="0.8"/>
      <dgm:constr type="t" for="ch" forName="childrenComposite" refType="h" refFor="ch" refForName="dummyMaxCanvas" fact="0.2"/>
    </dgm:constrLst>
    <dgm:ruleLst/>
    <dgm:layoutNode name="dummyMaxCanvas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arentComposite">
      <dgm:alg type="composite"/>
      <dgm:shape xmlns:r="http://schemas.openxmlformats.org/officeDocument/2006/relationships" r:blip="">
        <dgm:adjLst/>
      </dgm:shape>
      <dgm:presOf/>
      <dgm:constrLst>
        <dgm:constr type="w" for="ch" forName="parent1" refType="w" fact="0.36"/>
        <dgm:constr type="ctrX" for="ch" forName="parent1" refType="w" fact="0.24"/>
        <dgm:constr type="w" for="ch" forName="parent2" refType="w" fact="0.36"/>
        <dgm:constr type="ctrX" for="ch" forName="parent2" refType="w" fact="0.76"/>
        <dgm:constr type="primFontSz" for="ch" ptType="node" op="equ"/>
      </dgm:constrLst>
      <dgm:ruleLst/>
      <dgm:layoutNode name="parent1" styleLbl="alignAccFollowNode1">
        <dgm:varLst>
          <dgm:chMax val="4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ch" ptType="node" cnt="1"/>
        <dgm:constrLst>
          <dgm:constr type="primFontSz" val="65"/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parent2" styleLbl="alignAccFollowNode1">
        <dgm:varLst>
          <dgm:chMax val="4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ch" ptType="node" st="2" cnt="1"/>
        <dgm:constrLst>
          <dgm:constr type="primFontSz" val="65"/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</dgm:layoutNode>
    <dgm:layoutNode name="childrenComposite">
      <dgm:alg type="composite"/>
      <dgm:shape xmlns:r="http://schemas.openxmlformats.org/officeDocument/2006/relationships" r:blip="">
        <dgm:adjLst/>
      </dgm:shape>
      <dgm:presOf/>
      <dgm:constrLst>
        <dgm:constr type="primFontSz" for="ch" ptType="node" op="equ" val="65"/>
        <dgm:constr type="w" for="ch" forName="fulcrum" refType="w" fact="0.15"/>
        <dgm:constr type="h" for="ch" forName="fulcrum" refType="w" refFor="ch" refForName="fulcrum"/>
        <dgm:constr type="b" for="ch" forName="fulcrum" refType="h"/>
        <dgm:constr type="ctrX" for="ch" forName="fulcrum" refType="w" fact="0.5"/>
        <dgm:constr type="w" for="ch" forName="balance_00" refType="w" fact="0.9"/>
        <dgm:constr type="h" for="ch" forName="balance_00" refType="h" fact="0.076"/>
        <dgm:constr type="b" for="ch" forName="balance_00" refType="h" fact="0.81"/>
        <dgm:constr type="ctrX" for="ch" forName="balance_00" refType="w" fact="0.5"/>
        <dgm:constr type="w" for="ch" forName="balance_01" refType="w"/>
        <dgm:constr type="h" for="ch" forName="balance_01" refType="h" fact="0.157"/>
        <dgm:constr type="b" for="ch" forName="balance_01" refType="h" fact="0.85"/>
        <dgm:constr type="ctrX" for="ch" forName="balance_01" refType="w" fact="0.5"/>
        <dgm:constr type="w" for="ch" forName="balance_02" refType="w"/>
        <dgm:constr type="h" for="ch" forName="balance_02" refType="h" fact="0.157"/>
        <dgm:constr type="b" for="ch" forName="balance_02" refType="h" fact="0.85"/>
        <dgm:constr type="ctrX" for="ch" forName="balance_02" refType="w" fact="0.5"/>
        <dgm:constr type="w" for="ch" forName="balance_03" refType="w"/>
        <dgm:constr type="h" for="ch" forName="balance_03" refType="h" fact="0.157"/>
        <dgm:constr type="b" for="ch" forName="balance_03" refType="h" fact="0.85"/>
        <dgm:constr type="ctrX" for="ch" forName="balance_03" refType="w" fact="0.5"/>
        <dgm:constr type="w" for="ch" forName="balance_04" refType="w"/>
        <dgm:constr type="h" for="ch" forName="balance_04" refType="h" fact="0.157"/>
        <dgm:constr type="b" for="ch" forName="balance_04" refType="h" fact="0.85"/>
        <dgm:constr type="ctrX" for="ch" forName="balance_04" refType="w" fact="0.5"/>
        <dgm:constr type="w" for="ch" forName="balance_10" refType="w"/>
        <dgm:constr type="h" for="ch" forName="balance_10" refType="h" fact="0.157"/>
        <dgm:constr type="b" for="ch" forName="balance_10" refType="h" fact="0.85"/>
        <dgm:constr type="ctrX" for="ch" forName="balance_10" refType="w" fact="0.5"/>
        <dgm:constr type="w" for="ch" forName="balance_11" refType="w" fact="0.9"/>
        <dgm:constr type="h" for="ch" forName="balance_11" refType="h" fact="0.076"/>
        <dgm:constr type="b" for="ch" forName="balance_11" refType="h" fact="0.81"/>
        <dgm:constr type="ctrX" for="ch" forName="balance_11" refType="w" fact="0.5"/>
        <dgm:constr type="w" for="ch" forName="balance_12" refType="w"/>
        <dgm:constr type="h" for="ch" forName="balance_12" refType="h" fact="0.157"/>
        <dgm:constr type="b" for="ch" forName="balance_12" refType="h" fact="0.85"/>
        <dgm:constr type="ctrX" for="ch" forName="balance_12" refType="w" fact="0.5"/>
        <dgm:constr type="w" for="ch" forName="balance_13" refType="w"/>
        <dgm:constr type="h" for="ch" forName="balance_13" refType="h" fact="0.157"/>
        <dgm:constr type="b" for="ch" forName="balance_13" refType="h" fact="0.85"/>
        <dgm:constr type="ctrX" for="ch" forName="balance_13" refType="w" fact="0.5"/>
        <dgm:constr type="w" for="ch" forName="balance_14" refType="w"/>
        <dgm:constr type="h" for="ch" forName="balance_14" refType="h" fact="0.157"/>
        <dgm:constr type="b" for="ch" forName="balance_14" refType="h" fact="0.85"/>
        <dgm:constr type="ctrX" for="ch" forName="balance_14" refType="w" fact="0.5"/>
        <dgm:constr type="w" for="ch" forName="balance_20" refType="w"/>
        <dgm:constr type="h" for="ch" forName="balance_20" refType="h" fact="0.157"/>
        <dgm:constr type="b" for="ch" forName="balance_20" refType="h" fact="0.85"/>
        <dgm:constr type="ctrX" for="ch" forName="balance_20" refType="w" fact="0.5"/>
        <dgm:constr type="w" for="ch" forName="balance_21" refType="w"/>
        <dgm:constr type="h" for="ch" forName="balance_21" refType="h" fact="0.157"/>
        <dgm:constr type="b" for="ch" forName="balance_21" refType="h" fact="0.85"/>
        <dgm:constr type="ctrX" for="ch" forName="balance_21" refType="w" fact="0.5"/>
        <dgm:constr type="w" for="ch" forName="balance_22" refType="w" fact="0.9"/>
        <dgm:constr type="h" for="ch" forName="balance_22" refType="h" fact="0.076"/>
        <dgm:constr type="b" for="ch" forName="balance_22" refType="h" fact="0.81"/>
        <dgm:constr type="ctrX" for="ch" forName="balance_22" refType="w" fact="0.5"/>
        <dgm:constr type="w" for="ch" forName="balance_23" refType="w"/>
        <dgm:constr type="h" for="ch" forName="balance_23" refType="h" fact="0.157"/>
        <dgm:constr type="b" for="ch" forName="balance_23" refType="h" fact="0.85"/>
        <dgm:constr type="ctrX" for="ch" forName="balance_23" refType="w" fact="0.5"/>
        <dgm:constr type="w" for="ch" forName="balance_24" refType="w"/>
        <dgm:constr type="h" for="ch" forName="balance_24" refType="h" fact="0.157"/>
        <dgm:constr type="b" for="ch" forName="balance_24" refType="h" fact="0.85"/>
        <dgm:constr type="ctrX" for="ch" forName="balance_24" refType="w" fact="0.5"/>
        <dgm:constr type="w" for="ch" forName="balance_30" refType="w"/>
        <dgm:constr type="h" for="ch" forName="balance_30" refType="h" fact="0.157"/>
        <dgm:constr type="b" for="ch" forName="balance_30" refType="h" fact="0.85"/>
        <dgm:constr type="ctrX" for="ch" forName="balance_30" refType="w" fact="0.5"/>
        <dgm:constr type="w" for="ch" forName="balance_31" refType="w"/>
        <dgm:constr type="h" for="ch" forName="balance_31" refType="h" fact="0.157"/>
        <dgm:constr type="b" for="ch" forName="balance_31" refType="h" fact="0.85"/>
        <dgm:constr type="ctrX" for="ch" forName="balance_31" refType="w" fact="0.5"/>
        <dgm:constr type="w" for="ch" forName="balance_32" refType="w"/>
        <dgm:constr type="h" for="ch" forName="balance_32" refType="h" fact="0.157"/>
        <dgm:constr type="b" for="ch" forName="balance_32" refType="h" fact="0.85"/>
        <dgm:constr type="ctrX" for="ch" forName="balance_32" refType="w" fact="0.5"/>
        <dgm:constr type="w" for="ch" forName="balance_33" refType="w" fact="0.9"/>
        <dgm:constr type="h" for="ch" forName="balance_33" refType="h" fact="0.076"/>
        <dgm:constr type="b" for="ch" forName="balance_33" refType="h" fact="0.81"/>
        <dgm:constr type="ctrX" for="ch" forName="balance_33" refType="w" fact="0.5"/>
        <dgm:constr type="w" for="ch" forName="balance_34" refType="w"/>
        <dgm:constr type="h" for="ch" forName="balance_34" refType="h" fact="0.157"/>
        <dgm:constr type="b" for="ch" forName="balance_34" refType="h" fact="0.85"/>
        <dgm:constr type="ctrX" for="ch" forName="balance_34" refType="w" fact="0.5"/>
        <dgm:constr type="w" for="ch" forName="balance_40" refType="w"/>
        <dgm:constr type="h" for="ch" forName="balance_40" refType="h" fact="0.157"/>
        <dgm:constr type="b" for="ch" forName="balance_40" refType="h" fact="0.85"/>
        <dgm:constr type="ctrX" for="ch" forName="balance_40" refType="w" fact="0.5"/>
        <dgm:constr type="w" for="ch" forName="balance_41" refType="w"/>
        <dgm:constr type="h" for="ch" forName="balance_41" refType="h" fact="0.157"/>
        <dgm:constr type="b" for="ch" forName="balance_41" refType="h" fact="0.85"/>
        <dgm:constr type="ctrX" for="ch" forName="balance_41" refType="w" fact="0.5"/>
        <dgm:constr type="w" for="ch" forName="balance_42" refType="w"/>
        <dgm:constr type="h" for="ch" forName="balance_42" refType="h" fact="0.157"/>
        <dgm:constr type="b" for="ch" forName="balance_42" refType="h" fact="0.85"/>
        <dgm:constr type="ctrX" for="ch" forName="balance_42" refType="w" fact="0.5"/>
        <dgm:constr type="w" for="ch" forName="balance_43" refType="w"/>
        <dgm:constr type="h" for="ch" forName="balance_43" refType="h" fact="0.157"/>
        <dgm:constr type="b" for="ch" forName="balance_43" refType="h" fact="0.85"/>
        <dgm:constr type="ctrX" for="ch" forName="balance_43" refType="w" fact="0.5"/>
        <dgm:constr type="w" for="ch" forName="balance_44" refType="w" fact="0.9"/>
        <dgm:constr type="h" for="ch" forName="balance_44" refType="h" fact="0.076"/>
        <dgm:constr type="b" for="ch" forName="balance_44" refType="h" fact="0.81"/>
        <dgm:constr type="ctrX" for="ch" forName="balance_44" refType="w" fact="0.5"/>
        <dgm:constr type="w" for="ch" forName="right_01_1" refType="w" fact="0.4"/>
        <dgm:constr type="h" for="ch" forName="right_01_1" refType="h" fact="0.7"/>
        <dgm:constr type="b" for="ch" forName="right_01_1" refType="h" fact="0.76"/>
        <dgm:constr type="ctrX" for="ch" forName="right_01_1" refType="w" fact="0.78"/>
        <dgm:constr type="w" for="ch" forName="left_10_1" refType="w" fact="0.4"/>
        <dgm:constr type="h" for="ch" forName="left_10_1" refType="h" fact="0.7"/>
        <dgm:constr type="b" for="ch" forName="left_10_1" refType="h" fact="0.76"/>
        <dgm:constr type="ctrX" for="ch" forName="left_10_1" refType="w" fact="0.22"/>
        <dgm:constr type="w" for="ch" forName="right_11_1" refType="w" fact="0.36"/>
        <dgm:constr type="h" for="ch" forName="right_11_1" refType="h" fact="0.67"/>
        <dgm:constr type="b" for="ch" forName="right_11_1" refType="h" fact="0.725"/>
        <dgm:constr type="ctrX" for="ch" forName="right_11_1" refType="w" fact="0.76"/>
        <dgm:constr type="w" for="ch" forName="left_11_1" refType="w" fact="0.36"/>
        <dgm:constr type="h" for="ch" forName="left_11_1" refType="h" fact="0.67"/>
        <dgm:constr type="b" for="ch" forName="left_11_1" refType="h" fact="0.725"/>
        <dgm:constr type="ctrX" for="ch" forName="left_11_1" refType="w" fact="0.24"/>
        <dgm:constr type="w" for="ch" forName="right_02_1" refType="w" fact="0.388"/>
        <dgm:constr type="h" for="ch" forName="right_02_1" refType="h" fact="0.36"/>
        <dgm:constr type="b" for="ch" forName="right_02_1" refType="h" fact="0.76"/>
        <dgm:constr type="ctrX" for="ch" forName="right_02_1" refType="w" fact="0.77"/>
        <dgm:constr type="w" for="ch" forName="right_02_2" refType="w" fact="0.388"/>
        <dgm:constr type="h" for="ch" forName="right_02_2" refType="h" fact="0.36"/>
        <dgm:constr type="b" for="ch" forName="right_02_2" refType="h" fact="0.42"/>
        <dgm:constr type="ctrX" for="ch" forName="right_02_2" refType="w" fact="0.79"/>
        <dgm:constr type="w" for="ch" forName="left_20_1" refType="w" fact="0.388"/>
        <dgm:constr type="h" for="ch" forName="left_20_1" refType="h" fact="0.36"/>
        <dgm:constr type="b" for="ch" forName="left_20_1" refType="h" fact="0.76"/>
        <dgm:constr type="ctrX" for="ch" forName="left_20_1" refType="w" fact="0.23"/>
        <dgm:constr type="w" for="ch" forName="left_20_2" refType="w" fact="0.388"/>
        <dgm:constr type="h" for="ch" forName="left_20_2" refType="h" fact="0.36"/>
        <dgm:constr type="b" for="ch" forName="left_20_2" refType="h" fact="0.42"/>
        <dgm:constr type="ctrX" for="ch" forName="left_20_2" refType="w" fact="0.21"/>
        <dgm:constr type="w" for="ch" forName="right_12_1" refType="w" fact="0.388"/>
        <dgm:constr type="h" for="ch" forName="right_12_1" refType="h" fact="0.36"/>
        <dgm:constr type="b" for="ch" forName="right_12_1" refType="h" fact="0.76"/>
        <dgm:constr type="ctrX" for="ch" forName="right_12_1" refType="w" fact="0.77"/>
        <dgm:constr type="w" for="ch" forName="right_12_2" refType="w" fact="0.388"/>
        <dgm:constr type="h" for="ch" forName="right_12_2" refType="h" fact="0.36"/>
        <dgm:constr type="b" for="ch" forName="right_12_2" refType="h" fact="0.42"/>
        <dgm:constr type="ctrX" for="ch" forName="right_12_2" refType="w" fact="0.79"/>
        <dgm:constr type="w" for="ch" forName="left_12_1" refType="w" fact="0.388"/>
        <dgm:constr type="h" for="ch" forName="left_12_1" refType="h" fact="0.36"/>
        <dgm:constr type="b" for="ch" forName="left_12_1" refType="h" fact="0.715"/>
        <dgm:constr type="ctrX" for="ch" forName="left_12_1" refType="w" fact="0.255"/>
        <dgm:constr type="w" for="ch" forName="right_22_1" refType="w" fact="0.36"/>
        <dgm:constr type="h" for="ch" forName="right_22_1" refType="h" fact="0.32"/>
        <dgm:constr type="b" for="ch" forName="right_22_1" refType="h" fact="0.725"/>
        <dgm:constr type="ctrX" for="ch" forName="right_22_1" refType="w" fact="0.76"/>
        <dgm:constr type="w" for="ch" forName="right_22_2" refType="w" fact="0.36"/>
        <dgm:constr type="h" for="ch" forName="right_22_2" refType="h" fact="0.32"/>
        <dgm:constr type="b" for="ch" forName="right_22_2" refType="h" fact="0.39"/>
        <dgm:constr type="ctrX" for="ch" forName="right_22_2" refType="w" fact="0.76"/>
        <dgm:constr type="w" for="ch" forName="left_22_1" refType="w" fact="0.36"/>
        <dgm:constr type="h" for="ch" forName="left_22_1" refType="h" fact="0.32"/>
        <dgm:constr type="b" for="ch" forName="left_22_1" refType="h" fact="0.725"/>
        <dgm:constr type="ctrX" for="ch" forName="left_22_1" refType="w" fact="0.24"/>
        <dgm:constr type="w" for="ch" forName="left_22_2" refType="w" fact="0.36"/>
        <dgm:constr type="h" for="ch" forName="left_22_2" refType="h" fact="0.32"/>
        <dgm:constr type="b" for="ch" forName="left_22_2" refType="h" fact="0.39"/>
        <dgm:constr type="ctrX" for="ch" forName="left_22_2" refType="w" fact="0.24"/>
        <dgm:constr type="w" for="ch" forName="left_21_1" refType="w" fact="0.388"/>
        <dgm:constr type="h" for="ch" forName="left_21_1" refType="h" fact="0.36"/>
        <dgm:constr type="b" for="ch" forName="left_21_1" refType="h" fact="0.76"/>
        <dgm:constr type="ctrX" for="ch" forName="left_21_1" refType="w" fact="0.23"/>
        <dgm:constr type="w" for="ch" forName="left_21_2" refType="w" fact="0.388"/>
        <dgm:constr type="h" for="ch" forName="left_21_2" refType="h" fact="0.36"/>
        <dgm:constr type="b" for="ch" forName="left_21_2" refType="h" fact="0.42"/>
        <dgm:constr type="ctrX" for="ch" forName="left_21_2" refType="w" fact="0.21"/>
        <dgm:constr type="w" for="ch" forName="right_21_1" refType="w" fact="0.388"/>
        <dgm:constr type="h" for="ch" forName="right_21_1" refType="h" fact="0.36"/>
        <dgm:constr type="b" for="ch" forName="right_21_1" refType="h" fact="0.715"/>
        <dgm:constr type="ctrX" for="ch" forName="right_21_1" refType="w" fact="0.745"/>
        <dgm:constr type="w" for="ch" forName="right_03_1" refType="w" fact="0.37"/>
        <dgm:constr type="h" for="ch" forName="right_03_1" refType="h" fact="0.24"/>
        <dgm:constr type="b" for="ch" forName="right_03_1" refType="h" fact="0.76"/>
        <dgm:constr type="ctrX" for="ch" forName="right_03_1" refType="w" fact="0.77"/>
        <dgm:constr type="w" for="ch" forName="right_03_2" refType="w" fact="0.37"/>
        <dgm:constr type="h" for="ch" forName="right_03_2" refType="h" fact="0.24"/>
        <dgm:constr type="b" for="ch" forName="right_03_2" refType="h" fact="0.535"/>
        <dgm:constr type="ctrX" for="ch" forName="right_03_2" refType="w" fact="0.783"/>
        <dgm:constr type="w" for="ch" forName="right_03_3" refType="w" fact="0.37"/>
        <dgm:constr type="h" for="ch" forName="right_03_3" refType="h" fact="0.24"/>
        <dgm:constr type="b" for="ch" forName="right_03_3" refType="h" fact="0.315"/>
        <dgm:constr type="ctrX" for="ch" forName="right_03_3" refType="w" fact="0.796"/>
        <dgm:constr type="w" for="ch" forName="left_30_1" refType="w" fact="0.37"/>
        <dgm:constr type="h" for="ch" forName="left_30_1" refType="h" fact="0.24"/>
        <dgm:constr type="b" for="ch" forName="left_30_1" refType="h" fact="0.76"/>
        <dgm:constr type="ctrX" for="ch" forName="left_30_1" refType="w" fact="0.23"/>
        <dgm:constr type="w" for="ch" forName="left_30_2" refType="w" fact="0.37"/>
        <dgm:constr type="h" for="ch" forName="left_30_2" refType="h" fact="0.24"/>
        <dgm:constr type="b" for="ch" forName="left_30_2" refType="h" fact="0.535"/>
        <dgm:constr type="ctrX" for="ch" forName="left_30_2" refType="w" fact="0.217"/>
        <dgm:constr type="w" for="ch" forName="left_30_3" refType="w" fact="0.37"/>
        <dgm:constr type="h" for="ch" forName="left_30_3" refType="h" fact="0.24"/>
        <dgm:constr type="b" for="ch" forName="left_30_3" refType="h" fact="0.315"/>
        <dgm:constr type="ctrX" for="ch" forName="left_30_3" refType="w" fact="0.204"/>
        <dgm:constr type="w" for="ch" forName="right_13_1" refType="w" fact="0.37"/>
        <dgm:constr type="h" for="ch" forName="right_13_1" refType="h" fact="0.24"/>
        <dgm:constr type="b" for="ch" forName="right_13_1" refType="h" fact="0.76"/>
        <dgm:constr type="ctrX" for="ch" forName="right_13_1" refType="w" fact="0.77"/>
        <dgm:constr type="w" for="ch" forName="right_13_2" refType="w" fact="0.37"/>
        <dgm:constr type="h" for="ch" forName="right_13_2" refType="h" fact="0.24"/>
        <dgm:constr type="b" for="ch" forName="right_13_2" refType="h" fact="0.535"/>
        <dgm:constr type="ctrX" for="ch" forName="right_13_2" refType="w" fact="0.783"/>
        <dgm:constr type="w" for="ch" forName="right_13_3" refType="w" fact="0.37"/>
        <dgm:constr type="h" for="ch" forName="right_13_3" refType="h" fact="0.24"/>
        <dgm:constr type="b" for="ch" forName="right_13_3" refType="h" fact="0.315"/>
        <dgm:constr type="ctrX" for="ch" forName="right_13_3" refType="w" fact="0.796"/>
        <dgm:constr type="w" for="ch" forName="left_13_1" refType="w" fact="0.37"/>
        <dgm:constr type="h" for="ch" forName="left_13_1" refType="h" fact="0.24"/>
        <dgm:constr type="b" for="ch" forName="left_13_1" refType="h" fact="0.715"/>
        <dgm:constr type="ctrX" for="ch" forName="left_13_1" refType="w" fact="0.255"/>
        <dgm:constr type="w" for="ch" forName="left_31_1" refType="w" fact="0.37"/>
        <dgm:constr type="h" for="ch" forName="left_31_1" refType="h" fact="0.24"/>
        <dgm:constr type="b" for="ch" forName="left_31_1" refType="h" fact="0.76"/>
        <dgm:constr type="ctrX" for="ch" forName="left_31_1" refType="w" fact="0.23"/>
        <dgm:constr type="w" for="ch" forName="left_31_2" refType="w" fact="0.37"/>
        <dgm:constr type="h" for="ch" forName="left_31_2" refType="h" fact="0.24"/>
        <dgm:constr type="b" for="ch" forName="left_31_2" refType="h" fact="0.535"/>
        <dgm:constr type="ctrX" for="ch" forName="left_31_2" refType="w" fact="0.217"/>
        <dgm:constr type="w" for="ch" forName="left_31_3" refType="w" fact="0.37"/>
        <dgm:constr type="h" for="ch" forName="left_31_3" refType="h" fact="0.24"/>
        <dgm:constr type="b" for="ch" forName="left_31_3" refType="h" fact="0.315"/>
        <dgm:constr type="ctrX" for="ch" forName="left_31_3" refType="w" fact="0.204"/>
        <dgm:constr type="w" for="ch" forName="right_31_1" refType="w" fact="0.37"/>
        <dgm:constr type="h" for="ch" forName="right_31_1" refType="h" fact="0.24"/>
        <dgm:constr type="b" for="ch" forName="right_31_1" refType="h" fact="0.715"/>
        <dgm:constr type="ctrX" for="ch" forName="right_31_1" refType="w" fact="0.745"/>
        <dgm:constr type="w" for="ch" forName="right_23_1" refType="w" fact="0.37"/>
        <dgm:constr type="h" for="ch" forName="right_23_1" refType="h" fact="0.24"/>
        <dgm:constr type="b" for="ch" forName="right_23_1" refType="h" fact="0.76"/>
        <dgm:constr type="ctrX" for="ch" forName="right_23_1" refType="w" fact="0.77"/>
        <dgm:constr type="w" for="ch" forName="right_23_2" refType="w" fact="0.37"/>
        <dgm:constr type="h" for="ch" forName="right_23_2" refType="h" fact="0.24"/>
        <dgm:constr type="b" for="ch" forName="right_23_2" refType="h" fact="0.535"/>
        <dgm:constr type="ctrX" for="ch" forName="right_23_2" refType="w" fact="0.783"/>
        <dgm:constr type="w" for="ch" forName="right_23_3" refType="w" fact="0.37"/>
        <dgm:constr type="h" for="ch" forName="right_23_3" refType="h" fact="0.24"/>
        <dgm:constr type="b" for="ch" forName="right_23_3" refType="h" fact="0.315"/>
        <dgm:constr type="ctrX" for="ch" forName="right_23_3" refType="w" fact="0.796"/>
        <dgm:constr type="w" for="ch" forName="left_23_1" refType="w" fact="0.37"/>
        <dgm:constr type="h" for="ch" forName="left_23_1" refType="h" fact="0.24"/>
        <dgm:constr type="b" for="ch" forName="left_23_1" refType="h" fact="0.715"/>
        <dgm:constr type="ctrX" for="ch" forName="left_23_1" refType="w" fact="0.255"/>
        <dgm:constr type="w" for="ch" forName="left_23_2" refType="w" fact="0.37"/>
        <dgm:constr type="h" for="ch" forName="left_23_2" refType="h" fact="0.24"/>
        <dgm:constr type="b" for="ch" forName="left_23_2" refType="h" fact="0.49"/>
        <dgm:constr type="ctrX" for="ch" forName="left_23_2" refType="w" fact="0.268"/>
        <dgm:constr type="w" for="ch" forName="left_32_1" refType="w" fact="0.37"/>
        <dgm:constr type="h" for="ch" forName="left_32_1" refType="h" fact="0.24"/>
        <dgm:constr type="b" for="ch" forName="left_32_1" refType="h" fact="0.76"/>
        <dgm:constr type="ctrX" for="ch" forName="left_32_1" refType="w" fact="0.23"/>
        <dgm:constr type="w" for="ch" forName="left_32_2" refType="w" fact="0.37"/>
        <dgm:constr type="h" for="ch" forName="left_32_2" refType="h" fact="0.24"/>
        <dgm:constr type="b" for="ch" forName="left_32_2" refType="h" fact="0.535"/>
        <dgm:constr type="ctrX" for="ch" forName="left_32_2" refType="w" fact="0.217"/>
        <dgm:constr type="w" for="ch" forName="left_32_3" refType="w" fact="0.37"/>
        <dgm:constr type="h" for="ch" forName="left_32_3" refType="h" fact="0.24"/>
        <dgm:constr type="b" for="ch" forName="left_32_3" refType="h" fact="0.315"/>
        <dgm:constr type="ctrX" for="ch" forName="left_32_3" refType="w" fact="0.204"/>
        <dgm:constr type="w" for="ch" forName="right_32_1" refType="w" fact="0.37"/>
        <dgm:constr type="h" for="ch" forName="right_32_1" refType="h" fact="0.24"/>
        <dgm:constr type="b" for="ch" forName="right_32_1" refType="h" fact="0.715"/>
        <dgm:constr type="ctrX" for="ch" forName="right_32_1" refType="w" fact="0.745"/>
        <dgm:constr type="w" for="ch" forName="right_32_2" refType="w" fact="0.37"/>
        <dgm:constr type="h" for="ch" forName="right_32_2" refType="h" fact="0.24"/>
        <dgm:constr type="b" for="ch" forName="right_32_2" refType="h" fact="0.49"/>
        <dgm:constr type="ctrX" for="ch" forName="right_32_2" refType="w" fact="0.732"/>
        <dgm:constr type="w" for="ch" forName="right_33_1" refType="w" fact="0.36"/>
        <dgm:constr type="h" for="ch" forName="right_33_1" refType="h" fact="0.21"/>
        <dgm:constr type="b" for="ch" forName="right_33_1" refType="h" fact="0.725"/>
        <dgm:constr type="ctrX" for="ch" forName="right_33_1" refType="w" fact="0.76"/>
        <dgm:constr type="w" for="ch" forName="right_33_2" refType="w" fact="0.36"/>
        <dgm:constr type="h" for="ch" forName="right_33_2" refType="h" fact="0.21"/>
        <dgm:constr type="b" for="ch" forName="right_33_2" refType="h" fact="0.5"/>
        <dgm:constr type="ctrX" for="ch" forName="right_33_2" refType="w" fact="0.76"/>
        <dgm:constr type="w" for="ch" forName="right_33_3" refType="w" fact="0.36"/>
        <dgm:constr type="h" for="ch" forName="right_33_3" refType="h" fact="0.21"/>
        <dgm:constr type="b" for="ch" forName="right_33_3" refType="h" fact="0.275"/>
        <dgm:constr type="ctrX" for="ch" forName="right_33_3" refType="w" fact="0.76"/>
        <dgm:constr type="w" for="ch" forName="left_33_1" refType="w" fact="0.36"/>
        <dgm:constr type="h" for="ch" forName="left_33_1" refType="h" fact="0.21"/>
        <dgm:constr type="b" for="ch" forName="left_33_1" refType="h" fact="0.725"/>
        <dgm:constr type="ctrX" for="ch" forName="left_33_1" refType="w" fact="0.24"/>
        <dgm:constr type="w" for="ch" forName="left_33_2" refType="w" fact="0.36"/>
        <dgm:constr type="h" for="ch" forName="left_33_2" refType="h" fact="0.21"/>
        <dgm:constr type="b" for="ch" forName="left_33_2" refType="h" fact="0.5"/>
        <dgm:constr type="ctrX" for="ch" forName="left_33_2" refType="w" fact="0.24"/>
        <dgm:constr type="w" for="ch" forName="left_33_3" refType="w" fact="0.36"/>
        <dgm:constr type="h" for="ch" forName="left_33_3" refType="h" fact="0.21"/>
        <dgm:constr type="b" for="ch" forName="left_33_3" refType="h" fact="0.275"/>
        <dgm:constr type="ctrX" for="ch" forName="left_33_3" refType="w" fact="0.24"/>
        <dgm:constr type="w" for="ch" forName="right_04_1" refType="w" fact="0.365"/>
        <dgm:constr type="h" for="ch" forName="right_04_1" refType="h" fact="0.185"/>
        <dgm:constr type="b" for="ch" forName="right_04_1" refType="h" fact="0.76"/>
        <dgm:constr type="ctrX" for="ch" forName="right_04_1" refType="w" fact="0.77"/>
        <dgm:constr type="w" for="ch" forName="right_04_2" refType="w" fact="0.365"/>
        <dgm:constr type="h" for="ch" forName="right_04_2" refType="h" fact="0.185"/>
        <dgm:constr type="b" for="ch" forName="right_04_2" refType="h" fact="0.595"/>
        <dgm:constr type="ctrX" for="ch" forName="right_04_2" refType="w" fact="0.78"/>
        <dgm:constr type="w" for="ch" forName="right_04_3" refType="w" fact="0.365"/>
        <dgm:constr type="h" for="ch" forName="right_04_3" refType="h" fact="0.185"/>
        <dgm:constr type="b" for="ch" forName="right_04_3" refType="h" fact="0.43"/>
        <dgm:constr type="ctrX" for="ch" forName="right_04_3" refType="w" fact="0.79"/>
        <dgm:constr type="w" for="ch" forName="right_04_4" refType="w" fact="0.365"/>
        <dgm:constr type="h" for="ch" forName="right_04_4" refType="h" fact="0.185"/>
        <dgm:constr type="b" for="ch" forName="right_04_4" refType="h" fact="0.265"/>
        <dgm:constr type="ctrX" for="ch" forName="right_04_4" refType="w" fact="0.8"/>
        <dgm:constr type="w" for="ch" forName="left_40_1" refType="w" fact="0.365"/>
        <dgm:constr type="h" for="ch" forName="left_40_1" refType="h" fact="0.185"/>
        <dgm:constr type="b" for="ch" forName="left_40_1" refType="h" fact="0.76"/>
        <dgm:constr type="ctrX" for="ch" forName="left_40_1" refType="w" fact="0.23"/>
        <dgm:constr type="w" for="ch" forName="left_40_2" refType="w" fact="0.365"/>
        <dgm:constr type="h" for="ch" forName="left_40_2" refType="h" fact="0.185"/>
        <dgm:constr type="b" for="ch" forName="left_40_2" refType="h" fact="0.595"/>
        <dgm:constr type="ctrX" for="ch" forName="left_40_2" refType="w" fact="0.22"/>
        <dgm:constr type="w" for="ch" forName="left_40_3" refType="w" fact="0.365"/>
        <dgm:constr type="h" for="ch" forName="left_40_3" refType="h" fact="0.185"/>
        <dgm:constr type="b" for="ch" forName="left_40_3" refType="h" fact="0.43"/>
        <dgm:constr type="ctrX" for="ch" forName="left_40_3" refType="w" fact="0.21"/>
        <dgm:constr type="w" for="ch" forName="left_40_4" refType="w" fact="0.365"/>
        <dgm:constr type="h" for="ch" forName="left_40_4" refType="h" fact="0.185"/>
        <dgm:constr type="b" for="ch" forName="left_40_4" refType="h" fact="0.265"/>
        <dgm:constr type="ctrX" for="ch" forName="left_40_4" refType="w" fact="0.2"/>
        <dgm:constr type="w" for="ch" forName="right_14_1" refType="w" fact="0.365"/>
        <dgm:constr type="h" for="ch" forName="right_14_1" refType="h" fact="0.185"/>
        <dgm:constr type="b" for="ch" forName="right_14_1" refType="h" fact="0.76"/>
        <dgm:constr type="ctrX" for="ch" forName="right_14_1" refType="w" fact="0.77"/>
        <dgm:constr type="w" for="ch" forName="right_14_2" refType="w" fact="0.365"/>
        <dgm:constr type="h" for="ch" forName="right_14_2" refType="h" fact="0.185"/>
        <dgm:constr type="b" for="ch" forName="right_14_2" refType="h" fact="0.595"/>
        <dgm:constr type="ctrX" for="ch" forName="right_14_2" refType="w" fact="0.78"/>
        <dgm:constr type="w" for="ch" forName="right_14_3" refType="w" fact="0.365"/>
        <dgm:constr type="h" for="ch" forName="right_14_3" refType="h" fact="0.185"/>
        <dgm:constr type="b" for="ch" forName="right_14_3" refType="h" fact="0.43"/>
        <dgm:constr type="ctrX" for="ch" forName="right_14_3" refType="w" fact="0.79"/>
        <dgm:constr type="w" for="ch" forName="right_14_4" refType="w" fact="0.365"/>
        <dgm:constr type="h" for="ch" forName="right_14_4" refType="h" fact="0.185"/>
        <dgm:constr type="b" for="ch" forName="right_14_4" refType="h" fact="0.265"/>
        <dgm:constr type="ctrX" for="ch" forName="right_14_4" refType="w" fact="0.8"/>
        <dgm:constr type="w" for="ch" forName="left_14_1" refType="w" fact="0.365"/>
        <dgm:constr type="h" for="ch" forName="left_14_1" refType="h" fact="0.185"/>
        <dgm:constr type="b" for="ch" forName="left_14_1" refType="h" fact="0.715"/>
        <dgm:constr type="ctrX" for="ch" forName="left_14_1" refType="w" fact="0.25"/>
        <dgm:constr type="w" for="ch" forName="left_41_1" refType="w" fact="0.365"/>
        <dgm:constr type="h" for="ch" forName="left_41_1" refType="h" fact="0.185"/>
        <dgm:constr type="b" for="ch" forName="left_41_1" refType="h" fact="0.76"/>
        <dgm:constr type="ctrX" for="ch" forName="left_41_1" refType="w" fact="0.23"/>
        <dgm:constr type="w" for="ch" forName="left_41_2" refType="w" fact="0.365"/>
        <dgm:constr type="h" for="ch" forName="left_41_2" refType="h" fact="0.185"/>
        <dgm:constr type="b" for="ch" forName="left_41_2" refType="h" fact="0.595"/>
        <dgm:constr type="ctrX" for="ch" forName="left_41_2" refType="w" fact="0.22"/>
        <dgm:constr type="w" for="ch" forName="left_41_3" refType="w" fact="0.365"/>
        <dgm:constr type="h" for="ch" forName="left_41_3" refType="h" fact="0.185"/>
        <dgm:constr type="b" for="ch" forName="left_41_3" refType="h" fact="0.43"/>
        <dgm:constr type="ctrX" for="ch" forName="left_41_3" refType="w" fact="0.21"/>
        <dgm:constr type="w" for="ch" forName="left_41_4" refType="w" fact="0.365"/>
        <dgm:constr type="h" for="ch" forName="left_41_4" refType="h" fact="0.185"/>
        <dgm:constr type="b" for="ch" forName="left_41_4" refType="h" fact="0.265"/>
        <dgm:constr type="ctrX" for="ch" forName="left_41_4" refType="w" fact="0.2"/>
        <dgm:constr type="w" for="ch" forName="right_41_1" refType="w" fact="0.365"/>
        <dgm:constr type="h" for="ch" forName="right_41_1" refType="h" fact="0.185"/>
        <dgm:constr type="b" for="ch" forName="right_41_1" refType="h" fact="0.715"/>
        <dgm:constr type="ctrX" for="ch" forName="right_41_1" refType="w" fact="0.75"/>
        <dgm:constr type="w" for="ch" forName="right_24_1" refType="w" fact="0.365"/>
        <dgm:constr type="h" for="ch" forName="right_24_1" refType="h" fact="0.185"/>
        <dgm:constr type="b" for="ch" forName="right_24_1" refType="h" fact="0.76"/>
        <dgm:constr type="ctrX" for="ch" forName="right_24_1" refType="w" fact="0.77"/>
        <dgm:constr type="w" for="ch" forName="right_24_2" refType="w" fact="0.365"/>
        <dgm:constr type="h" for="ch" forName="right_24_2" refType="h" fact="0.185"/>
        <dgm:constr type="b" for="ch" forName="right_24_2" refType="h" fact="0.595"/>
        <dgm:constr type="ctrX" for="ch" forName="right_24_2" refType="w" fact="0.78"/>
        <dgm:constr type="w" for="ch" forName="right_24_3" refType="w" fact="0.365"/>
        <dgm:constr type="h" for="ch" forName="right_24_3" refType="h" fact="0.185"/>
        <dgm:constr type="b" for="ch" forName="right_24_3" refType="h" fact="0.43"/>
        <dgm:constr type="ctrX" for="ch" forName="right_24_3" refType="w" fact="0.79"/>
        <dgm:constr type="w" for="ch" forName="right_24_4" refType="w" fact="0.365"/>
        <dgm:constr type="h" for="ch" forName="right_24_4" refType="h" fact="0.185"/>
        <dgm:constr type="b" for="ch" forName="right_24_4" refType="h" fact="0.265"/>
        <dgm:constr type="ctrX" for="ch" forName="right_24_4" refType="w" fact="0.8"/>
        <dgm:constr type="w" for="ch" forName="left_24_1" refType="w" fact="0.365"/>
        <dgm:constr type="h" for="ch" forName="left_24_1" refType="h" fact="0.185"/>
        <dgm:constr type="b" for="ch" forName="left_24_1" refType="h" fact="0.715"/>
        <dgm:constr type="ctrX" for="ch" forName="left_24_1" refType="w" fact="0.25"/>
        <dgm:constr type="w" for="ch" forName="left_24_2" refType="w" fact="0.365"/>
        <dgm:constr type="h" for="ch" forName="left_24_2" refType="h" fact="0.185"/>
        <dgm:constr type="b" for="ch" forName="left_24_2" refType="h" fact="0.55"/>
        <dgm:constr type="ctrX" for="ch" forName="left_24_2" refType="w" fact="0.26"/>
        <dgm:constr type="w" for="ch" forName="left_42_1" refType="w" fact="0.365"/>
        <dgm:constr type="h" for="ch" forName="left_42_1" refType="h" fact="0.185"/>
        <dgm:constr type="b" for="ch" forName="left_42_1" refType="h" fact="0.76"/>
        <dgm:constr type="ctrX" for="ch" forName="left_42_1" refType="w" fact="0.23"/>
        <dgm:constr type="w" for="ch" forName="left_42_2" refType="w" fact="0.365"/>
        <dgm:constr type="h" for="ch" forName="left_42_2" refType="h" fact="0.185"/>
        <dgm:constr type="b" for="ch" forName="left_42_2" refType="h" fact="0.595"/>
        <dgm:constr type="ctrX" for="ch" forName="left_42_2" refType="w" fact="0.22"/>
        <dgm:constr type="w" for="ch" forName="left_42_3" refType="w" fact="0.365"/>
        <dgm:constr type="h" for="ch" forName="left_42_3" refType="h" fact="0.185"/>
        <dgm:constr type="b" for="ch" forName="left_42_3" refType="h" fact="0.43"/>
        <dgm:constr type="ctrX" for="ch" forName="left_42_3" refType="w" fact="0.21"/>
        <dgm:constr type="w" for="ch" forName="left_42_4" refType="w" fact="0.365"/>
        <dgm:constr type="h" for="ch" forName="left_42_4" refType="h" fact="0.185"/>
        <dgm:constr type="b" for="ch" forName="left_42_4" refType="h" fact="0.265"/>
        <dgm:constr type="ctrX" for="ch" forName="left_42_4" refType="w" fact="0.2"/>
        <dgm:constr type="w" for="ch" forName="right_42_1" refType="w" fact="0.365"/>
        <dgm:constr type="h" for="ch" forName="right_42_1" refType="h" fact="0.185"/>
        <dgm:constr type="b" for="ch" forName="right_42_1" refType="h" fact="0.715"/>
        <dgm:constr type="ctrX" for="ch" forName="right_42_1" refType="w" fact="0.75"/>
        <dgm:constr type="w" for="ch" forName="right_42_2" refType="w" fact="0.365"/>
        <dgm:constr type="h" for="ch" forName="right_42_2" refType="h" fact="0.185"/>
        <dgm:constr type="b" for="ch" forName="right_42_2" refType="h" fact="0.55"/>
        <dgm:constr type="ctrX" for="ch" forName="right_42_2" refType="w" fact="0.74"/>
        <dgm:constr type="w" for="ch" forName="right_34_1" refType="w" fact="0.365"/>
        <dgm:constr type="h" for="ch" forName="right_34_1" refType="h" fact="0.185"/>
        <dgm:constr type="b" for="ch" forName="right_34_1" refType="h" fact="0.76"/>
        <dgm:constr type="ctrX" for="ch" forName="right_34_1" refType="w" fact="0.77"/>
        <dgm:constr type="w" for="ch" forName="right_34_2" refType="w" fact="0.365"/>
        <dgm:constr type="h" for="ch" forName="right_34_2" refType="h" fact="0.185"/>
        <dgm:constr type="b" for="ch" forName="right_34_2" refType="h" fact="0.595"/>
        <dgm:constr type="ctrX" for="ch" forName="right_34_2" refType="w" fact="0.78"/>
        <dgm:constr type="w" for="ch" forName="right_34_3" refType="w" fact="0.365"/>
        <dgm:constr type="h" for="ch" forName="right_34_3" refType="h" fact="0.185"/>
        <dgm:constr type="b" for="ch" forName="right_34_3" refType="h" fact="0.43"/>
        <dgm:constr type="ctrX" for="ch" forName="right_34_3" refType="w" fact="0.79"/>
        <dgm:constr type="w" for="ch" forName="right_34_4" refType="w" fact="0.365"/>
        <dgm:constr type="h" for="ch" forName="right_34_4" refType="h" fact="0.185"/>
        <dgm:constr type="b" for="ch" forName="right_34_4" refType="h" fact="0.265"/>
        <dgm:constr type="ctrX" for="ch" forName="right_34_4" refType="w" fact="0.8"/>
        <dgm:constr type="w" for="ch" forName="left_34_1" refType="w" fact="0.365"/>
        <dgm:constr type="h" for="ch" forName="left_34_1" refType="h" fact="0.185"/>
        <dgm:constr type="b" for="ch" forName="left_34_1" refType="h" fact="0.715"/>
        <dgm:constr type="ctrX" for="ch" forName="left_34_1" refType="w" fact="0.25"/>
        <dgm:constr type="w" for="ch" forName="left_34_2" refType="w" fact="0.365"/>
        <dgm:constr type="h" for="ch" forName="left_34_2" refType="h" fact="0.185"/>
        <dgm:constr type="b" for="ch" forName="left_34_2" refType="h" fact="0.55"/>
        <dgm:constr type="ctrX" for="ch" forName="left_34_2" refType="w" fact="0.26"/>
        <dgm:constr type="w" for="ch" forName="left_34_3" refType="w" fact="0.365"/>
        <dgm:constr type="h" for="ch" forName="left_34_3" refType="h" fact="0.185"/>
        <dgm:constr type="b" for="ch" forName="left_34_3" refType="h" fact="0.385"/>
        <dgm:constr type="ctrX" for="ch" forName="left_34_3" refType="w" fact="0.27"/>
        <dgm:constr type="w" for="ch" forName="left_43_1" refType="w" fact="0.365"/>
        <dgm:constr type="h" for="ch" forName="left_43_1" refType="h" fact="0.185"/>
        <dgm:constr type="b" for="ch" forName="left_43_1" refType="h" fact="0.76"/>
        <dgm:constr type="ctrX" for="ch" forName="left_43_1" refType="w" fact="0.23"/>
        <dgm:constr type="w" for="ch" forName="left_43_2" refType="w" fact="0.365"/>
        <dgm:constr type="h" for="ch" forName="left_43_2" refType="h" fact="0.185"/>
        <dgm:constr type="b" for="ch" forName="left_43_2" refType="h" fact="0.595"/>
        <dgm:constr type="ctrX" for="ch" forName="left_43_2" refType="w" fact="0.22"/>
        <dgm:constr type="w" for="ch" forName="left_43_3" refType="w" fact="0.365"/>
        <dgm:constr type="h" for="ch" forName="left_43_3" refType="h" fact="0.185"/>
        <dgm:constr type="b" for="ch" forName="left_43_3" refType="h" fact="0.43"/>
        <dgm:constr type="ctrX" for="ch" forName="left_43_3" refType="w" fact="0.21"/>
        <dgm:constr type="w" for="ch" forName="left_43_4" refType="w" fact="0.365"/>
        <dgm:constr type="h" for="ch" forName="left_43_4" refType="h" fact="0.185"/>
        <dgm:constr type="b" for="ch" forName="left_43_4" refType="h" fact="0.265"/>
        <dgm:constr type="ctrX" for="ch" forName="left_43_4" refType="w" fact="0.2"/>
        <dgm:constr type="w" for="ch" forName="right_43_1" refType="w" fact="0.365"/>
        <dgm:constr type="h" for="ch" forName="right_43_1" refType="h" fact="0.185"/>
        <dgm:constr type="b" for="ch" forName="right_43_1" refType="h" fact="0.715"/>
        <dgm:constr type="ctrX" for="ch" forName="right_43_1" refType="w" fact="0.75"/>
        <dgm:constr type="w" for="ch" forName="right_43_2" refType="w" fact="0.365"/>
        <dgm:constr type="h" for="ch" forName="right_43_2" refType="h" fact="0.185"/>
        <dgm:constr type="b" for="ch" forName="right_43_2" refType="h" fact="0.55"/>
        <dgm:constr type="ctrX" for="ch" forName="right_43_2" refType="w" fact="0.74"/>
        <dgm:constr type="w" for="ch" forName="right_43_3" refType="w" fact="0.365"/>
        <dgm:constr type="h" for="ch" forName="right_43_3" refType="h" fact="0.185"/>
        <dgm:constr type="b" for="ch" forName="right_43_3" refType="h" fact="0.385"/>
        <dgm:constr type="ctrX" for="ch" forName="right_43_3" refType="w" fact="0.73"/>
        <dgm:constr type="w" for="ch" forName="right_44_1" refType="w" fact="0.36"/>
        <dgm:constr type="h" for="ch" forName="right_44_1" refType="h" fact="0.154"/>
        <dgm:constr type="b" for="ch" forName="right_44_1" refType="h" fact="0.725"/>
        <dgm:constr type="ctrX" for="ch" forName="right_44_1" refType="w" fact="0.76"/>
        <dgm:constr type="w" for="ch" forName="right_44_2" refType="w" fact="0.36"/>
        <dgm:constr type="h" for="ch" forName="right_44_2" refType="h" fact="0.154"/>
        <dgm:constr type="b" for="ch" forName="right_44_2" refType="h" fact="0.559"/>
        <dgm:constr type="ctrX" for="ch" forName="right_44_2" refType="w" fact="0.76"/>
        <dgm:constr type="w" for="ch" forName="right_44_3" refType="w" fact="0.36"/>
        <dgm:constr type="h" for="ch" forName="right_44_3" refType="h" fact="0.154"/>
        <dgm:constr type="b" for="ch" forName="right_44_3" refType="h" fact="0.393"/>
        <dgm:constr type="ctrX" for="ch" forName="right_44_3" refType="w" fact="0.76"/>
        <dgm:constr type="w" for="ch" forName="right_44_4" refType="w" fact="0.36"/>
        <dgm:constr type="h" for="ch" forName="right_44_4" refType="h" fact="0.154"/>
        <dgm:constr type="b" for="ch" forName="right_44_4" refType="h" fact="0.224"/>
        <dgm:constr type="ctrX" for="ch" forName="right_44_4" refType="w" fact="0.76"/>
        <dgm:constr type="w" for="ch" forName="left_44_1" refType="w" fact="0.36"/>
        <dgm:constr type="h" for="ch" forName="left_44_1" refType="h" fact="0.154"/>
        <dgm:constr type="b" for="ch" forName="left_44_1" refType="h" fact="0.725"/>
        <dgm:constr type="ctrX" for="ch" forName="left_44_1" refType="w" fact="0.24"/>
        <dgm:constr type="w" for="ch" forName="left_44_2" refType="w" fact="0.36"/>
        <dgm:constr type="h" for="ch" forName="left_44_2" refType="h" fact="0.154"/>
        <dgm:constr type="b" for="ch" forName="left_44_2" refType="h" fact="0.559"/>
        <dgm:constr type="ctrX" for="ch" forName="left_44_2" refType="w" fact="0.24"/>
        <dgm:constr type="w" for="ch" forName="left_44_3" refType="w" fact="0.36"/>
        <dgm:constr type="h" for="ch" forName="left_44_3" refType="h" fact="0.154"/>
        <dgm:constr type="b" for="ch" forName="left_44_3" refType="h" fact="0.393"/>
        <dgm:constr type="ctrX" for="ch" forName="left_44_3" refType="w" fact="0.24"/>
        <dgm:constr type="w" for="ch" forName="left_44_4" refType="w" fact="0.36"/>
        <dgm:constr type="h" for="ch" forName="left_44_4" refType="h" fact="0.154"/>
        <dgm:constr type="b" for="ch" forName="left_44_4" refType="h" fact="0.224"/>
        <dgm:constr type="ctrX" for="ch" forName="left_44_4" refType="w" fact="0.24"/>
      </dgm:constrLst>
      <dgm:ruleLst/>
      <dgm:layoutNode name="dummyMaxCanvas_ChildArea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fulcrum" styleLbl="alignAccFollowNode1">
        <dgm:alg type="sp"/>
        <dgm:shape xmlns:r="http://schemas.openxmlformats.org/officeDocument/2006/relationships" type="triangle" r:blip="">
          <dgm:adjLst/>
        </dgm:shape>
        <dgm:presOf/>
        <dgm:constrLst/>
        <dgm:ruleLst/>
      </dgm:layoutNode>
      <dgm:choose name="Name0">
        <dgm:if name="Name1" axis="ch ch" ptType="node node" st="1 1" cnt="1 0" func="cnt" op="equ" val="0">
          <dgm:choose name="Name2">
            <dgm:if name="Name3" axis="ch ch" ptType="node node" st="2 1" cnt="1 0" func="cnt" op="equ" val="0">
              <dgm:layoutNode name="balance_00" styleLbl="alignAccFollowNode1">
                <dgm:varLst>
                  <dgm:bulletEnabled val="1"/>
                </dgm:varLst>
                <dgm:alg type="sp"/>
                <dgm:shape xmlns:r="http://schemas.openxmlformats.org/officeDocument/2006/relationships" type="rect" r:blip="">
                  <dgm:adjLst/>
                </dgm:shape>
                <dgm:presOf/>
                <dgm:constrLst/>
                <dgm:ruleLst/>
              </dgm:layoutNode>
            </dgm:if>
            <dgm:else name="Name4">
              <dgm:choose name="Name5">
                <dgm:if name="Name6" axis="ch ch" ptType="node node" st="2 1" cnt="1 0" func="cnt" op="equ" val="1">
                  <dgm:layoutNode name="balance_01" styleLbl="alignAccFollowNode1">
                    <dgm:varLst>
                      <dgm:bulletEnabled val="1"/>
                    </dgm:varLst>
                    <dgm:alg type="sp"/>
                    <dgm:shape xmlns:r="http://schemas.openxmlformats.org/officeDocument/2006/relationships" rot="4" type="rect" r:blip="">
                      <dgm:adjLst/>
                    </dgm:shape>
                    <dgm:presOf/>
                    <dgm:constrLst/>
                    <dgm:ruleLst/>
                  </dgm:layoutNode>
                  <dgm:layoutNode name="right_01_1" styleLbl="node1">
                    <dgm:varLst>
                      <dgm:bulletEnabled val="1"/>
                    </dgm:varLst>
                    <dgm:alg type="tx"/>
                    <dgm:shape xmlns:r="http://schemas.openxmlformats.org/officeDocument/2006/relationships" rot="4" type="roundRect" r:blip="">
                      <dgm:adjLst/>
                    </dgm:shape>
                    <dgm:presOf axis="ch ch desOrSelf" ptType="node node node" st="2 1 1" cnt="1 1 0"/>
                    <dgm:constrLst>
                      <dgm:constr type="lMarg" refType="primFontSz" fact="0.3"/>
                      <dgm:constr type="rMarg" refType="primFontSz" fact="0.3"/>
                      <dgm:constr type="tMarg" refType="primFontSz" fact="0.3"/>
                      <dgm:constr type="bMarg" refType="primFontSz" fact="0.3"/>
                    </dgm:constrLst>
                    <dgm:ruleLst>
                      <dgm:rule type="primFontSz" val="5" fact="NaN" max="NaN"/>
                    </dgm:ruleLst>
                  </dgm:layoutNode>
                </dgm:if>
                <dgm:else name="Name7">
                  <dgm:choose name="Name8">
                    <dgm:if name="Name9" axis="ch ch" ptType="node node" st="2 1" cnt="1 0" func="cnt" op="equ" val="2">
                      <dgm:layoutNode name="balance_02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rot="4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right_02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4" type="roundRect" r:blip="">
                          <dgm:adjLst/>
                        </dgm:shape>
                        <dgm:presOf axis="ch ch desOrSelf" ptType="node node node" st="2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right_02_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4" type="roundRect" r:blip="">
                          <dgm:adjLst/>
                        </dgm:shape>
                        <dgm:presOf axis="ch ch desOrSelf" ptType="node node node" st="2 2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10">
                      <dgm:choose name="Name11">
                        <dgm:if name="Name12" axis="ch ch" ptType="node node" st="2 1" cnt="1 0" func="cnt" op="equ" val="3">
                          <dgm:layoutNode name="balance_03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right_03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03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03_3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3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13">
                          <dgm:choose name="Name14">
                            <dgm:if name="Name15" axis="ch ch" ptType="node node" st="2 1" cnt="1 0" func="cnt" op="gte" val="4">
                              <dgm:layoutNode name="balance_04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04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4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4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16"/>
                          </dgm:choose>
                        </dgm:else>
                      </dgm:choose>
                    </dgm:else>
                  </dgm:choose>
                </dgm:else>
              </dgm:choose>
            </dgm:else>
          </dgm:choose>
        </dgm:if>
        <dgm:else name="Name17">
          <dgm:choose name="Name18">
            <dgm:if name="Name19" axis="ch ch" ptType="node node" st="1 1" cnt="1 0" func="cnt" op="equ" val="1">
              <dgm:choose name="Name20">
                <dgm:if name="Name21" axis="ch ch" ptType="node node" st="2 1" cnt="1 0" func="cnt" op="equ" val="0">
                  <dgm:layoutNode name="balance_10" styleLbl="alignAccFollowNode1">
                    <dgm:varLst>
                      <dgm:bulletEnabled val="1"/>
                    </dgm:varLst>
                    <dgm:alg type="sp"/>
                    <dgm:shape xmlns:r="http://schemas.openxmlformats.org/officeDocument/2006/relationships" rot="-4" type="rect" r:blip="">
                      <dgm:adjLst/>
                    </dgm:shape>
                    <dgm:presOf/>
                    <dgm:constrLst/>
                    <dgm:ruleLst/>
                  </dgm:layoutNode>
                  <dgm:layoutNode name="left_10_1" styleLbl="node1">
                    <dgm:varLst>
                      <dgm:bulletEnabled val="1"/>
                    </dgm:varLst>
                    <dgm:alg type="tx"/>
                    <dgm:shape xmlns:r="http://schemas.openxmlformats.org/officeDocument/2006/relationships" rot="-4" type="roundRect" r:blip="">
                      <dgm:adjLst/>
                    </dgm:shape>
                    <dgm:presOf axis="ch ch desOrSelf" ptType="node node node" st="1 1 1" cnt="1 1 0"/>
                    <dgm:constrLst>
                      <dgm:constr type="lMarg" refType="primFontSz" fact="0.3"/>
                      <dgm:constr type="rMarg" refType="primFontSz" fact="0.3"/>
                      <dgm:constr type="tMarg" refType="primFontSz" fact="0.3"/>
                      <dgm:constr type="bMarg" refType="primFontSz" fact="0.3"/>
                    </dgm:constrLst>
                    <dgm:ruleLst>
                      <dgm:rule type="primFontSz" val="5" fact="NaN" max="NaN"/>
                    </dgm:ruleLst>
                  </dgm:layoutNode>
                </dgm:if>
                <dgm:else name="Name22">
                  <dgm:choose name="Name23">
                    <dgm:if name="Name24" axis="ch ch" ptType="node node" st="2 1" cnt="1 0" func="cnt" op="equ" val="1">
                      <dgm:layoutNode name="balance_11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left_11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ch ch desOrSelf" ptType="node node node" st="1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right_11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ch ch desOrSelf" ptType="node node node" st="2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25">
                      <dgm:choose name="Name26">
                        <dgm:if name="Name27" axis="ch ch" ptType="node node" st="2 1" cnt="1 0" func="cnt" op="equ" val="2">
                          <dgm:layoutNode name="balance_12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right_12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12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12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28">
                          <dgm:choose name="Name29">
                            <dgm:if name="Name30" axis="ch ch" ptType="node node" st="2 1" cnt="1 0" func="cnt" op="equ" val="3">
                              <dgm:layoutNode name="balance_13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13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13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13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13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31">
                              <dgm:choose name="Name32">
                                <dgm:if name="Name33" axis="ch ch" ptType="node node" st="2 1" cnt="1 0" func="cnt" op="gte" val="4">
                                  <dgm:layoutNode name="balance_14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right_14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4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4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14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34"/>
                              </dgm:choose>
                            </dgm:else>
                          </dgm:choose>
                        </dgm:else>
                      </dgm:choose>
                    </dgm:else>
                  </dgm:choose>
                </dgm:else>
              </dgm:choose>
            </dgm:if>
            <dgm:else name="Name35">
              <dgm:choose name="Name36">
                <dgm:if name="Name37" axis="ch ch" ptType="node node" st="1 1" cnt="1 0" func="cnt" op="equ" val="2">
                  <dgm:choose name="Name38">
                    <dgm:if name="Name39" axis="ch ch" ptType="node node" st="2 1" cnt="1 0" func="cnt" op="equ" val="0">
                      <dgm:layoutNode name="balance_20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rot="-4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left_20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-4" type="roundRect" r:blip="">
                          <dgm:adjLst/>
                        </dgm:shape>
                        <dgm:presOf axis="ch ch desOrSelf" ptType="node node node" st="1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left_20_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-4" type="roundRect" r:blip="">
                          <dgm:adjLst/>
                        </dgm:shape>
                        <dgm:presOf axis="ch ch desOrSelf" ptType="node node node" st="1 2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40">
                      <dgm:choose name="Name41">
                        <dgm:if name="Name42" axis="ch ch" ptType="node node" st="2 1" cnt="1 0" func="cnt" op="equ" val="1">
                          <dgm:layoutNode name="balance_21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-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left_21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21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21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43">
                          <dgm:choose name="Name44">
                            <dgm:if name="Name45" axis="ch ch" ptType="node node" st="2 1" cnt="1 0" func="cnt" op="equ" val="2">
                              <dgm:layoutNode name="balance_22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22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22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22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22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46">
                              <dgm:choose name="Name47">
                                <dgm:if name="Name48" axis="ch ch" ptType="node node" st="2 1" cnt="1 0" func="cnt" op="equ" val="3">
                                  <dgm:layoutNode name="balance_23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right_23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23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23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23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23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49">
                                  <dgm:choose name="Name50">
                                    <dgm:if name="Name51" axis="ch ch" ptType="node node" st="2 1" cnt="1 0" func="cnt" op="gte" val="4">
                                      <dgm:layoutNode name="balance_24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rot="4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right_24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4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4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24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24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52"/>
                                  </dgm:choose>
                                </dgm:else>
                              </dgm:choose>
                            </dgm:else>
                          </dgm:choose>
                        </dgm:else>
                      </dgm:choose>
                    </dgm:else>
                  </dgm:choose>
                </dgm:if>
                <dgm:else name="Name53">
                  <dgm:choose name="Name54">
                    <dgm:if name="Name55" axis="ch ch" ptType="node node" st="1 1" cnt="1 0" func="cnt" op="equ" val="3">
                      <dgm:choose name="Name56">
                        <dgm:if name="Name57" axis="ch ch" ptType="node node" st="2 1" cnt="1 0" func="cnt" op="equ" val="0">
                          <dgm:layoutNode name="balance_30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-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left_30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30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30_3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3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58">
                          <dgm:choose name="Name59">
                            <dgm:if name="Name60" axis="ch ch" ptType="node node" st="2 1" cnt="1 0" func="cnt" op="equ" val="1">
                              <dgm:layoutNode name="balance_31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-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left_31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31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31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31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61">
                              <dgm:choose name="Name62">
                                <dgm:if name="Name63" axis="ch ch" ptType="node node" st="2 1" cnt="1 0" func="cnt" op="equ" val="2">
                                  <dgm:layoutNode name="balance_32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-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left_32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32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32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32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32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64">
                                  <dgm:choose name="Name65">
                                    <dgm:if name="Name66" axis="ch ch" ptType="node node" st="2 1" cnt="1 0" func="cnt" op="equ" val="3">
                                      <dgm:layoutNode name="balance_33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right_33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33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33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67">
                                      <dgm:choose name="Name68">
                                        <dgm:if name="Name69" axis="ch ch" ptType="node node" st="2 1" cnt="1 0" func="cnt" op="gte" val="4">
                                          <dgm:layoutNode name="balance_34" styleLbl="alignAccFollowNode1">
                                            <dgm:varLst>
                                              <dgm:bulletEnabled val="1"/>
                                            </dgm:varLst>
                                            <dgm:alg type="sp"/>
                                            <dgm:shape xmlns:r="http://schemas.openxmlformats.org/officeDocument/2006/relationships" rot="4" type="rect" r:blip="">
                                              <dgm:adjLst/>
                                            </dgm:shape>
                                            <dgm:presOf/>
                                            <dgm:constrLst/>
                                            <dgm:ruleLst/>
                                          </dgm:layoutNode>
                                          <dgm:layoutNode name="right_34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4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4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</dgm:if>
                                        <dgm:else name="Name70"/>
                                      </dgm:choose>
                                    </dgm:else>
                                  </dgm:choose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71">
                      <dgm:choose name="Name72">
                        <dgm:if name="Name73" axis="ch ch" ptType="node node" st="1 1" cnt="1 0" func="cnt" op="gte" val="4">
                          <dgm:choose name="Name74">
                            <dgm:if name="Name75" axis="ch ch" ptType="node node" st="2 1" cnt="1 0" func="cnt" op="equ" val="0">
                              <dgm:layoutNode name="balance_40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-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left_40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4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4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76">
                              <dgm:choose name="Name77">
                                <dgm:if name="Name78" axis="ch ch" ptType="node node" st="2 1" cnt="1 0" func="cnt" op="equ" val="1">
                                  <dgm:layoutNode name="balance_41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-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left_41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4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4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41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79">
                                  <dgm:choose name="Name80">
                                    <dgm:if name="Name81" axis="ch ch" ptType="node node" st="2 1" cnt="1 0" func="cnt" op="equ" val="2">
                                      <dgm:layoutNode name="balance_42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rot="-4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left_42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4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4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42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42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82">
                                      <dgm:choose name="Name83">
                                        <dgm:if name="Name84" axis="ch ch" ptType="node node" st="2 1" cnt="1 0" func="cnt" op="equ" val="3">
                                          <dgm:layoutNode name="balance_43" styleLbl="alignAccFollowNode1">
                                            <dgm:varLst>
                                              <dgm:bulletEnabled val="1"/>
                                            </dgm:varLst>
                                            <dgm:alg type="sp"/>
                                            <dgm:shape xmlns:r="http://schemas.openxmlformats.org/officeDocument/2006/relationships" rot="-4" type="rect" r:blip="">
                                              <dgm:adjLst/>
                                            </dgm:shape>
                                            <dgm:presOf/>
                                            <dgm:constrLst/>
                                            <dgm:ruleLst/>
                                          </dgm:layoutNode>
                                          <dgm:layoutNode name="left_43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4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4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</dgm:if>
                                        <dgm:else name="Name85">
                                          <dgm:choose name="Name86">
                                            <dgm:if name="Name87" axis="ch ch" ptType="node node" st="2 1" cnt="1 0" func="cnt" op="gte" val="4">
                                              <dgm:layoutNode name="balance_44" styleLbl="alignAccFollowNode1">
                                                <dgm:varLst>
                                                  <dgm:bulletEnabled val="1"/>
                                                </dgm:varLst>
                                                <dgm:alg type="sp"/>
                                                <dgm:shape xmlns:r="http://schemas.openxmlformats.org/officeDocument/2006/relationships" type="rect" r:blip="">
                                                  <dgm:adjLst/>
                                                </dgm:shape>
                                                <dgm:presOf/>
                                                <dgm:constrLst/>
                                                <dgm:ruleLst/>
                                              </dgm:layoutNode>
                                              <dgm:layoutNode name="right_44_1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1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2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2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3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3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4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4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1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1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2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2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3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3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4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4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</dgm:if>
                                            <dgm:else name="Name88"/>
                                          </dgm:choose>
                                        </dgm:else>
                                      </dgm:choose>
                                    </dgm:else>
                                  </dgm:choose>
                                </dgm:else>
                              </dgm:choose>
                            </dgm:else>
                          </dgm:choose>
                        </dgm:if>
                        <dgm:else name="Name89"/>
                      </dgm:choose>
                    </dgm:else>
                  </dgm:choose>
                </dgm:else>
              </dgm:choose>
            </dgm:else>
          </dgm:choose>
        </dgm:else>
      </dgm:choose>
    </dgm:layoutNod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matrix2">
  <dgm:title val=""/>
  <dgm:desc val=""/>
  <dgm:catLst>
    <dgm:cat type="matrix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axisShape" refType="w"/>
          <dgm:constr type="h" for="ch" forName="axisShape" refType="h"/>
          <dgm:constr type="w" for="ch" forName="rect1" refType="w" fact="0.4"/>
          <dgm:constr type="h" for="ch" forName="rect1" refType="w" fact="0.4"/>
          <dgm:constr type="l" for="ch" forName="rect1" refType="w" fact="0.065"/>
          <dgm:constr type="t" for="ch" forName="rect1" refType="h" fact="0.065"/>
          <dgm:constr type="w" for="ch" forName="rect2" refType="w" fact="0.4"/>
          <dgm:constr type="h" for="ch" forName="rect2" refType="h" fact="0.4"/>
          <dgm:constr type="r" for="ch" forName="rect2" refType="w" fact="0.935"/>
          <dgm:constr type="t" for="ch" forName="rect2" refType="h" fact="0.065"/>
          <dgm:constr type="w" for="ch" forName="rect3" refType="w" fact="0.4"/>
          <dgm:constr type="h" for="ch" forName="rect3" refType="w" fact="0.4"/>
          <dgm:constr type="l" for="ch" forName="rect3" refType="w" fact="0.065"/>
          <dgm:constr type="b" for="ch" forName="rect3" refType="h" fact="0.935"/>
          <dgm:constr type="w" for="ch" forName="rect4" refType="w" fact="0.4"/>
          <dgm:constr type="h" for="ch" forName="rect4" refType="h" fact="0.4"/>
          <dgm:constr type="r" for="ch" forName="rect4" refType="w" fact="0.935"/>
          <dgm:constr type="b" for="ch" forName="rect4" refType="h" fact="0.935"/>
        </dgm:constrLst>
      </dgm:if>
      <dgm:else name="Name2">
        <dgm:constrLst>
          <dgm:constr type="primFontSz" for="ch" ptType="node" op="equ" val="65"/>
          <dgm:constr type="w" for="ch" forName="axisShape" refType="w"/>
          <dgm:constr type="h" for="ch" forName="axisShape" refType="h"/>
          <dgm:constr type="w" for="ch" forName="rect1" refType="w" fact="0.4"/>
          <dgm:constr type="h" for="ch" forName="rect1" refType="w" fact="0.4"/>
          <dgm:constr type="r" for="ch" forName="rect1" refType="w" fact="0.935"/>
          <dgm:constr type="t" for="ch" forName="rect1" refType="h" fact="0.065"/>
          <dgm:constr type="w" for="ch" forName="rect2" refType="w" fact="0.4"/>
          <dgm:constr type="h" for="ch" forName="rect2" refType="h" fact="0.4"/>
          <dgm:constr type="l" for="ch" forName="rect2" refType="w" fact="0.065"/>
          <dgm:constr type="t" for="ch" forName="rect2" refType="h" fact="0.065"/>
          <dgm:constr type="w" for="ch" forName="rect3" refType="w" fact="0.4"/>
          <dgm:constr type="h" for="ch" forName="rect3" refType="w" fact="0.4"/>
          <dgm:constr type="r" for="ch" forName="rect3" refType="w" fact="0.935"/>
          <dgm:constr type="b" for="ch" forName="rect3" refType="h" fact="0.935"/>
          <dgm:constr type="w" for="ch" forName="rect4" refType="w" fact="0.4"/>
          <dgm:constr type="h" for="ch" forName="rect4" refType="h" fact="0.4"/>
          <dgm:constr type="l" for="ch" forName="rect4" refType="w" fact="0.065"/>
          <dgm:constr type="b" for="ch" forName="rect4" refType="h" fact="0.935"/>
        </dgm:constrLst>
      </dgm:else>
    </dgm:choose>
    <dgm:ruleLst/>
    <dgm:choose name="Name3">
      <dgm:if name="Name4" axis="ch" ptType="node" func="cnt" op="gte" val="1">
        <dgm:layoutNode name="axisShape" styleLbl="bgShp">
          <dgm:alg type="sp"/>
          <dgm:shape xmlns:r="http://schemas.openxmlformats.org/officeDocument/2006/relationships" type="quadArrow" r:blip="">
            <dgm:adjLst>
              <dgm:adj idx="1" val="0.02"/>
              <dgm:adj idx="2" val="0.04"/>
              <dgm:adj idx="3" val="0.05"/>
            </dgm:adjLst>
          </dgm:shape>
          <dgm:presOf/>
          <dgm:constrLst/>
          <dgm:ruleLst/>
        </dgm:layoutNode>
        <dgm:layoutNode name="rect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rect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rect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rect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11/layout/TabList">
  <dgm:title val="Tab List"/>
  <dgm:desc val="Use to show non-sequential or grouped blocks of information. Works well for lists with a small amount of Level 1 text. The first Level 2 displays next to the Level 1 text  and the remaining Level 2 text appears beneath the Level 1 text."/>
  <dgm:catLst>
    <dgm:cat type="list" pri="4500"/>
    <dgm:cat type="officeonline" pri="11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30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0" srcId="0" destId="10" srcOrd="0" destOrd="0"/>
        <dgm:cxn modelId="41" srcId="10" destId="11" srcOrd="0" destOrd="0"/>
        <dgm:cxn modelId="42" srcId="10" destId="12" srcOrd="0" destOrd="0"/>
        <dgm:cxn modelId="50" srcId="0" destId="20" srcOrd="1" destOrd="0"/>
        <dgm:cxn modelId="51" srcId="20" destId="21" srcOrd="1" destOrd="0"/>
        <dgm:cxn modelId="52" srcId="20" destId="22" srcOrd="1" destOrd="0"/>
        <dgm:cxn modelId="60" srcId="0" destId="30" srcOrd="2" destOrd="0"/>
        <dgm:cxn modelId="61" srcId="30" destId="31" srcOrd="2" destOrd="0"/>
        <dgm:cxn modelId="62" srcId="30" destId="32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/>
      <dgm:chPref val="3"/>
      <dgm:dir/>
      <dgm:animOne val="branch"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w" for="ch" forName="Child" refType="w"/>
      <dgm:constr type="h" for="ch" forName="Child" refType="h" fact="0.6667"/>
      <dgm:constr type="primFontSz" for="des" forName="Parent" op="equ" val="65"/>
      <dgm:constr type="primFontSz" for="des" forName="Child" op="equ" val="65"/>
      <dgm:constr type="primFontSz" for="des" forName="FirstChild" op="equ" val="65"/>
      <dgm:constr type="primFontSz" for="des" forName="Child" refType="primFontSz" refFor="des" refForName="Parent" op="lte"/>
      <dgm:constr type="primFontSz" for="des" forName="FirstChild" refType="primFontSz" refFor="des" refForName="Parent" op="lte"/>
      <dgm:constr type="primFontSz" for="des" forName="Child" refType="primFontSz" refFor="des" refForName="FirstChild" op="lte"/>
      <dgm:constr type="w" for="ch" forName="composite" refType="w"/>
      <dgm:constr type="h" for="ch" forName="composite" refType="h" fact="0.3333"/>
      <dgm:constr type="sp" refType="h" refFor="ch" refForName="composite" op="equ" fact="0.05"/>
      <dgm:constr type="h" for="ch" forName="sibTrans" refType="h" refFor="ch" refForName="composite" op="equ" fact="0.05"/>
      <dgm:constr type="w" for="ch" forName="sibTrans" refType="h" refFor="ch" refForName="sibTrans" op="equ"/>
    </dgm:constrLst>
    <dgm:forEach name="nodesForEach" axis="ch" ptType="node">
      <dgm:layoutNode name="composite">
        <dgm:alg type="composite"/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l" for="ch" forName="FirstChild" refType="w" fact="0.26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l" for="ch" forName="Parent" refType="w" fact="0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if>
          <dgm:else name="Name3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r" for="ch" forName="FirstChild" refType="w" fact="0.74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r" for="ch" forName="Parent" refType="w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else>
        </dgm:choose>
        <dgm:layoutNode name="FirstChild" styleLbl="revTx">
          <dgm:varLst>
            <dgm:chMax val="0"/>
            <dgm:chPref val="0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  <dgm:param type="txAnchorVertCh" val="b"/>
                <dgm:param type="parTxRTLAlign" val="l"/>
              </dgm:alg>
            </dgm:if>
            <dgm:else name="Name6">
              <dgm:alg type="tx">
                <dgm:param type="parTxLTRAlign" val="r"/>
                <dgm:param type="shpTxLTRAlignCh" val="r"/>
                <dgm:param type="txAnchorVert" val="b"/>
                <dgm:param type="txAnchorVertCh" val="b"/>
                <dgm:param type="parTxRTLAlign" val="r"/>
              </dgm:alg>
            </dgm:else>
          </dgm:choose>
          <dgm:shape xmlns:r="http://schemas.openxmlformats.org/officeDocument/2006/relationships" type="rect" r:blip="">
            <dgm:adjLst/>
          </dgm:shape>
          <dgm:choose name="Name7">
            <dgm:if name="Name8" axis="ch" ptType="node" func="cnt" op="gte" val="1">
              <dgm:presOf axis="ch desOrSelf" ptType="node node" st="1 1" cnt="1 0"/>
            </dgm:if>
            <dgm:else name="Name9">
              <dgm:presOf/>
            </dgm:else>
          </dgm:choose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Parent" styleLbl="alignNode1">
          <dgm:varLst>
            <dgm:chMax val="3"/>
            <dgm:chPref val="3"/>
            <dgm:bulletEnabled val="1"/>
          </dgm:varLst>
          <dgm:alg type="tx">
            <dgm:param type="shpTxLTRAlignCh" val="ctr"/>
            <dgm:param type="txAnchorVertCh" val="mid"/>
          </dgm:alg>
          <dgm:shape xmlns:r="http://schemas.openxmlformats.org/officeDocument/2006/relationships" type="round2SameRect" r:blip="">
            <dgm:adjLst>
              <dgm:adj idx="1" val="0.1667"/>
              <dgm:adj idx="2" val="0"/>
            </dgm:adjLst>
          </dgm:shape>
          <dgm:presOf axis="self" ptType="node"/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Accent" styleLbl="parChTrans1D1">
          <dgm:alg type="sp"/>
          <dgm:shape xmlns:r="http://schemas.openxmlformats.org/officeDocument/2006/relationships" type="line" r:blip="" zOrderOff="-99999">
            <dgm:adjLst/>
          </dgm:shape>
          <dgm:presOf/>
        </dgm:layoutNode>
      </dgm:layoutNode>
      <dgm:choose name="Name10">
        <dgm:if name="Name11" axis="ch" ptType="node" st="2" cnt="1" func="cnt" op="gte" val="1">
          <dgm:layoutNode name="Child" styleLbl="revTx">
            <dgm:varLst>
              <dgm:chMax val="0"/>
              <dgm:chPref val="0"/>
              <dgm:bulletEnabled val="1"/>
            </dgm:varLst>
            <dgm:choose name="Name12">
              <dgm:if name="Name13" func="var" arg="dir" op="equ" val="norm">
                <dgm:alg type="tx">
                  <dgm:param type="stBulletLvl" val="1"/>
                  <dgm:param type="parTxLTRAlign" val="l"/>
                  <dgm:param type="parTxRTLAlign" val="l"/>
                  <dgm:param type="txAnchorVert" val="t"/>
                </dgm:alg>
              </dgm:if>
              <dgm:else name="Name14">
                <dgm:alg type="tx">
                  <dgm:param type="stBulletLvl" val="1"/>
                  <dgm:param type="parTxLTRAlign" val="r"/>
                  <dgm:param type="shpTxLTRAlignCh" val="r"/>
                  <dgm:param type="txAnchorVert" val="t"/>
                  <dgm:param type="parTxRTLAlign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ch desOrSelf" ptType="node node" st="2 1" cnt="0 0"/>
            <dgm:constrLst>
              <dgm:constr type="lMarg" refType="primFontSz" fact="0.15"/>
              <dgm:constr type="rMarg" refType="primFontSz" fact="0.15"/>
              <dgm:constr type="tMarg" refType="primFontSz" fact="0.15"/>
              <dgm:constr type="bMarg" refType="primFontSz" fact="0.15"/>
            </dgm:constrLst>
            <dgm:ruleLst>
              <dgm:rule type="primFontSz" val="5" fact="NaN" max="NaN"/>
            </dgm:ruleLst>
          </dgm:layoutNode>
        </dgm:if>
        <dgm:else name="Name15"/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venn3">
  <dgm:title val=""/>
  <dgm:desc val=""/>
  <dgm:catLst>
    <dgm:cat type="relationship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fallback" val="2D"/>
        </dgm:alg>
      </dgm:if>
      <dgm:else name="Name3">
        <dgm:alg type="lin">
          <dgm:param type="fallback" val="2D"/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refType="w" refFor="ch" refPtType="node"/>
      <dgm:constr type="w" for="ch" forName="space" refType="w" refFor="ch" refPtType="node" fact="-0.2"/>
      <dgm:constr type="primFontSz" for="ch" ptType="node" op="equ" val="65"/>
    </dgm:constrLst>
    <dgm:ruleLst/>
    <dgm:forEach name="Name4" axis="ch" ptType="node">
      <dgm:layoutNode name="Name5" styleLbl="vennNode1">
        <dgm:varLst>
          <dgm:bulletEnabled val="1"/>
        </dgm:varLst>
        <dgm:alg type="tx">
          <dgm:param type="txAnchorVertCh" val="mid"/>
          <dgm:param type="txAnchorHorzCh" val="ctr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tMarg" refType="primFontSz" fact="0.1"/>
          <dgm:constr type="bMarg" refType="primFontSz" fact="0.1"/>
          <dgm:constr type="lMarg" refType="w" fact="0.156"/>
          <dgm:constr type="rMarg" refType="w" fact="0.156"/>
        </dgm:constrLst>
        <dgm:ruleLst>
          <dgm:rule type="primFontSz" val="5" fact="NaN" max="NaN"/>
        </dgm:ruleLst>
      </dgm:layoutNode>
      <dgm:forEach name="Name6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diagrams.loki3.com/VaryingWidthList">
  <dgm:title val="Varying Width List"/>
  <dgm:desc val="Use for emphasizing items of different weights.  Good for large amounts of Level 1 text.  The width of each shape is independently determined based on its text."/>
  <dgm:catLst>
    <dgm:cat type="list" pri="4160"/>
    <dgm:cat type="officeonline" pri="5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text" val="20"/>
      <dgm:constr type="h" for="ch" forName="text" refType="h"/>
      <dgm:constr type="primFontSz" for="ch" forName="text" op="equ" val="65"/>
      <dgm:constr type="h" for="ch" forName="space" refType="h" fact="0.05"/>
    </dgm:constrLst>
    <dgm:forEach name="Name1" axis="ch" ptType="node">
      <dgm:layoutNode name="text" styleLbl="node1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tMarg" refType="primFontSz" fact="0.2"/>
          <dgm:constr type="bMarg" refType="primFontSz" fact="0.2"/>
          <dgm:constr type="lMarg" refType="primFontSz" fact="0.2"/>
          <dgm:constr type="rMarg" refType="primFontSz" fact="0.2"/>
        </dgm:constrLst>
        <dgm:ruleLst>
          <dgm:rule type="w" val="INF" fact="NaN" max="NaN"/>
          <dgm:rule type="primFontSz" val="5" fact="NaN" max="NaN"/>
        </dgm:ruleLst>
      </dgm:layoutNode>
      <dgm:choose name="Name2">
        <dgm:if name="Name3" axis="par ch" ptType="doc node" func="cnt" op="gte" val="2">
          <dgm:forEach name="Name4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if>
        <dgm:else name="Name5"/>
      </dgm:choose>
    </dgm:forEach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diagrams.loki3.com/VaryingWidthList">
  <dgm:title val="Varying Width List"/>
  <dgm:desc val="Use for emphasizing items of different weights.  Good for large amounts of Level 1 text.  The width of each shape is independently determined based on its text."/>
  <dgm:catLst>
    <dgm:cat type="list" pri="4160"/>
    <dgm:cat type="officeonline" pri="5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text" val="20"/>
      <dgm:constr type="h" for="ch" forName="text" refType="h"/>
      <dgm:constr type="primFontSz" for="ch" forName="text" op="equ" val="65"/>
      <dgm:constr type="h" for="ch" forName="space" refType="h" fact="0.05"/>
    </dgm:constrLst>
    <dgm:forEach name="Name1" axis="ch" ptType="node">
      <dgm:layoutNode name="text" styleLbl="node1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tMarg" refType="primFontSz" fact="0.2"/>
          <dgm:constr type="bMarg" refType="primFontSz" fact="0.2"/>
          <dgm:constr type="lMarg" refType="primFontSz" fact="0.2"/>
          <dgm:constr type="rMarg" refType="primFontSz" fact="0.2"/>
        </dgm:constrLst>
        <dgm:ruleLst>
          <dgm:rule type="w" val="INF" fact="NaN" max="NaN"/>
          <dgm:rule type="primFontSz" val="5" fact="NaN" max="NaN"/>
        </dgm:ruleLst>
      </dgm:layoutNode>
      <dgm:choose name="Name2">
        <dgm:if name="Name3" axis="par ch" ptType="doc node" func="cnt" op="gte" val="2">
          <dgm:forEach name="Name4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if>
        <dgm:else name="Name5"/>
      </dgm:choose>
    </dgm:forEach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26.xml><?xml version="1.0" encoding="utf-8"?>
<dgm:layoutDef xmlns:dgm="http://schemas.openxmlformats.org/drawingml/2006/diagram" xmlns:a="http://schemas.openxmlformats.org/drawingml/2006/main" uniqueId="urn:microsoft.com/office/officeart/2011/layout/TabList">
  <dgm:title val="Tab List"/>
  <dgm:desc val="Use to show non-sequential or grouped blocks of information. Works well for lists with a small amount of Level 1 text. The first Level 2 displays next to the Level 1 text  and the remaining Level 2 text appears beneath the Level 1 text."/>
  <dgm:catLst>
    <dgm:cat type="list" pri="4500"/>
    <dgm:cat type="officeonline" pri="11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30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0" srcId="0" destId="10" srcOrd="0" destOrd="0"/>
        <dgm:cxn modelId="41" srcId="10" destId="11" srcOrd="0" destOrd="0"/>
        <dgm:cxn modelId="42" srcId="10" destId="12" srcOrd="0" destOrd="0"/>
        <dgm:cxn modelId="50" srcId="0" destId="20" srcOrd="1" destOrd="0"/>
        <dgm:cxn modelId="51" srcId="20" destId="21" srcOrd="1" destOrd="0"/>
        <dgm:cxn modelId="52" srcId="20" destId="22" srcOrd="1" destOrd="0"/>
        <dgm:cxn modelId="60" srcId="0" destId="30" srcOrd="2" destOrd="0"/>
        <dgm:cxn modelId="61" srcId="30" destId="31" srcOrd="2" destOrd="0"/>
        <dgm:cxn modelId="62" srcId="30" destId="32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/>
      <dgm:chPref val="3"/>
      <dgm:dir/>
      <dgm:animOne val="branch"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w" for="ch" forName="Child" refType="w"/>
      <dgm:constr type="h" for="ch" forName="Child" refType="h" fact="0.6667"/>
      <dgm:constr type="primFontSz" for="des" forName="Parent" op="equ" val="65"/>
      <dgm:constr type="primFontSz" for="des" forName="Child" op="equ" val="65"/>
      <dgm:constr type="primFontSz" for="des" forName="FirstChild" op="equ" val="65"/>
      <dgm:constr type="primFontSz" for="des" forName="Child" refType="primFontSz" refFor="des" refForName="Parent" op="lte"/>
      <dgm:constr type="primFontSz" for="des" forName="FirstChild" refType="primFontSz" refFor="des" refForName="Parent" op="lte"/>
      <dgm:constr type="primFontSz" for="des" forName="Child" refType="primFontSz" refFor="des" refForName="FirstChild" op="lte"/>
      <dgm:constr type="w" for="ch" forName="composite" refType="w"/>
      <dgm:constr type="h" for="ch" forName="composite" refType="h" fact="0.3333"/>
      <dgm:constr type="sp" refType="h" refFor="ch" refForName="composite" op="equ" fact="0.05"/>
      <dgm:constr type="h" for="ch" forName="sibTrans" refType="h" refFor="ch" refForName="composite" op="equ" fact="0.05"/>
      <dgm:constr type="w" for="ch" forName="sibTrans" refType="h" refFor="ch" refForName="sibTrans" op="equ"/>
    </dgm:constrLst>
    <dgm:forEach name="nodesForEach" axis="ch" ptType="node">
      <dgm:layoutNode name="composite">
        <dgm:alg type="composite"/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l" for="ch" forName="FirstChild" refType="w" fact="0.26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l" for="ch" forName="Parent" refType="w" fact="0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if>
          <dgm:else name="Name3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r" for="ch" forName="FirstChild" refType="w" fact="0.74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r" for="ch" forName="Parent" refType="w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else>
        </dgm:choose>
        <dgm:layoutNode name="FirstChild" styleLbl="revTx">
          <dgm:varLst>
            <dgm:chMax val="0"/>
            <dgm:chPref val="0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  <dgm:param type="txAnchorVertCh" val="b"/>
                <dgm:param type="parTxRTLAlign" val="l"/>
              </dgm:alg>
            </dgm:if>
            <dgm:else name="Name6">
              <dgm:alg type="tx">
                <dgm:param type="parTxLTRAlign" val="r"/>
                <dgm:param type="shpTxLTRAlignCh" val="r"/>
                <dgm:param type="txAnchorVert" val="b"/>
                <dgm:param type="txAnchorVertCh" val="b"/>
                <dgm:param type="parTxRTLAlign" val="r"/>
              </dgm:alg>
            </dgm:else>
          </dgm:choose>
          <dgm:shape xmlns:r="http://schemas.openxmlformats.org/officeDocument/2006/relationships" type="rect" r:blip="">
            <dgm:adjLst/>
          </dgm:shape>
          <dgm:choose name="Name7">
            <dgm:if name="Name8" axis="ch" ptType="node" func="cnt" op="gte" val="1">
              <dgm:presOf axis="ch desOrSelf" ptType="node node" st="1 1" cnt="1 0"/>
            </dgm:if>
            <dgm:else name="Name9">
              <dgm:presOf/>
            </dgm:else>
          </dgm:choose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Parent" styleLbl="alignNode1">
          <dgm:varLst>
            <dgm:chMax val="3"/>
            <dgm:chPref val="3"/>
            <dgm:bulletEnabled val="1"/>
          </dgm:varLst>
          <dgm:alg type="tx">
            <dgm:param type="shpTxLTRAlignCh" val="ctr"/>
            <dgm:param type="txAnchorVertCh" val="mid"/>
          </dgm:alg>
          <dgm:shape xmlns:r="http://schemas.openxmlformats.org/officeDocument/2006/relationships" type="round2SameRect" r:blip="">
            <dgm:adjLst>
              <dgm:adj idx="1" val="0.1667"/>
              <dgm:adj idx="2" val="0"/>
            </dgm:adjLst>
          </dgm:shape>
          <dgm:presOf axis="self" ptType="node"/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Accent" styleLbl="parChTrans1D1">
          <dgm:alg type="sp"/>
          <dgm:shape xmlns:r="http://schemas.openxmlformats.org/officeDocument/2006/relationships" type="line" r:blip="" zOrderOff="-99999">
            <dgm:adjLst/>
          </dgm:shape>
          <dgm:presOf/>
        </dgm:layoutNode>
      </dgm:layoutNode>
      <dgm:choose name="Name10">
        <dgm:if name="Name11" axis="ch" ptType="node" st="2" cnt="1" func="cnt" op="gte" val="1">
          <dgm:layoutNode name="Child" styleLbl="revTx">
            <dgm:varLst>
              <dgm:chMax val="0"/>
              <dgm:chPref val="0"/>
              <dgm:bulletEnabled val="1"/>
            </dgm:varLst>
            <dgm:choose name="Name12">
              <dgm:if name="Name13" func="var" arg="dir" op="equ" val="norm">
                <dgm:alg type="tx">
                  <dgm:param type="stBulletLvl" val="1"/>
                  <dgm:param type="parTxLTRAlign" val="l"/>
                  <dgm:param type="parTxRTLAlign" val="l"/>
                  <dgm:param type="txAnchorVert" val="t"/>
                </dgm:alg>
              </dgm:if>
              <dgm:else name="Name14">
                <dgm:alg type="tx">
                  <dgm:param type="stBulletLvl" val="1"/>
                  <dgm:param type="parTxLTRAlign" val="r"/>
                  <dgm:param type="shpTxLTRAlignCh" val="r"/>
                  <dgm:param type="txAnchorVert" val="t"/>
                  <dgm:param type="parTxRTLAlign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ch desOrSelf" ptType="node node" st="2 1" cnt="0 0"/>
            <dgm:constrLst>
              <dgm:constr type="lMarg" refType="primFontSz" fact="0.15"/>
              <dgm:constr type="rMarg" refType="primFontSz" fact="0.15"/>
              <dgm:constr type="tMarg" refType="primFontSz" fact="0.15"/>
              <dgm:constr type="bMarg" refType="primFontSz" fact="0.15"/>
            </dgm:constrLst>
            <dgm:ruleLst>
              <dgm:rule type="primFontSz" val="5" fact="NaN" max="NaN"/>
            </dgm:ruleLst>
          </dgm:layoutNode>
        </dgm:if>
        <dgm:else name="Name15"/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7.xml><?xml version="1.0" encoding="utf-8"?>
<dgm:layoutDef xmlns:dgm="http://schemas.openxmlformats.org/drawingml/2006/diagram" xmlns:a="http://schemas.openxmlformats.org/drawingml/2006/main" uniqueId="urn:microsoft.com/office/officeart/2005/8/layout/venn3">
  <dgm:title val=""/>
  <dgm:desc val=""/>
  <dgm:catLst>
    <dgm:cat type="relationship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fallback" val="2D"/>
        </dgm:alg>
      </dgm:if>
      <dgm:else name="Name3">
        <dgm:alg type="lin">
          <dgm:param type="fallback" val="2D"/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refType="w" refFor="ch" refPtType="node"/>
      <dgm:constr type="w" for="ch" forName="space" refType="w" refFor="ch" refPtType="node" fact="-0.2"/>
      <dgm:constr type="primFontSz" for="ch" ptType="node" op="equ" val="65"/>
    </dgm:constrLst>
    <dgm:ruleLst/>
    <dgm:forEach name="Name4" axis="ch" ptType="node">
      <dgm:layoutNode name="Name5" styleLbl="vennNode1">
        <dgm:varLst>
          <dgm:bulletEnabled val="1"/>
        </dgm:varLst>
        <dgm:alg type="tx">
          <dgm:param type="txAnchorVertCh" val="mid"/>
          <dgm:param type="txAnchorHorzCh" val="ctr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tMarg" refType="primFontSz" fact="0.1"/>
          <dgm:constr type="bMarg" refType="primFontSz" fact="0.1"/>
          <dgm:constr type="lMarg" refType="w" fact="0.156"/>
          <dgm:constr type="rMarg" refType="w" fact="0.156"/>
        </dgm:constrLst>
        <dgm:ruleLst>
          <dgm:rule type="primFontSz" val="5" fact="NaN" max="NaN"/>
        </dgm:ruleLst>
      </dgm:layoutNode>
      <dgm:forEach name="Name6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8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9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0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2.xml><?xml version="1.0" encoding="utf-8"?>
<dgm:layoutDef xmlns:dgm="http://schemas.openxmlformats.org/drawingml/2006/diagram" xmlns:a="http://schemas.openxmlformats.org/drawingml/2006/main" uniqueId="urn:diagrams.loki3.com/VaryingWidthList">
  <dgm:title val="Varying Width List"/>
  <dgm:desc val="Use for emphasizing items of different weights.  Good for large amounts of Level 1 text.  The width of each shape is independently determined based on its text."/>
  <dgm:catLst>
    <dgm:cat type="list" pri="4160"/>
    <dgm:cat type="officeonline" pri="5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text" val="20"/>
      <dgm:constr type="h" for="ch" forName="text" refType="h"/>
      <dgm:constr type="primFontSz" for="ch" forName="text" op="equ" val="65"/>
      <dgm:constr type="h" for="ch" forName="space" refType="h" fact="0.05"/>
    </dgm:constrLst>
    <dgm:forEach name="Name1" axis="ch" ptType="node">
      <dgm:layoutNode name="text" styleLbl="node1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tMarg" refType="primFontSz" fact="0.2"/>
          <dgm:constr type="bMarg" refType="primFontSz" fact="0.2"/>
          <dgm:constr type="lMarg" refType="primFontSz" fact="0.2"/>
          <dgm:constr type="rMarg" refType="primFontSz" fact="0.2"/>
        </dgm:constrLst>
        <dgm:ruleLst>
          <dgm:rule type="w" val="INF" fact="NaN" max="NaN"/>
          <dgm:rule type="primFontSz" val="5" fact="NaN" max="NaN"/>
        </dgm:ruleLst>
      </dgm:layoutNode>
      <dgm:choose name="Name2">
        <dgm:if name="Name3" axis="par ch" ptType="doc node" func="cnt" op="gte" val="2">
          <dgm:forEach name="Name4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if>
        <dgm:else name="Name5"/>
      </dgm:choose>
    </dgm:forEach>
  </dgm:layoutNode>
</dgm:layoutDef>
</file>

<file path=ppt/diagrams/layout33.xml><?xml version="1.0" encoding="utf-8"?>
<dgm:layoutDef xmlns:dgm="http://schemas.openxmlformats.org/drawingml/2006/diagram" xmlns:a="http://schemas.openxmlformats.org/drawingml/2006/main" uniqueId="urn:diagrams.loki3.com/VaryingWidthList">
  <dgm:title val="Varying Width List"/>
  <dgm:desc val="Use for emphasizing items of different weights.  Good for large amounts of Level 1 text.  The width of each shape is independently determined based on its text."/>
  <dgm:catLst>
    <dgm:cat type="list" pri="4160"/>
    <dgm:cat type="officeonline" pri="5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text" val="20"/>
      <dgm:constr type="h" for="ch" forName="text" refType="h"/>
      <dgm:constr type="primFontSz" for="ch" forName="text" op="equ" val="65"/>
      <dgm:constr type="h" for="ch" forName="space" refType="h" fact="0.05"/>
    </dgm:constrLst>
    <dgm:forEach name="Name1" axis="ch" ptType="node">
      <dgm:layoutNode name="text" styleLbl="node1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tMarg" refType="primFontSz" fact="0.2"/>
          <dgm:constr type="bMarg" refType="primFontSz" fact="0.2"/>
          <dgm:constr type="lMarg" refType="primFontSz" fact="0.2"/>
          <dgm:constr type="rMarg" refType="primFontSz" fact="0.2"/>
        </dgm:constrLst>
        <dgm:ruleLst>
          <dgm:rule type="w" val="INF" fact="NaN" max="NaN"/>
          <dgm:rule type="primFontSz" val="5" fact="NaN" max="NaN"/>
        </dgm:ruleLst>
      </dgm:layoutNode>
      <dgm:choose name="Name2">
        <dgm:if name="Name3" axis="par ch" ptType="doc node" func="cnt" op="gte" val="2">
          <dgm:forEach name="Name4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if>
        <dgm:else name="Name5"/>
      </dgm:choose>
    </dgm:forEach>
  </dgm:layoutNode>
</dgm:layoutDef>
</file>

<file path=ppt/diagrams/layout34.xml><?xml version="1.0" encoding="utf-8"?>
<dgm:layoutDef xmlns:dgm="http://schemas.openxmlformats.org/drawingml/2006/diagram" xmlns:a="http://schemas.openxmlformats.org/drawingml/2006/main" uniqueId="urn:diagrams.loki3.com/VaryingWidthList">
  <dgm:title val="Varying Width List"/>
  <dgm:desc val="Use for emphasizing items of different weights.  Good for large amounts of Level 1 text.  The width of each shape is independently determined based on its text."/>
  <dgm:catLst>
    <dgm:cat type="list" pri="4160"/>
    <dgm:cat type="officeonline" pri="5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text" val="20"/>
      <dgm:constr type="h" for="ch" forName="text" refType="h"/>
      <dgm:constr type="primFontSz" for="ch" forName="text" op="equ" val="65"/>
      <dgm:constr type="h" for="ch" forName="space" refType="h" fact="0.05"/>
    </dgm:constrLst>
    <dgm:forEach name="Name1" axis="ch" ptType="node">
      <dgm:layoutNode name="text" styleLbl="node1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tMarg" refType="primFontSz" fact="0.2"/>
          <dgm:constr type="bMarg" refType="primFontSz" fact="0.2"/>
          <dgm:constr type="lMarg" refType="primFontSz" fact="0.2"/>
          <dgm:constr type="rMarg" refType="primFontSz" fact="0.2"/>
        </dgm:constrLst>
        <dgm:ruleLst>
          <dgm:rule type="w" val="INF" fact="NaN" max="NaN"/>
          <dgm:rule type="primFontSz" val="5" fact="NaN" max="NaN"/>
        </dgm:ruleLst>
      </dgm:layoutNode>
      <dgm:choose name="Name2">
        <dgm:if name="Name3" axis="par ch" ptType="doc node" func="cnt" op="gte" val="2">
          <dgm:forEach name="Name4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if>
        <dgm:else name="Name5"/>
      </dgm:choose>
    </dgm:forEach>
  </dgm:layoutNode>
</dgm:layoutDef>
</file>

<file path=ppt/diagrams/layout35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36.xml><?xml version="1.0" encoding="utf-8"?>
<dgm:layoutDef xmlns:dgm="http://schemas.openxmlformats.org/drawingml/2006/diagram" xmlns:a="http://schemas.openxmlformats.org/drawingml/2006/main" uniqueId="urn:microsoft.com/office/officeart/2011/layout/TabList">
  <dgm:title val="Tab List"/>
  <dgm:desc val="Use to show non-sequential or grouped blocks of information. Works well for lists with a small amount of Level 1 text. The first Level 2 displays next to the Level 1 text  and the remaining Level 2 text appears beneath the Level 1 text."/>
  <dgm:catLst>
    <dgm:cat type="list" pri="4500"/>
    <dgm:cat type="officeonline" pri="11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30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0" srcId="0" destId="10" srcOrd="0" destOrd="0"/>
        <dgm:cxn modelId="41" srcId="10" destId="11" srcOrd="0" destOrd="0"/>
        <dgm:cxn modelId="42" srcId="10" destId="12" srcOrd="0" destOrd="0"/>
        <dgm:cxn modelId="50" srcId="0" destId="20" srcOrd="1" destOrd="0"/>
        <dgm:cxn modelId="51" srcId="20" destId="21" srcOrd="1" destOrd="0"/>
        <dgm:cxn modelId="52" srcId="20" destId="22" srcOrd="1" destOrd="0"/>
        <dgm:cxn modelId="60" srcId="0" destId="30" srcOrd="2" destOrd="0"/>
        <dgm:cxn modelId="61" srcId="30" destId="31" srcOrd="2" destOrd="0"/>
        <dgm:cxn modelId="62" srcId="30" destId="32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/>
      <dgm:chPref val="3"/>
      <dgm:dir/>
      <dgm:animOne val="branch"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w" for="ch" forName="Child" refType="w"/>
      <dgm:constr type="h" for="ch" forName="Child" refType="h" fact="0.6667"/>
      <dgm:constr type="primFontSz" for="des" forName="Parent" op="equ" val="65"/>
      <dgm:constr type="primFontSz" for="des" forName="Child" op="equ" val="65"/>
      <dgm:constr type="primFontSz" for="des" forName="FirstChild" op="equ" val="65"/>
      <dgm:constr type="primFontSz" for="des" forName="Child" refType="primFontSz" refFor="des" refForName="Parent" op="lte"/>
      <dgm:constr type="primFontSz" for="des" forName="FirstChild" refType="primFontSz" refFor="des" refForName="Parent" op="lte"/>
      <dgm:constr type="primFontSz" for="des" forName="Child" refType="primFontSz" refFor="des" refForName="FirstChild" op="lte"/>
      <dgm:constr type="w" for="ch" forName="composite" refType="w"/>
      <dgm:constr type="h" for="ch" forName="composite" refType="h" fact="0.3333"/>
      <dgm:constr type="sp" refType="h" refFor="ch" refForName="composite" op="equ" fact="0.05"/>
      <dgm:constr type="h" for="ch" forName="sibTrans" refType="h" refFor="ch" refForName="composite" op="equ" fact="0.05"/>
      <dgm:constr type="w" for="ch" forName="sibTrans" refType="h" refFor="ch" refForName="sibTrans" op="equ"/>
    </dgm:constrLst>
    <dgm:forEach name="nodesForEach" axis="ch" ptType="node">
      <dgm:layoutNode name="composite">
        <dgm:alg type="composite"/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l" for="ch" forName="FirstChild" refType="w" fact="0.26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l" for="ch" forName="Parent" refType="w" fact="0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if>
          <dgm:else name="Name3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r" for="ch" forName="FirstChild" refType="w" fact="0.74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r" for="ch" forName="Parent" refType="w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else>
        </dgm:choose>
        <dgm:layoutNode name="FirstChild" styleLbl="revTx">
          <dgm:varLst>
            <dgm:chMax val="0"/>
            <dgm:chPref val="0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  <dgm:param type="txAnchorVertCh" val="b"/>
                <dgm:param type="parTxRTLAlign" val="l"/>
              </dgm:alg>
            </dgm:if>
            <dgm:else name="Name6">
              <dgm:alg type="tx">
                <dgm:param type="parTxLTRAlign" val="r"/>
                <dgm:param type="shpTxLTRAlignCh" val="r"/>
                <dgm:param type="txAnchorVert" val="b"/>
                <dgm:param type="txAnchorVertCh" val="b"/>
                <dgm:param type="parTxRTLAlign" val="r"/>
              </dgm:alg>
            </dgm:else>
          </dgm:choose>
          <dgm:shape xmlns:r="http://schemas.openxmlformats.org/officeDocument/2006/relationships" type="rect" r:blip="">
            <dgm:adjLst/>
          </dgm:shape>
          <dgm:choose name="Name7">
            <dgm:if name="Name8" axis="ch" ptType="node" func="cnt" op="gte" val="1">
              <dgm:presOf axis="ch desOrSelf" ptType="node node" st="1 1" cnt="1 0"/>
            </dgm:if>
            <dgm:else name="Name9">
              <dgm:presOf/>
            </dgm:else>
          </dgm:choose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Parent" styleLbl="alignNode1">
          <dgm:varLst>
            <dgm:chMax val="3"/>
            <dgm:chPref val="3"/>
            <dgm:bulletEnabled val="1"/>
          </dgm:varLst>
          <dgm:alg type="tx">
            <dgm:param type="shpTxLTRAlignCh" val="ctr"/>
            <dgm:param type="txAnchorVertCh" val="mid"/>
          </dgm:alg>
          <dgm:shape xmlns:r="http://schemas.openxmlformats.org/officeDocument/2006/relationships" type="round2SameRect" r:blip="">
            <dgm:adjLst>
              <dgm:adj idx="1" val="0.1667"/>
              <dgm:adj idx="2" val="0"/>
            </dgm:adjLst>
          </dgm:shape>
          <dgm:presOf axis="self" ptType="node"/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Accent" styleLbl="parChTrans1D1">
          <dgm:alg type="sp"/>
          <dgm:shape xmlns:r="http://schemas.openxmlformats.org/officeDocument/2006/relationships" type="line" r:blip="" zOrderOff="-99999">
            <dgm:adjLst/>
          </dgm:shape>
          <dgm:presOf/>
        </dgm:layoutNode>
      </dgm:layoutNode>
      <dgm:choose name="Name10">
        <dgm:if name="Name11" axis="ch" ptType="node" st="2" cnt="1" func="cnt" op="gte" val="1">
          <dgm:layoutNode name="Child" styleLbl="revTx">
            <dgm:varLst>
              <dgm:chMax val="0"/>
              <dgm:chPref val="0"/>
              <dgm:bulletEnabled val="1"/>
            </dgm:varLst>
            <dgm:choose name="Name12">
              <dgm:if name="Name13" func="var" arg="dir" op="equ" val="norm">
                <dgm:alg type="tx">
                  <dgm:param type="stBulletLvl" val="1"/>
                  <dgm:param type="parTxLTRAlign" val="l"/>
                  <dgm:param type="parTxRTLAlign" val="l"/>
                  <dgm:param type="txAnchorVert" val="t"/>
                </dgm:alg>
              </dgm:if>
              <dgm:else name="Name14">
                <dgm:alg type="tx">
                  <dgm:param type="stBulletLvl" val="1"/>
                  <dgm:param type="parTxLTRAlign" val="r"/>
                  <dgm:param type="shpTxLTRAlignCh" val="r"/>
                  <dgm:param type="txAnchorVert" val="t"/>
                  <dgm:param type="parTxRTLAlign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ch desOrSelf" ptType="node node" st="2 1" cnt="0 0"/>
            <dgm:constrLst>
              <dgm:constr type="lMarg" refType="primFontSz" fact="0.15"/>
              <dgm:constr type="rMarg" refType="primFontSz" fact="0.15"/>
              <dgm:constr type="tMarg" refType="primFontSz" fact="0.15"/>
              <dgm:constr type="bMarg" refType="primFontSz" fact="0.15"/>
            </dgm:constrLst>
            <dgm:ruleLst>
              <dgm:rule type="primFontSz" val="5" fact="NaN" max="NaN"/>
            </dgm:ruleLst>
          </dgm:layoutNode>
        </dgm:if>
        <dgm:else name="Name15"/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37.xml><?xml version="1.0" encoding="utf-8"?>
<dgm:layoutDef xmlns:dgm="http://schemas.openxmlformats.org/drawingml/2006/diagram" xmlns:a="http://schemas.openxmlformats.org/drawingml/2006/main" uniqueId="urn:microsoft.com/office/officeart/2005/8/layout/venn3">
  <dgm:title val=""/>
  <dgm:desc val=""/>
  <dgm:catLst>
    <dgm:cat type="relationship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fallback" val="2D"/>
        </dgm:alg>
      </dgm:if>
      <dgm:else name="Name3">
        <dgm:alg type="lin">
          <dgm:param type="fallback" val="2D"/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refType="w" refFor="ch" refPtType="node"/>
      <dgm:constr type="w" for="ch" forName="space" refType="w" refFor="ch" refPtType="node" fact="-0.2"/>
      <dgm:constr type="primFontSz" for="ch" ptType="node" op="equ" val="65"/>
    </dgm:constrLst>
    <dgm:ruleLst/>
    <dgm:forEach name="Name4" axis="ch" ptType="node">
      <dgm:layoutNode name="Name5" styleLbl="vennNode1">
        <dgm:varLst>
          <dgm:bulletEnabled val="1"/>
        </dgm:varLst>
        <dgm:alg type="tx">
          <dgm:param type="txAnchorVertCh" val="mid"/>
          <dgm:param type="txAnchorHorzCh" val="ctr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tMarg" refType="primFontSz" fact="0.1"/>
          <dgm:constr type="bMarg" refType="primFontSz" fact="0.1"/>
          <dgm:constr type="lMarg" refType="w" fact="0.156"/>
          <dgm:constr type="rMarg" refType="w" fact="0.156"/>
        </dgm:constrLst>
        <dgm:ruleLst>
          <dgm:rule type="primFontSz" val="5" fact="NaN" max="NaN"/>
        </dgm:ruleLst>
      </dgm:layoutNode>
      <dgm:forEach name="Name6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8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9.xml><?xml version="1.0" encoding="utf-8"?>
<dgm:layoutDef xmlns:dgm="http://schemas.openxmlformats.org/drawingml/2006/diagram" xmlns:a="http://schemas.openxmlformats.org/drawingml/2006/main" uniqueId="urn:microsoft.com/office/officeart/2008/layout/NameandTitleOrganizationalChart">
  <dgm:title val=""/>
  <dgm:desc val=""/>
  <dgm:catLst>
    <dgm:cat type="hierarchy" pri="125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Max/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h" fact="0.4"/>
              </dgm:constrLst>
              <dgm:ruleLst>
                <dgm:rule type="primFontSz" val="5" fact="NaN" max="NaN"/>
              </dgm:ruleLst>
            </dgm:layoutNode>
            <dgm:layoutNode name="titleText1" styleLbl="fgAcc0">
              <dgm:varLst>
                <dgm:chMax val="0"/>
                <dgm:chPref val="0"/>
              </dgm:varLst>
              <dgm:alg type="tx">
                <dgm:param type="parTxLTRAlign" val="r"/>
              </dgm:alg>
              <dgm:shape xmlns:r="http://schemas.openxmlformats.org/officeDocument/2006/relationships" type="rect" r:blip="">
                <dgm:adjLst/>
              </dgm:shape>
              <dgm:presOf axis="followSib" ptType="sibTrans" hideLastTrans="0" cnt="1"/>
              <dgm:constrLst>
                <dgm:constr type="primFontSz" val="65"/>
                <dgm:constr type="lMarg" refType="primFontSz" fact="0.2"/>
                <dgm:constr type="rMarg" refType="primFontSz" fact="0.2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1" func="var" arg="hierBranch" op="equ" val="hang">
                    <dgm:layoutNode name="Name4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3">
                    <dgm:layoutNode name="Name44">
                      <dgm:choose name="Name45">
                        <dgm:if name="Name46" axis="self" func="depth" op="lte" val="2">
                          <dgm:choose name="Name47">
                            <dgm:if name="Name4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4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0">
                          <dgm:choose name="Name51">
                            <dgm:if name="Name52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3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54">
                  <dgm:if name="Name55" func="var" arg="hierBranch" op="equ" val="l">
                    <dgm:choose name="Name56">
                      <dgm:if name="Name57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58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59" func="var" arg="hierBranch" op="equ" val="r">
                    <dgm:choose name="Name60">
                      <dgm:if name="Name61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2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3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4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65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6">
                    <dgm:if name="Name67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8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9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70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 styleLbl="node1">
                    <dgm:varLst>
                      <dgm:chMax/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2" styleLbl="fgAcc1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71">
                    <dgm:if name="Name7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4" func="var" arg="hierBranch" op="equ" val="hang">
                      <dgm:choose name="Name75">
                        <dgm:if name="Name7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78" func="var" arg="hierBranch" op="equ" val="std">
                      <dgm:choose name="Name79">
                        <dgm:if name="Name80" func="var" arg="dir" op="equ" val="norm">
                          <dgm:alg type="hierChild"/>
                        </dgm:if>
                        <dgm:else name="Name8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2" func="var" arg="hierBranch" op="equ" val="init">
                      <dgm:choose name="Name83">
                        <dgm:if name="Name84" func="var" arg="dir" op="equ" val="norm">
                          <dgm:alg type="hierChild"/>
                        </dgm:if>
                        <dgm:else name="Name85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else name="Name86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87" ref="rep2a"/>
                </dgm:layoutNode>
                <dgm:layoutNode name="hierChild5">
                  <dgm:choose name="Name88">
                    <dgm:if name="Name8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91" ref="rep2b"/>
                </dgm:layoutNode>
              </dgm:layoutNode>
            </dgm:forEach>
          </dgm:layoutNode>
          <dgm:layoutNode name="hierChild3">
            <dgm:choose name="Name92">
              <dgm:if name="Name93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4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95" axis="precedSib" ptType="parTrans" st="-1" cnt="1">
                <dgm:layoutNode name="Name96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97">
                  <dgm:if name="Name98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99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0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1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02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103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04">
                    <dgm:if name="Name105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6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7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08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 styleLbl="asst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3" styleLbl="fgAcc2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09">
                    <dgm:if name="Name110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11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12" func="var" arg="hierBranch" op="equ" val="hang">
                      <dgm:choose name="Name113">
                        <dgm:if name="Name114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15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16" func="var" arg="hierBranch" op="equ" val="std">
                      <dgm:choose name="Name117">
                        <dgm:if name="Name118" func="var" arg="dir" op="equ" val="norm">
                          <dgm:alg type="hierChild"/>
                        </dgm:if>
                        <dgm:else name="Name119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20" func="var" arg="hierBranch" op="equ" val="init">
                      <dgm:alg type="hierChild"/>
                    </dgm:if>
                    <dgm:else name="Name12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2" ref="rep2a"/>
                </dgm:layoutNode>
                <dgm:layoutNode name="hierChild7">
                  <dgm:choose name="Name123">
                    <dgm:if name="Name12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2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6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layout40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layout4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3.xml><?xml version="1.0" encoding="utf-8"?>
<dgm:layoutDef xmlns:dgm="http://schemas.openxmlformats.org/drawingml/2006/diagram" xmlns:a="http://schemas.openxmlformats.org/drawingml/2006/main" uniqueId="urn:microsoft.com/office/officeart/2005/8/layout/matrix2">
  <dgm:title val=""/>
  <dgm:desc val=""/>
  <dgm:catLst>
    <dgm:cat type="matrix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axisShape" refType="w"/>
          <dgm:constr type="h" for="ch" forName="axisShape" refType="h"/>
          <dgm:constr type="w" for="ch" forName="rect1" refType="w" fact="0.4"/>
          <dgm:constr type="h" for="ch" forName="rect1" refType="w" fact="0.4"/>
          <dgm:constr type="l" for="ch" forName="rect1" refType="w" fact="0.065"/>
          <dgm:constr type="t" for="ch" forName="rect1" refType="h" fact="0.065"/>
          <dgm:constr type="w" for="ch" forName="rect2" refType="w" fact="0.4"/>
          <dgm:constr type="h" for="ch" forName="rect2" refType="h" fact="0.4"/>
          <dgm:constr type="r" for="ch" forName="rect2" refType="w" fact="0.935"/>
          <dgm:constr type="t" for="ch" forName="rect2" refType="h" fact="0.065"/>
          <dgm:constr type="w" for="ch" forName="rect3" refType="w" fact="0.4"/>
          <dgm:constr type="h" for="ch" forName="rect3" refType="w" fact="0.4"/>
          <dgm:constr type="l" for="ch" forName="rect3" refType="w" fact="0.065"/>
          <dgm:constr type="b" for="ch" forName="rect3" refType="h" fact="0.935"/>
          <dgm:constr type="w" for="ch" forName="rect4" refType="w" fact="0.4"/>
          <dgm:constr type="h" for="ch" forName="rect4" refType="h" fact="0.4"/>
          <dgm:constr type="r" for="ch" forName="rect4" refType="w" fact="0.935"/>
          <dgm:constr type="b" for="ch" forName="rect4" refType="h" fact="0.935"/>
        </dgm:constrLst>
      </dgm:if>
      <dgm:else name="Name2">
        <dgm:constrLst>
          <dgm:constr type="primFontSz" for="ch" ptType="node" op="equ" val="65"/>
          <dgm:constr type="w" for="ch" forName="axisShape" refType="w"/>
          <dgm:constr type="h" for="ch" forName="axisShape" refType="h"/>
          <dgm:constr type="w" for="ch" forName="rect1" refType="w" fact="0.4"/>
          <dgm:constr type="h" for="ch" forName="rect1" refType="w" fact="0.4"/>
          <dgm:constr type="r" for="ch" forName="rect1" refType="w" fact="0.935"/>
          <dgm:constr type="t" for="ch" forName="rect1" refType="h" fact="0.065"/>
          <dgm:constr type="w" for="ch" forName="rect2" refType="w" fact="0.4"/>
          <dgm:constr type="h" for="ch" forName="rect2" refType="h" fact="0.4"/>
          <dgm:constr type="l" for="ch" forName="rect2" refType="w" fact="0.065"/>
          <dgm:constr type="t" for="ch" forName="rect2" refType="h" fact="0.065"/>
          <dgm:constr type="w" for="ch" forName="rect3" refType="w" fact="0.4"/>
          <dgm:constr type="h" for="ch" forName="rect3" refType="w" fact="0.4"/>
          <dgm:constr type="r" for="ch" forName="rect3" refType="w" fact="0.935"/>
          <dgm:constr type="b" for="ch" forName="rect3" refType="h" fact="0.935"/>
          <dgm:constr type="w" for="ch" forName="rect4" refType="w" fact="0.4"/>
          <dgm:constr type="h" for="ch" forName="rect4" refType="h" fact="0.4"/>
          <dgm:constr type="l" for="ch" forName="rect4" refType="w" fact="0.065"/>
          <dgm:constr type="b" for="ch" forName="rect4" refType="h" fact="0.935"/>
        </dgm:constrLst>
      </dgm:else>
    </dgm:choose>
    <dgm:ruleLst/>
    <dgm:choose name="Name3">
      <dgm:if name="Name4" axis="ch" ptType="node" func="cnt" op="gte" val="1">
        <dgm:layoutNode name="axisShape" styleLbl="bgShp">
          <dgm:alg type="sp"/>
          <dgm:shape xmlns:r="http://schemas.openxmlformats.org/officeDocument/2006/relationships" type="quadArrow" r:blip="">
            <dgm:adjLst>
              <dgm:adj idx="1" val="0.02"/>
              <dgm:adj idx="2" val="0.04"/>
              <dgm:adj idx="3" val="0.05"/>
            </dgm:adjLst>
          </dgm:shape>
          <dgm:presOf/>
          <dgm:constrLst/>
          <dgm:ruleLst/>
        </dgm:layoutNode>
        <dgm:layoutNode name="rect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rect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rect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rect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44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5.xml><?xml version="1.0" encoding="utf-8"?>
<dgm:layoutDef xmlns:dgm="http://schemas.openxmlformats.org/drawingml/2006/diagram" xmlns:a="http://schemas.openxmlformats.org/drawingml/2006/main" uniqueId="urn:diagrams.loki3.com/VaryingWidthList">
  <dgm:title val="Varying Width List"/>
  <dgm:desc val="Use for emphasizing items of different weights.  Good for large amounts of Level 1 text.  The width of each shape is independently determined based on its text."/>
  <dgm:catLst>
    <dgm:cat type="list" pri="4160"/>
    <dgm:cat type="officeonline" pri="5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text" val="20"/>
      <dgm:constr type="h" for="ch" forName="text" refType="h"/>
      <dgm:constr type="primFontSz" for="ch" forName="text" op="equ" val="65"/>
      <dgm:constr type="h" for="ch" forName="space" refType="h" fact="0.05"/>
    </dgm:constrLst>
    <dgm:forEach name="Name1" axis="ch" ptType="node">
      <dgm:layoutNode name="text" styleLbl="node1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tMarg" refType="primFontSz" fact="0.2"/>
          <dgm:constr type="bMarg" refType="primFontSz" fact="0.2"/>
          <dgm:constr type="lMarg" refType="primFontSz" fact="0.2"/>
          <dgm:constr type="rMarg" refType="primFontSz" fact="0.2"/>
        </dgm:constrLst>
        <dgm:ruleLst>
          <dgm:rule type="w" val="INF" fact="NaN" max="NaN"/>
          <dgm:rule type="primFontSz" val="5" fact="NaN" max="NaN"/>
        </dgm:ruleLst>
      </dgm:layoutNode>
      <dgm:choose name="Name2">
        <dgm:if name="Name3" axis="par ch" ptType="doc node" func="cnt" op="gte" val="2">
          <dgm:forEach name="Name4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if>
        <dgm:else name="Name5"/>
      </dgm:choose>
    </dgm:forEach>
  </dgm:layoutNode>
</dgm:layoutDef>
</file>

<file path=ppt/diagrams/layout46.xml><?xml version="1.0" encoding="utf-8"?>
<dgm:layoutDef xmlns:dgm="http://schemas.openxmlformats.org/drawingml/2006/diagram" xmlns:a="http://schemas.openxmlformats.org/drawingml/2006/main" uniqueId="urn:diagrams.loki3.com/VaryingWidthList">
  <dgm:title val="Varying Width List"/>
  <dgm:desc val="Use for emphasizing items of different weights.  Good for large amounts of Level 1 text.  The width of each shape is independently determined based on its text."/>
  <dgm:catLst>
    <dgm:cat type="list" pri="4160"/>
    <dgm:cat type="officeonline" pri="5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text" val="20"/>
      <dgm:constr type="h" for="ch" forName="text" refType="h"/>
      <dgm:constr type="primFontSz" for="ch" forName="text" op="equ" val="65"/>
      <dgm:constr type="h" for="ch" forName="space" refType="h" fact="0.05"/>
    </dgm:constrLst>
    <dgm:forEach name="Name1" axis="ch" ptType="node">
      <dgm:layoutNode name="text" styleLbl="node1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tMarg" refType="primFontSz" fact="0.2"/>
          <dgm:constr type="bMarg" refType="primFontSz" fact="0.2"/>
          <dgm:constr type="lMarg" refType="primFontSz" fact="0.2"/>
          <dgm:constr type="rMarg" refType="primFontSz" fact="0.2"/>
        </dgm:constrLst>
        <dgm:ruleLst>
          <dgm:rule type="w" val="INF" fact="NaN" max="NaN"/>
          <dgm:rule type="primFontSz" val="5" fact="NaN" max="NaN"/>
        </dgm:ruleLst>
      </dgm:layoutNode>
      <dgm:choose name="Name2">
        <dgm:if name="Name3" axis="par ch" ptType="doc node" func="cnt" op="gte" val="2">
          <dgm:forEach name="Name4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if>
        <dgm:else name="Name5"/>
      </dgm:choose>
    </dgm:forEach>
  </dgm:layoutNode>
</dgm:layoutDef>
</file>

<file path=ppt/diagrams/layout47.xml><?xml version="1.0" encoding="utf-8"?>
<dgm:layoutDef xmlns:dgm="http://schemas.openxmlformats.org/drawingml/2006/diagram" xmlns:a="http://schemas.openxmlformats.org/drawingml/2006/main" uniqueId="urn:diagrams.loki3.com/VaryingWidthList">
  <dgm:title val="Varying Width List"/>
  <dgm:desc val="Use for emphasizing items of different weights.  Good for large amounts of Level 1 text.  The width of each shape is independently determined based on its text."/>
  <dgm:catLst>
    <dgm:cat type="list" pri="4160"/>
    <dgm:cat type="officeonline" pri="5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text" val="20"/>
      <dgm:constr type="h" for="ch" forName="text" refType="h"/>
      <dgm:constr type="primFontSz" for="ch" forName="text" op="equ" val="65"/>
      <dgm:constr type="h" for="ch" forName="space" refType="h" fact="0.05"/>
    </dgm:constrLst>
    <dgm:forEach name="Name1" axis="ch" ptType="node">
      <dgm:layoutNode name="text" styleLbl="node1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tMarg" refType="primFontSz" fact="0.2"/>
          <dgm:constr type="bMarg" refType="primFontSz" fact="0.2"/>
          <dgm:constr type="lMarg" refType="primFontSz" fact="0.2"/>
          <dgm:constr type="rMarg" refType="primFontSz" fact="0.2"/>
        </dgm:constrLst>
        <dgm:ruleLst>
          <dgm:rule type="w" val="INF" fact="NaN" max="NaN"/>
          <dgm:rule type="primFontSz" val="5" fact="NaN" max="NaN"/>
        </dgm:ruleLst>
      </dgm:layoutNode>
      <dgm:choose name="Name2">
        <dgm:if name="Name3" axis="par ch" ptType="doc node" func="cnt" op="gte" val="2">
          <dgm:forEach name="Name4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if>
        <dgm:else name="Name5"/>
      </dgm:choose>
    </dgm:forEach>
  </dgm:layoutNode>
</dgm:layoutDef>
</file>

<file path=ppt/diagrams/layout48.xml><?xml version="1.0" encoding="utf-8"?>
<dgm:layoutDef xmlns:dgm="http://schemas.openxmlformats.org/drawingml/2006/diagram" xmlns:a="http://schemas.openxmlformats.org/drawingml/2006/main" uniqueId="urn:microsoft.com/office/officeart/2005/8/layout/pyramid3">
  <dgm:title val=""/>
  <dgm:desc val=""/>
  <dgm:catLst>
    <dgm:cat type="pyramid" pri="2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T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T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rev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t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49.xml><?xml version="1.0" encoding="utf-8"?>
<dgm:layoutDef xmlns:dgm="http://schemas.openxmlformats.org/drawingml/2006/diagram" xmlns:a="http://schemas.openxmlformats.org/drawingml/2006/main" uniqueId="urn:microsoft.com/office/officeart/2005/8/layout/pyramid3">
  <dgm:title val=""/>
  <dgm:desc val=""/>
  <dgm:catLst>
    <dgm:cat type="pyramid" pri="2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T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T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rev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t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11/layout/TabList">
  <dgm:title val="Tab List"/>
  <dgm:desc val="Use to show non-sequential or grouped blocks of information. Works well for lists with a small amount of Level 1 text. The first Level 2 displays next to the Level 1 text  and the remaining Level 2 text appears beneath the Level 1 text."/>
  <dgm:catLst>
    <dgm:cat type="list" pri="4500"/>
    <dgm:cat type="officeonline" pri="11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30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0" srcId="0" destId="10" srcOrd="0" destOrd="0"/>
        <dgm:cxn modelId="41" srcId="10" destId="11" srcOrd="0" destOrd="0"/>
        <dgm:cxn modelId="42" srcId="10" destId="12" srcOrd="0" destOrd="0"/>
        <dgm:cxn modelId="50" srcId="0" destId="20" srcOrd="1" destOrd="0"/>
        <dgm:cxn modelId="51" srcId="20" destId="21" srcOrd="1" destOrd="0"/>
        <dgm:cxn modelId="52" srcId="20" destId="22" srcOrd="1" destOrd="0"/>
        <dgm:cxn modelId="60" srcId="0" destId="30" srcOrd="2" destOrd="0"/>
        <dgm:cxn modelId="61" srcId="30" destId="31" srcOrd="2" destOrd="0"/>
        <dgm:cxn modelId="62" srcId="30" destId="32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/>
      <dgm:chPref val="3"/>
      <dgm:dir/>
      <dgm:animOne val="branch"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w" for="ch" forName="Child" refType="w"/>
      <dgm:constr type="h" for="ch" forName="Child" refType="h" fact="0.6667"/>
      <dgm:constr type="primFontSz" for="des" forName="Parent" op="equ" val="65"/>
      <dgm:constr type="primFontSz" for="des" forName="Child" op="equ" val="65"/>
      <dgm:constr type="primFontSz" for="des" forName="FirstChild" op="equ" val="65"/>
      <dgm:constr type="primFontSz" for="des" forName="Child" refType="primFontSz" refFor="des" refForName="Parent" op="lte"/>
      <dgm:constr type="primFontSz" for="des" forName="FirstChild" refType="primFontSz" refFor="des" refForName="Parent" op="lte"/>
      <dgm:constr type="primFontSz" for="des" forName="Child" refType="primFontSz" refFor="des" refForName="FirstChild" op="lte"/>
      <dgm:constr type="w" for="ch" forName="composite" refType="w"/>
      <dgm:constr type="h" for="ch" forName="composite" refType="h" fact="0.3333"/>
      <dgm:constr type="sp" refType="h" refFor="ch" refForName="composite" op="equ" fact="0.05"/>
      <dgm:constr type="h" for="ch" forName="sibTrans" refType="h" refFor="ch" refForName="composite" op="equ" fact="0.05"/>
      <dgm:constr type="w" for="ch" forName="sibTrans" refType="h" refFor="ch" refForName="sibTrans" op="equ"/>
    </dgm:constrLst>
    <dgm:forEach name="nodesForEach" axis="ch" ptType="node">
      <dgm:layoutNode name="composite">
        <dgm:alg type="composite"/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l" for="ch" forName="FirstChild" refType="w" fact="0.26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l" for="ch" forName="Parent" refType="w" fact="0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if>
          <dgm:else name="Name3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r" for="ch" forName="FirstChild" refType="w" fact="0.74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r" for="ch" forName="Parent" refType="w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else>
        </dgm:choose>
        <dgm:layoutNode name="FirstChild" styleLbl="revTx">
          <dgm:varLst>
            <dgm:chMax val="0"/>
            <dgm:chPref val="0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  <dgm:param type="txAnchorVertCh" val="b"/>
                <dgm:param type="parTxRTLAlign" val="l"/>
              </dgm:alg>
            </dgm:if>
            <dgm:else name="Name6">
              <dgm:alg type="tx">
                <dgm:param type="parTxLTRAlign" val="r"/>
                <dgm:param type="shpTxLTRAlignCh" val="r"/>
                <dgm:param type="txAnchorVert" val="b"/>
                <dgm:param type="txAnchorVertCh" val="b"/>
                <dgm:param type="parTxRTLAlign" val="r"/>
              </dgm:alg>
            </dgm:else>
          </dgm:choose>
          <dgm:shape xmlns:r="http://schemas.openxmlformats.org/officeDocument/2006/relationships" type="rect" r:blip="">
            <dgm:adjLst/>
          </dgm:shape>
          <dgm:choose name="Name7">
            <dgm:if name="Name8" axis="ch" ptType="node" func="cnt" op="gte" val="1">
              <dgm:presOf axis="ch desOrSelf" ptType="node node" st="1 1" cnt="1 0"/>
            </dgm:if>
            <dgm:else name="Name9">
              <dgm:presOf/>
            </dgm:else>
          </dgm:choose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Parent" styleLbl="alignNode1">
          <dgm:varLst>
            <dgm:chMax val="3"/>
            <dgm:chPref val="3"/>
            <dgm:bulletEnabled val="1"/>
          </dgm:varLst>
          <dgm:alg type="tx">
            <dgm:param type="shpTxLTRAlignCh" val="ctr"/>
            <dgm:param type="txAnchorVertCh" val="mid"/>
          </dgm:alg>
          <dgm:shape xmlns:r="http://schemas.openxmlformats.org/officeDocument/2006/relationships" type="round2SameRect" r:blip="">
            <dgm:adjLst>
              <dgm:adj idx="1" val="0.1667"/>
              <dgm:adj idx="2" val="0"/>
            </dgm:adjLst>
          </dgm:shape>
          <dgm:presOf axis="self" ptType="node"/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Accent" styleLbl="parChTrans1D1">
          <dgm:alg type="sp"/>
          <dgm:shape xmlns:r="http://schemas.openxmlformats.org/officeDocument/2006/relationships" type="line" r:blip="" zOrderOff="-99999">
            <dgm:adjLst/>
          </dgm:shape>
          <dgm:presOf/>
        </dgm:layoutNode>
      </dgm:layoutNode>
      <dgm:choose name="Name10">
        <dgm:if name="Name11" axis="ch" ptType="node" st="2" cnt="1" func="cnt" op="gte" val="1">
          <dgm:layoutNode name="Child" styleLbl="revTx">
            <dgm:varLst>
              <dgm:chMax val="0"/>
              <dgm:chPref val="0"/>
              <dgm:bulletEnabled val="1"/>
            </dgm:varLst>
            <dgm:choose name="Name12">
              <dgm:if name="Name13" func="var" arg="dir" op="equ" val="norm">
                <dgm:alg type="tx">
                  <dgm:param type="stBulletLvl" val="1"/>
                  <dgm:param type="parTxLTRAlign" val="l"/>
                  <dgm:param type="parTxRTLAlign" val="l"/>
                  <dgm:param type="txAnchorVert" val="t"/>
                </dgm:alg>
              </dgm:if>
              <dgm:else name="Name14">
                <dgm:alg type="tx">
                  <dgm:param type="stBulletLvl" val="1"/>
                  <dgm:param type="parTxLTRAlign" val="r"/>
                  <dgm:param type="shpTxLTRAlignCh" val="r"/>
                  <dgm:param type="txAnchorVert" val="t"/>
                  <dgm:param type="parTxRTLAlign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ch desOrSelf" ptType="node node" st="2 1" cnt="0 0"/>
            <dgm:constrLst>
              <dgm:constr type="lMarg" refType="primFontSz" fact="0.15"/>
              <dgm:constr type="rMarg" refType="primFontSz" fact="0.15"/>
              <dgm:constr type="tMarg" refType="primFontSz" fact="0.15"/>
              <dgm:constr type="bMarg" refType="primFontSz" fact="0.15"/>
            </dgm:constrLst>
            <dgm:ruleLst>
              <dgm:rule type="primFontSz" val="5" fact="NaN" max="NaN"/>
            </dgm:ruleLst>
          </dgm:layoutNode>
        </dgm:if>
        <dgm:else name="Name15"/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enn3">
  <dgm:title val=""/>
  <dgm:desc val=""/>
  <dgm:catLst>
    <dgm:cat type="relationship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fallback" val="2D"/>
        </dgm:alg>
      </dgm:if>
      <dgm:else name="Name3">
        <dgm:alg type="lin">
          <dgm:param type="fallback" val="2D"/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refType="w" refFor="ch" refPtType="node"/>
      <dgm:constr type="w" for="ch" forName="space" refType="w" refFor="ch" refPtType="node" fact="-0.2"/>
      <dgm:constr type="primFontSz" for="ch" ptType="node" op="equ" val="65"/>
    </dgm:constrLst>
    <dgm:ruleLst/>
    <dgm:forEach name="Name4" axis="ch" ptType="node">
      <dgm:layoutNode name="Name5" styleLbl="vennNode1">
        <dgm:varLst>
          <dgm:bulletEnabled val="1"/>
        </dgm:varLst>
        <dgm:alg type="tx">
          <dgm:param type="txAnchorVertCh" val="mid"/>
          <dgm:param type="txAnchorHorzCh" val="ctr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tMarg" refType="primFontSz" fact="0.1"/>
          <dgm:constr type="bMarg" refType="primFontSz" fact="0.1"/>
          <dgm:constr type="lMarg" refType="w" fact="0.156"/>
          <dgm:constr type="rMarg" refType="w" fact="0.156"/>
        </dgm:constrLst>
        <dgm:ruleLst>
          <dgm:rule type="primFontSz" val="5" fact="NaN" max="NaN"/>
        </dgm:ruleLst>
      </dgm:layoutNode>
      <dgm:forEach name="Name6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7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0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4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5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7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4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5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6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7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81.png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41.wmf"/><Relationship Id="rId1" Type="http://schemas.openxmlformats.org/officeDocument/2006/relationships/image" Target="../media/image40.wmf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0.47</cdr:x>
      <cdr:y>0.09633</cdr:y>
    </cdr:from>
    <cdr:to>
      <cdr:x>0.47041</cdr:x>
      <cdr:y>0.25444</cdr:y>
    </cdr:to>
    <cdr:cxnSp macro="">
      <cdr:nvCxnSpPr>
        <cdr:cNvPr id="7" name="Straight Connector 6">
          <a:extLst xmlns:a="http://schemas.openxmlformats.org/drawingml/2006/main">
            <a:ext uri="{FF2B5EF4-FFF2-40B4-BE49-F238E27FC236}">
              <a16:creationId xmlns:a16="http://schemas.microsoft.com/office/drawing/2014/main" id="{B191A989-14AA-452B-A865-8863EE6C2502}"/>
            </a:ext>
          </a:extLst>
        </cdr:cNvPr>
        <cdr:cNvCxnSpPr/>
      </cdr:nvCxnSpPr>
      <cdr:spPr>
        <a:xfrm xmlns:a="http://schemas.openxmlformats.org/drawingml/2006/main" flipH="1">
          <a:off x="5473559" y="448789"/>
          <a:ext cx="4752" cy="736604"/>
        </a:xfrm>
        <a:prstGeom xmlns:a="http://schemas.openxmlformats.org/drawingml/2006/main" prst="line">
          <a:avLst/>
        </a:prstGeom>
        <a:ln xmlns:a="http://schemas.openxmlformats.org/drawingml/2006/main" w="12700">
          <a:solidFill>
            <a:srgbClr val="00B050"/>
          </a:solidFill>
          <a:headEnd type="none"/>
          <a:tailEnd type="oval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0.57907</cdr:x>
      <cdr:y>0</cdr:y>
    </cdr:from>
    <cdr:to>
      <cdr:x>0.93308</cdr:x>
      <cdr:y>0.25862</cdr:y>
    </cdr:to>
    <cdr:pic>
      <cdr:nvPicPr>
        <cdr:cNvPr id="2" name="chart">
          <a:extLst xmlns:a="http://schemas.openxmlformats.org/drawingml/2006/main">
            <a:ext uri="{FF2B5EF4-FFF2-40B4-BE49-F238E27FC236}">
              <a16:creationId xmlns:a16="http://schemas.microsoft.com/office/drawing/2014/main" id="{45871EE7-37BC-4007-9752-A01DC83D2BF5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1"/>
        <a:stretch xmlns:a="http://schemas.openxmlformats.org/drawingml/2006/main">
          <a:fillRect/>
        </a:stretch>
      </cdr:blipFill>
      <cdr:spPr>
        <a:xfrm xmlns:a="http://schemas.openxmlformats.org/drawingml/2006/main">
          <a:off x="6890683" y="-1473052"/>
          <a:ext cx="4212585" cy="1288782"/>
        </a:xfrm>
        <a:prstGeom xmlns:a="http://schemas.openxmlformats.org/drawingml/2006/main" prst="rect">
          <a:avLst/>
        </a:prstGeom>
      </cdr:spPr>
    </cdr:pic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0D0C58A-ACFB-4D20-B891-A38D9900C56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5B43E6-80C2-448E-BD19-DD548ED9E79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801323-6408-4731-B77A-13E90F2C2B3A}" type="datetimeFigureOut">
              <a:rPr lang="en-US" smtClean="0"/>
              <a:t>8/22/2018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F50738-2227-47D9-8AAF-C6D5464B214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C4654F-921C-4652-BAEF-974467DE114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4E94FC-97BB-41B1-9FDB-EF8977F3B81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922739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6B693F-9D0B-4463-AC23-DEAE4D5CFFB6}" type="datetimeFigureOut">
              <a:rPr lang="en-US" smtClean="0"/>
              <a:t>8/22/2018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F84A1B-0C91-4489-B351-1870C6B365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713224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EDD699-994D-4874-8F77-46CDADC77766}" type="slidenum">
              <a:rPr lang="en-US" smtClean="0">
                <a:solidFill>
                  <a:prstClr val="black"/>
                </a:solidFill>
              </a:rPr>
              <a:pPr/>
              <a:t>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98666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Source-&gt;Make-&gt;Deliver-&gt;Plan-</a:t>
            </a:r>
            <a:r>
              <a:rPr lang="en-IN" dirty="0">
                <a:sym typeface="Wingdings" panose="05000000000000000000" pitchFamily="2" charset="2"/>
              </a:rPr>
              <a:t>returns.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F84A1B-0C91-4489-B351-1870C6B365D2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98080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Source-&gt;Make-&gt;Deliver-&gt;Plan-</a:t>
            </a:r>
            <a:r>
              <a:rPr lang="en-IN" dirty="0">
                <a:sym typeface="Wingdings" panose="05000000000000000000" pitchFamily="2" charset="2"/>
              </a:rPr>
              <a:t>returns.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F84A1B-0C91-4489-B351-1870C6B365D2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56284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Source-&gt;Make-&gt;Deliver-&gt;Plan-</a:t>
            </a:r>
            <a:r>
              <a:rPr lang="en-IN" dirty="0">
                <a:sym typeface="Wingdings" panose="05000000000000000000" pitchFamily="2" charset="2"/>
              </a:rPr>
              <a:t>returns.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F84A1B-0C91-4489-B351-1870C6B365D2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5020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Source-&gt;Make-&gt;Deliver-&gt;Plan-</a:t>
            </a:r>
            <a:r>
              <a:rPr lang="en-IN" dirty="0">
                <a:sym typeface="Wingdings" panose="05000000000000000000" pitchFamily="2" charset="2"/>
              </a:rPr>
              <a:t>returns.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F84A1B-0C91-4489-B351-1870C6B365D2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37457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Source-&gt;Make-&gt;Deliver-&gt;Plan-</a:t>
            </a:r>
            <a:r>
              <a:rPr lang="en-IN" dirty="0">
                <a:sym typeface="Wingdings" panose="05000000000000000000" pitchFamily="2" charset="2"/>
              </a:rPr>
              <a:t>returns.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F84A1B-0C91-4489-B351-1870C6B365D2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58074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F84A1B-0C91-4489-B351-1870C6B365D2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48928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F84A1B-0C91-4489-B351-1870C6B365D2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45644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F84A1B-0C91-4489-B351-1870C6B365D2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67977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F84A1B-0C91-4489-B351-1870C6B365D2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77568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F84A1B-0C91-4489-B351-1870C6B365D2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94550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>
            <a:spLocks noGrp="1" noRot="1" noChangeAspect="1"/>
          </p:cNvSpPr>
          <p:nvPr>
            <p:ph type="sldImg" idx="2"/>
          </p:nvPr>
        </p:nvSpPr>
        <p:spPr>
          <a:xfrm>
            <a:off x="860425" y="1122363"/>
            <a:ext cx="5381625" cy="302736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58" name="Shape 258"/>
          <p:cNvSpPr txBox="1">
            <a:spLocks noGrp="1"/>
          </p:cNvSpPr>
          <p:nvPr>
            <p:ph type="body" idx="1"/>
          </p:nvPr>
        </p:nvSpPr>
        <p:spPr>
          <a:xfrm>
            <a:off x="710248" y="4318039"/>
            <a:ext cx="5681980" cy="353294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" name="Shape 259"/>
          <p:cNvSpPr txBox="1">
            <a:spLocks noGrp="1"/>
          </p:cNvSpPr>
          <p:nvPr>
            <p:ph type="sldNum" idx="12"/>
          </p:nvPr>
        </p:nvSpPr>
        <p:spPr>
          <a:xfrm>
            <a:off x="4023092" y="8522366"/>
            <a:ext cx="3077739" cy="45018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535991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F84A1B-0C91-4489-B351-1870C6B365D2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76261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F84A1B-0C91-4489-B351-1870C6B365D2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395084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F84A1B-0C91-4489-B351-1870C6B365D2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650719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F84A1B-0C91-4489-B351-1870C6B365D2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214093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F84A1B-0C91-4489-B351-1870C6B365D2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679990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F84A1B-0C91-4489-B351-1870C6B365D2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749058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F84A1B-0C91-4489-B351-1870C6B365D2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077424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F84A1B-0C91-4489-B351-1870C6B365D2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211034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F84A1B-0C91-4489-B351-1870C6B365D2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490348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F84A1B-0C91-4489-B351-1870C6B365D2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83788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>
            <a:spLocks noGrp="1" noRot="1" noChangeAspect="1"/>
          </p:cNvSpPr>
          <p:nvPr>
            <p:ph type="sldImg" idx="2"/>
          </p:nvPr>
        </p:nvSpPr>
        <p:spPr>
          <a:xfrm>
            <a:off x="860425" y="1122363"/>
            <a:ext cx="5381625" cy="302736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71" name="Shape 171"/>
          <p:cNvSpPr txBox="1">
            <a:spLocks noGrp="1"/>
          </p:cNvSpPr>
          <p:nvPr>
            <p:ph type="body" idx="1"/>
          </p:nvPr>
        </p:nvSpPr>
        <p:spPr>
          <a:xfrm>
            <a:off x="710248" y="4318039"/>
            <a:ext cx="5681980" cy="353294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  <a:sym typeface="Calibri"/>
            </a:endParaRPr>
          </a:p>
        </p:txBody>
      </p:sp>
      <p:sp>
        <p:nvSpPr>
          <p:cNvPr id="172" name="Shape 172"/>
          <p:cNvSpPr txBox="1">
            <a:spLocks noGrp="1"/>
          </p:cNvSpPr>
          <p:nvPr>
            <p:ph type="sldNum" idx="12"/>
          </p:nvPr>
        </p:nvSpPr>
        <p:spPr>
          <a:xfrm>
            <a:off x="4023092" y="8522366"/>
            <a:ext cx="3077739" cy="45018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ea typeface="Calibri"/>
                <a:sym typeface="Calibri"/>
              </a:rPr>
              <a:t>3</a:t>
            </a:fld>
            <a:endParaRPr lang="en-US" sz="1200" dirty="0">
              <a:solidFill>
                <a:schemeClr val="dk1"/>
              </a:solidFill>
              <a:ea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7511505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F84A1B-0C91-4489-B351-1870C6B365D2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99062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F84A1B-0C91-4489-B351-1870C6B365D2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119408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F84A1B-0C91-4489-B351-1870C6B365D2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157838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F84A1B-0C91-4489-B351-1870C6B365D2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155733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F84A1B-0C91-4489-B351-1870C6B365D2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864353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F84A1B-0C91-4489-B351-1870C6B365D2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371356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F84A1B-0C91-4489-B351-1870C6B365D2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46156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F84A1B-0C91-4489-B351-1870C6B365D2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764965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F84A1B-0C91-4489-B351-1870C6B365D2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711898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F84A1B-0C91-4489-B351-1870C6B365D2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26370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>
            <a:spLocks noGrp="1" noRot="1" noChangeAspect="1"/>
          </p:cNvSpPr>
          <p:nvPr>
            <p:ph type="sldImg" idx="2"/>
          </p:nvPr>
        </p:nvSpPr>
        <p:spPr>
          <a:xfrm>
            <a:off x="860425" y="1122363"/>
            <a:ext cx="5381625" cy="302736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31" name="Shape 231"/>
          <p:cNvSpPr txBox="1">
            <a:spLocks noGrp="1"/>
          </p:cNvSpPr>
          <p:nvPr>
            <p:ph type="body" idx="1"/>
          </p:nvPr>
        </p:nvSpPr>
        <p:spPr>
          <a:xfrm>
            <a:off x="710248" y="4318039"/>
            <a:ext cx="5681980" cy="353294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  <a:sym typeface="Calibri"/>
            </a:endParaRPr>
          </a:p>
        </p:txBody>
      </p:sp>
      <p:sp>
        <p:nvSpPr>
          <p:cNvPr id="232" name="Shape 232"/>
          <p:cNvSpPr txBox="1">
            <a:spLocks noGrp="1"/>
          </p:cNvSpPr>
          <p:nvPr>
            <p:ph type="sldNum" idx="12"/>
          </p:nvPr>
        </p:nvSpPr>
        <p:spPr>
          <a:xfrm>
            <a:off x="4023092" y="8522366"/>
            <a:ext cx="3077739" cy="45018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ea typeface="Calibri"/>
                <a:sym typeface="Calibri"/>
              </a:rPr>
              <a:t>4</a:t>
            </a:fld>
            <a:endParaRPr lang="en-US" sz="1200" dirty="0">
              <a:solidFill>
                <a:schemeClr val="dk1"/>
              </a:solidFill>
              <a:ea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086898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F84A1B-0C91-4489-B351-1870C6B365D2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952015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F84A1B-0C91-4489-B351-1870C6B365D2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377680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F84A1B-0C91-4489-B351-1870C6B365D2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188426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F84A1B-0C91-4489-B351-1870C6B365D2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145191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F84A1B-0C91-4489-B351-1870C6B365D2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05374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F84A1B-0C91-4489-B351-1870C6B365D2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708298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F84A1B-0C91-4489-B351-1870C6B365D2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580043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F84A1B-0C91-4489-B351-1870C6B365D2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046362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F84A1B-0C91-4489-B351-1870C6B365D2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20284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F84A1B-0C91-4489-B351-1870C6B365D2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62074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>
            <a:spLocks noGrp="1" noRot="1" noChangeAspect="1"/>
          </p:cNvSpPr>
          <p:nvPr>
            <p:ph type="sldImg" idx="2"/>
          </p:nvPr>
        </p:nvSpPr>
        <p:spPr>
          <a:xfrm>
            <a:off x="860425" y="1122363"/>
            <a:ext cx="5381625" cy="302736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58" name="Shape 258"/>
          <p:cNvSpPr txBox="1">
            <a:spLocks noGrp="1"/>
          </p:cNvSpPr>
          <p:nvPr>
            <p:ph type="body" idx="1"/>
          </p:nvPr>
        </p:nvSpPr>
        <p:spPr>
          <a:xfrm>
            <a:off x="710248" y="4318039"/>
            <a:ext cx="5681980" cy="353294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" name="Shape 259"/>
          <p:cNvSpPr txBox="1">
            <a:spLocks noGrp="1"/>
          </p:cNvSpPr>
          <p:nvPr>
            <p:ph type="sldNum" idx="12"/>
          </p:nvPr>
        </p:nvSpPr>
        <p:spPr>
          <a:xfrm>
            <a:off x="4023092" y="8522366"/>
            <a:ext cx="3077739" cy="45018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2802679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F84A1B-0C91-4489-B351-1870C6B365D2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06468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F84A1B-0C91-4489-B351-1870C6B365D2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851830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F84A1B-0C91-4489-B351-1870C6B365D2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404947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F84A1B-0C91-4489-B351-1870C6B365D2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226133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F84A1B-0C91-4489-B351-1870C6B365D2}" type="slidenum">
              <a:rPr lang="en-US" smtClean="0"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482127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F84A1B-0C91-4489-B351-1870C6B365D2}" type="slidenum">
              <a:rPr lang="en-US" smtClean="0"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301275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F84A1B-0C91-4489-B351-1870C6B365D2}" type="slidenum">
              <a:rPr lang="en-US" smtClean="0"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962674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F84A1B-0C91-4489-B351-1870C6B365D2}" type="slidenum">
              <a:rPr lang="en-US" smtClean="0"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9429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FCDF90-CA59-4999-BA92-3F80B38037CC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39833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EDD699-994D-4874-8F77-46CDADC7776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96406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>
            <a:spLocks noGrp="1" noRot="1" noChangeAspect="1"/>
          </p:cNvSpPr>
          <p:nvPr>
            <p:ph type="sldImg" idx="2"/>
          </p:nvPr>
        </p:nvSpPr>
        <p:spPr>
          <a:xfrm>
            <a:off x="860425" y="1122363"/>
            <a:ext cx="5381625" cy="302736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58" name="Shape 258"/>
          <p:cNvSpPr txBox="1">
            <a:spLocks noGrp="1"/>
          </p:cNvSpPr>
          <p:nvPr>
            <p:ph type="body" idx="1"/>
          </p:nvPr>
        </p:nvSpPr>
        <p:spPr>
          <a:xfrm>
            <a:off x="710248" y="4318039"/>
            <a:ext cx="5681980" cy="353294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" name="Shape 259"/>
          <p:cNvSpPr txBox="1">
            <a:spLocks noGrp="1"/>
          </p:cNvSpPr>
          <p:nvPr>
            <p:ph type="sldNum" idx="12"/>
          </p:nvPr>
        </p:nvSpPr>
        <p:spPr>
          <a:xfrm>
            <a:off x="4023092" y="8522366"/>
            <a:ext cx="3077739" cy="45018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9381478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EDD699-994D-4874-8F77-46CDADC7776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36369670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E7C9F45-6BF4-425C-B6BC-17048751ADD4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8175479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EDD699-994D-4874-8F77-46CDADC7776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24567510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E7C9F45-6BF4-425C-B6BC-17048751ADD4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71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82614473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E7C9F45-6BF4-425C-B6BC-17048751ADD4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72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31805832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E7C9F45-6BF4-425C-B6BC-17048751ADD4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73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8437277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E7C9F45-6BF4-425C-B6BC-17048751ADD4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74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9094500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E7C9F45-6BF4-425C-B6BC-17048751ADD4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75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47440840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E7C9F45-6BF4-425C-B6BC-17048751ADD4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76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5686884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E7C9F45-6BF4-425C-B6BC-17048751ADD4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77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305583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>
            <a:spLocks noGrp="1" noRot="1" noChangeAspect="1"/>
          </p:cNvSpPr>
          <p:nvPr>
            <p:ph type="sldImg" idx="2"/>
          </p:nvPr>
        </p:nvSpPr>
        <p:spPr>
          <a:xfrm>
            <a:off x="860425" y="1122363"/>
            <a:ext cx="5381625" cy="302736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58" name="Shape 258"/>
          <p:cNvSpPr txBox="1">
            <a:spLocks noGrp="1"/>
          </p:cNvSpPr>
          <p:nvPr>
            <p:ph type="body" idx="1"/>
          </p:nvPr>
        </p:nvSpPr>
        <p:spPr>
          <a:xfrm>
            <a:off x="710248" y="4318039"/>
            <a:ext cx="5681980" cy="353294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" name="Shape 259"/>
          <p:cNvSpPr txBox="1">
            <a:spLocks noGrp="1"/>
          </p:cNvSpPr>
          <p:nvPr>
            <p:ph type="sldNum" idx="12"/>
          </p:nvPr>
        </p:nvSpPr>
        <p:spPr>
          <a:xfrm>
            <a:off x="4023092" y="8522366"/>
            <a:ext cx="3077739" cy="45018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31540004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E7C9F45-6BF4-425C-B6BC-17048751ADD4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78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82946149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EDD699-994D-4874-8F77-46CDADC7776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52262833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N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E7C9F45-6BF4-425C-B6BC-17048751ADD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71505668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EDD699-994D-4874-8F77-46CDADC7776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05859618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F84A1B-0C91-4489-B351-1870C6B365D2}" type="slidenum">
              <a:rPr lang="en-US" smtClean="0"/>
              <a:t>90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6362182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>
            <a:spLocks noGrp="1" noRot="1" noChangeAspect="1"/>
          </p:cNvSpPr>
          <p:nvPr>
            <p:ph type="sldImg" idx="2"/>
          </p:nvPr>
        </p:nvSpPr>
        <p:spPr>
          <a:xfrm>
            <a:off x="860425" y="1122363"/>
            <a:ext cx="5381625" cy="302736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58" name="Shape 258"/>
          <p:cNvSpPr txBox="1">
            <a:spLocks noGrp="1"/>
          </p:cNvSpPr>
          <p:nvPr>
            <p:ph type="body" idx="1"/>
          </p:nvPr>
        </p:nvSpPr>
        <p:spPr>
          <a:xfrm>
            <a:off x="710248" y="4318039"/>
            <a:ext cx="5681980" cy="353294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I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Pandora</a:t>
            </a:r>
            <a:r>
              <a:rPr lang="en-IN" sz="1200" b="1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mr-IN" sz="1200" b="1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–</a:t>
            </a:r>
            <a:r>
              <a:rPr lang="en-IN" sz="1200" b="1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Demand Forecasting</a:t>
            </a:r>
            <a:endParaRPr lang="en-IN" sz="12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259" name="Shape 259"/>
          <p:cNvSpPr txBox="1">
            <a:spLocks noGrp="1"/>
          </p:cNvSpPr>
          <p:nvPr>
            <p:ph type="sldNum" idx="12"/>
          </p:nvPr>
        </p:nvSpPr>
        <p:spPr>
          <a:xfrm>
            <a:off x="4023092" y="8522366"/>
            <a:ext cx="3077739" cy="45018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>
              <a:buSzPct val="25000"/>
            </a:pPr>
            <a:fld id="{00000000-1234-1234-1234-123412341234}" type="slidenum">
              <a:rPr lang="en-US">
                <a:solidFill>
                  <a:prstClr val="black"/>
                </a:solidFill>
                <a:ea typeface="Calibri"/>
                <a:cs typeface="Calibri"/>
                <a:sym typeface="Calibri"/>
              </a:rPr>
              <a:pPr>
                <a:buSzPct val="25000"/>
              </a:pPr>
              <a:t>97</a:t>
            </a:fld>
            <a:endParaRPr lang="en-US">
              <a:solidFill>
                <a:prstClr val="black"/>
              </a:solidFill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7522050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7C9F45-6BF4-425C-B6BC-17048751ADD4}" type="slidenum">
              <a:rPr lang="en-US" smtClean="0"/>
              <a:pPr/>
              <a:t>98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69204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>
            <a:spLocks noGrp="1" noRot="1" noChangeAspect="1"/>
          </p:cNvSpPr>
          <p:nvPr>
            <p:ph type="sldImg" idx="2"/>
          </p:nvPr>
        </p:nvSpPr>
        <p:spPr>
          <a:xfrm>
            <a:off x="860425" y="1122363"/>
            <a:ext cx="5381625" cy="302736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58" name="Shape 258"/>
          <p:cNvSpPr txBox="1">
            <a:spLocks noGrp="1"/>
          </p:cNvSpPr>
          <p:nvPr>
            <p:ph type="body" idx="1"/>
          </p:nvPr>
        </p:nvSpPr>
        <p:spPr>
          <a:xfrm>
            <a:off x="710248" y="4318039"/>
            <a:ext cx="5681980" cy="353294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I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Pandora</a:t>
            </a:r>
            <a:r>
              <a:rPr lang="en-IN" sz="1200" b="1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mr-IN" sz="1200" b="1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–</a:t>
            </a:r>
            <a:r>
              <a:rPr lang="en-IN" sz="1200" b="1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Demand Forecasting</a:t>
            </a:r>
            <a:endParaRPr lang="en-IN" sz="12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259" name="Shape 259"/>
          <p:cNvSpPr txBox="1">
            <a:spLocks noGrp="1"/>
          </p:cNvSpPr>
          <p:nvPr>
            <p:ph type="sldNum" idx="12"/>
          </p:nvPr>
        </p:nvSpPr>
        <p:spPr>
          <a:xfrm>
            <a:off x="4023092" y="8522366"/>
            <a:ext cx="3077739" cy="45018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>
              <a:buSzPct val="25000"/>
            </a:pPr>
            <a:fld id="{00000000-1234-1234-1234-123412341234}" type="slidenum">
              <a:rPr lang="en-US">
                <a:solidFill>
                  <a:prstClr val="black"/>
                </a:solidFill>
                <a:ea typeface="Calibri"/>
                <a:cs typeface="Calibri"/>
                <a:sym typeface="Calibri"/>
              </a:rPr>
              <a:pPr>
                <a:buSzPct val="25000"/>
              </a:pPr>
              <a:t>99</a:t>
            </a:fld>
            <a:endParaRPr lang="en-US">
              <a:solidFill>
                <a:prstClr val="black"/>
              </a:solidFill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03931266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>
            <a:spLocks noGrp="1" noRot="1" noChangeAspect="1"/>
          </p:cNvSpPr>
          <p:nvPr>
            <p:ph type="sldImg" idx="2"/>
          </p:nvPr>
        </p:nvSpPr>
        <p:spPr>
          <a:xfrm>
            <a:off x="860425" y="1122363"/>
            <a:ext cx="5381625" cy="302736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58" name="Shape 258"/>
          <p:cNvSpPr txBox="1">
            <a:spLocks noGrp="1"/>
          </p:cNvSpPr>
          <p:nvPr>
            <p:ph type="body" idx="1"/>
          </p:nvPr>
        </p:nvSpPr>
        <p:spPr>
          <a:xfrm>
            <a:off x="710248" y="4318039"/>
            <a:ext cx="5681980" cy="353294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I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Pandora</a:t>
            </a:r>
            <a:r>
              <a:rPr lang="en-IN" sz="1200" b="1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mr-IN" sz="1200" b="1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–</a:t>
            </a:r>
            <a:r>
              <a:rPr lang="en-IN" sz="1200" b="1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Demand Forecasting</a:t>
            </a:r>
            <a:endParaRPr lang="en-IN" sz="12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259" name="Shape 259"/>
          <p:cNvSpPr txBox="1">
            <a:spLocks noGrp="1"/>
          </p:cNvSpPr>
          <p:nvPr>
            <p:ph type="sldNum" idx="12"/>
          </p:nvPr>
        </p:nvSpPr>
        <p:spPr>
          <a:xfrm>
            <a:off x="4023092" y="8522366"/>
            <a:ext cx="3077739" cy="45018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>
              <a:buSzPct val="25000"/>
            </a:pPr>
            <a:fld id="{00000000-1234-1234-1234-123412341234}" type="slidenum">
              <a:rPr lang="en-US">
                <a:solidFill>
                  <a:prstClr val="black"/>
                </a:solidFill>
                <a:ea typeface="Calibri"/>
                <a:cs typeface="Calibri"/>
                <a:sym typeface="Calibri"/>
              </a:rPr>
              <a:pPr>
                <a:buSzPct val="25000"/>
              </a:pPr>
              <a:t>100</a:t>
            </a:fld>
            <a:endParaRPr lang="en-US">
              <a:solidFill>
                <a:prstClr val="black"/>
              </a:solidFill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53324975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 – Anup can you update some of the details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291E1D-0E33-4E39-8C07-8B468157F15D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8124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>
            <a:spLocks noGrp="1" noRot="1" noChangeAspect="1"/>
          </p:cNvSpPr>
          <p:nvPr>
            <p:ph type="sldImg" idx="2"/>
          </p:nvPr>
        </p:nvSpPr>
        <p:spPr>
          <a:xfrm>
            <a:off x="860425" y="1122363"/>
            <a:ext cx="5381625" cy="302736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58" name="Shape 258"/>
          <p:cNvSpPr txBox="1">
            <a:spLocks noGrp="1"/>
          </p:cNvSpPr>
          <p:nvPr>
            <p:ph type="body" idx="1"/>
          </p:nvPr>
        </p:nvSpPr>
        <p:spPr>
          <a:xfrm>
            <a:off x="710248" y="4318039"/>
            <a:ext cx="5681980" cy="353294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" name="Shape 259"/>
          <p:cNvSpPr txBox="1">
            <a:spLocks noGrp="1"/>
          </p:cNvSpPr>
          <p:nvPr>
            <p:ph type="sldNum" idx="12"/>
          </p:nvPr>
        </p:nvSpPr>
        <p:spPr>
          <a:xfrm>
            <a:off x="4023092" y="8522366"/>
            <a:ext cx="3077739" cy="45018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72810044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291E1D-0E33-4E39-8C07-8B468157F15D}" type="slidenum">
              <a:rPr lang="en-US" smtClean="0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197080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>
            <a:spLocks noGrp="1" noRot="1" noChangeAspect="1"/>
          </p:cNvSpPr>
          <p:nvPr>
            <p:ph type="sldImg" idx="2"/>
          </p:nvPr>
        </p:nvSpPr>
        <p:spPr>
          <a:xfrm>
            <a:off x="860425" y="1122363"/>
            <a:ext cx="5381625" cy="302736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58" name="Shape 258"/>
          <p:cNvSpPr txBox="1">
            <a:spLocks noGrp="1"/>
          </p:cNvSpPr>
          <p:nvPr>
            <p:ph type="body" idx="1"/>
          </p:nvPr>
        </p:nvSpPr>
        <p:spPr>
          <a:xfrm>
            <a:off x="710248" y="4318039"/>
            <a:ext cx="5681980" cy="353294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I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Pandora</a:t>
            </a:r>
            <a:r>
              <a:rPr lang="en-IN" sz="1200" b="1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mr-IN" sz="1200" b="1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–</a:t>
            </a:r>
            <a:r>
              <a:rPr lang="en-IN" sz="1200" b="1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Demand Forecasting</a:t>
            </a:r>
            <a:endParaRPr lang="en-IN" sz="12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259" name="Shape 259"/>
          <p:cNvSpPr txBox="1">
            <a:spLocks noGrp="1"/>
          </p:cNvSpPr>
          <p:nvPr>
            <p:ph type="sldNum" idx="12"/>
          </p:nvPr>
        </p:nvSpPr>
        <p:spPr>
          <a:xfrm>
            <a:off x="4023092" y="8522366"/>
            <a:ext cx="3077739" cy="45018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>
              <a:buSzPct val="25000"/>
            </a:pPr>
            <a:fld id="{00000000-1234-1234-1234-123412341234}" type="slidenum">
              <a:rPr lang="en-US">
                <a:solidFill>
                  <a:prstClr val="black"/>
                </a:solidFill>
                <a:ea typeface="Calibri"/>
                <a:cs typeface="Calibri"/>
                <a:sym typeface="Calibri"/>
              </a:rPr>
              <a:pPr>
                <a:buSzPct val="25000"/>
              </a:pPr>
              <a:t>111</a:t>
            </a:fld>
            <a:endParaRPr lang="en-US">
              <a:solidFill>
                <a:prstClr val="black"/>
              </a:solidFill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169994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Source-&gt;Make-&gt;Deliver-&gt;Plan-</a:t>
            </a:r>
            <a:r>
              <a:rPr lang="en-IN" dirty="0">
                <a:sym typeface="Wingdings" panose="05000000000000000000" pitchFamily="2" charset="2"/>
              </a:rPr>
              <a:t>returns.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F84A1B-0C91-4489-B351-1870C6B365D2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1407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 Same Side Corner Rectangle 5"/>
          <p:cNvSpPr/>
          <p:nvPr userDrawn="1"/>
        </p:nvSpPr>
        <p:spPr>
          <a:xfrm>
            <a:off x="0" y="0"/>
            <a:ext cx="12192000" cy="4611584"/>
          </a:xfrm>
          <a:prstGeom prst="round2SameRect">
            <a:avLst>
              <a:gd name="adj1" fmla="val 0"/>
              <a:gd name="adj2" fmla="val 0"/>
            </a:avLst>
          </a:prstGeom>
          <a:gradFill>
            <a:gsLst>
              <a:gs pos="0">
                <a:srgbClr val="052049"/>
              </a:gs>
              <a:gs pos="73000">
                <a:srgbClr val="1957A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Title 1"/>
          <p:cNvSpPr>
            <a:spLocks noGrp="1"/>
          </p:cNvSpPr>
          <p:nvPr>
            <p:ph type="title" hasCustomPrompt="1"/>
          </p:nvPr>
        </p:nvSpPr>
        <p:spPr>
          <a:xfrm>
            <a:off x="821343" y="960009"/>
            <a:ext cx="3879577" cy="618564"/>
          </a:xfrm>
        </p:spPr>
        <p:txBody>
          <a:bodyPr>
            <a:noAutofit/>
          </a:bodyPr>
          <a:lstStyle>
            <a:lvl1pPr algn="l"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Cover page title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BE69B08-3482-49FC-A617-0DB4DAC84B53}"/>
              </a:ext>
            </a:extLst>
          </p:cNvPr>
          <p:cNvSpPr/>
          <p:nvPr userDrawn="1"/>
        </p:nvSpPr>
        <p:spPr>
          <a:xfrm>
            <a:off x="0" y="4611584"/>
            <a:ext cx="12192000" cy="22464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C81C4B-C5DA-4899-A75E-9654BAB68B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2499" y="4522684"/>
            <a:ext cx="3129501" cy="2212918"/>
          </a:xfrm>
          <a:prstGeom prst="rect">
            <a:avLst/>
          </a:prstGeom>
        </p:spPr>
      </p:pic>
      <p:sp>
        <p:nvSpPr>
          <p:cNvPr id="10" name="Content Placeholder 59">
            <a:extLst>
              <a:ext uri="{FF2B5EF4-FFF2-40B4-BE49-F238E27FC236}">
                <a16:creationId xmlns:a16="http://schemas.microsoft.com/office/drawing/2014/main" id="{5B0B0397-412B-4B04-A5E8-7B4CD5A1C0EE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821343" y="2127612"/>
            <a:ext cx="4254313" cy="457200"/>
          </a:xfrm>
        </p:spPr>
        <p:txBody>
          <a:bodyPr anchor="ctr">
            <a:noAutofit/>
          </a:bodyPr>
          <a:lstStyle>
            <a:lvl1pPr marL="0" indent="0">
              <a:buNone/>
              <a:defRPr sz="2000">
                <a:solidFill>
                  <a:schemeClr val="bg1"/>
                </a:solidFill>
                <a:effectLst/>
              </a:defRPr>
            </a:lvl1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1" name="Content Placeholder 59">
            <a:extLst>
              <a:ext uri="{FF2B5EF4-FFF2-40B4-BE49-F238E27FC236}">
                <a16:creationId xmlns:a16="http://schemas.microsoft.com/office/drawing/2014/main" id="{359C7133-707C-454A-9CAC-5B147D950A90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821343" y="2562351"/>
            <a:ext cx="2637248" cy="426958"/>
          </a:xfrm>
        </p:spPr>
        <p:txBody>
          <a:bodyPr anchor="ctr">
            <a:noAutofit/>
          </a:bodyPr>
          <a:lstStyle>
            <a:lvl1pPr marL="0" indent="0">
              <a:buNone/>
              <a:defRPr sz="1600">
                <a:solidFill>
                  <a:schemeClr val="bg1"/>
                </a:solidFill>
                <a:effectLst/>
              </a:defRPr>
            </a:lvl1pPr>
          </a:lstStyle>
          <a:p>
            <a:pPr lvl="0"/>
            <a:r>
              <a:rPr lang="en-US" dirty="0"/>
              <a:t>Designation</a:t>
            </a:r>
          </a:p>
        </p:txBody>
      </p:sp>
      <p:sp>
        <p:nvSpPr>
          <p:cNvPr id="8" name="Content Placeholder 59">
            <a:extLst>
              <a:ext uri="{FF2B5EF4-FFF2-40B4-BE49-F238E27FC236}">
                <a16:creationId xmlns:a16="http://schemas.microsoft.com/office/drawing/2014/main" id="{359C7133-707C-454A-9CAC-5B147D950A90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21343" y="4095726"/>
            <a:ext cx="2637248" cy="426958"/>
          </a:xfrm>
        </p:spPr>
        <p:txBody>
          <a:bodyPr anchor="ctr">
            <a:noAutofit/>
          </a:bodyPr>
          <a:lstStyle>
            <a:lvl1pPr marL="0" indent="0">
              <a:buNone/>
              <a:defRPr sz="1600">
                <a:solidFill>
                  <a:schemeClr val="bg1"/>
                </a:solidFill>
                <a:effectLst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41248503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mpt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207225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4344E-8840-41DC-8090-C221A510C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B17655-7070-40F5-8DCF-A8D75231DA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7DE74A2D-83BB-441E-9221-A853A7C34EAB}"/>
              </a:ext>
            </a:extLst>
          </p:cNvPr>
          <p:cNvSpPr txBox="1">
            <a:spLocks/>
          </p:cNvSpPr>
          <p:nvPr userDrawn="1"/>
        </p:nvSpPr>
        <p:spPr>
          <a:xfrm>
            <a:off x="72564" y="6527800"/>
            <a:ext cx="274864" cy="177800"/>
          </a:xfrm>
          <a:prstGeom prst="rect">
            <a:avLst/>
          </a:prstGeom>
          <a:noFill/>
        </p:spPr>
        <p:txBody>
          <a:bodyPr wrap="none" lIns="0" tIns="0" rIns="0" bIns="0" anchor="ctr" anchorCtr="0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A6739A3-A001-4132-AECF-E1735C6210C2}" type="slidenum">
              <a:rPr lang="en-US" b="1" smtClean="0">
                <a:solidFill>
                  <a:schemeClr val="tx1"/>
                </a:solidFill>
              </a:rPr>
              <a:pPr/>
              <a:t>‹#›</a:t>
            </a:fld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57028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palet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7DE74A2D-83BB-441E-9221-A853A7C34EAB}"/>
              </a:ext>
            </a:extLst>
          </p:cNvPr>
          <p:cNvSpPr txBox="1">
            <a:spLocks/>
          </p:cNvSpPr>
          <p:nvPr userDrawn="1"/>
        </p:nvSpPr>
        <p:spPr>
          <a:xfrm>
            <a:off x="72564" y="6527800"/>
            <a:ext cx="274864" cy="177800"/>
          </a:xfrm>
          <a:prstGeom prst="rect">
            <a:avLst/>
          </a:prstGeom>
          <a:noFill/>
        </p:spPr>
        <p:txBody>
          <a:bodyPr wrap="none" lIns="0" tIns="0" rIns="0" bIns="0" anchor="ctr" anchorCtr="0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A6739A3-A001-4132-AECF-E1735C6210C2}" type="slidenum">
              <a:rPr lang="en-US" b="1" smtClean="0">
                <a:solidFill>
                  <a:schemeClr val="tx1"/>
                </a:solidFill>
              </a:rPr>
              <a:pPr/>
              <a:t>‹#›</a:t>
            </a:fld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" name="Title 26">
            <a:extLst>
              <a:ext uri="{FF2B5EF4-FFF2-40B4-BE49-F238E27FC236}">
                <a16:creationId xmlns:a16="http://schemas.microsoft.com/office/drawing/2014/main" id="{9E7EBA95-D0B0-4EA6-8151-B221D8152E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655" y="58925"/>
            <a:ext cx="10940304" cy="408349"/>
          </a:xfrm>
        </p:spPr>
        <p:txBody>
          <a:bodyPr/>
          <a:lstStyle/>
          <a:p>
            <a:r>
              <a:rPr lang="en-US" dirty="0"/>
              <a:t>Brand Colors</a:t>
            </a:r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8C19F0BD-CBF1-4551-925C-A110073FD9E5}"/>
              </a:ext>
            </a:extLst>
          </p:cNvPr>
          <p:cNvSpPr txBox="1">
            <a:spLocks/>
          </p:cNvSpPr>
          <p:nvPr userDrawn="1"/>
        </p:nvSpPr>
        <p:spPr>
          <a:xfrm>
            <a:off x="264159" y="1300766"/>
            <a:ext cx="1709495" cy="7286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rgbClr val="183553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Primary colors</a:t>
            </a:r>
          </a:p>
        </p:txBody>
      </p:sp>
      <p:sp>
        <p:nvSpPr>
          <p:cNvPr id="22" name="Title 4">
            <a:extLst>
              <a:ext uri="{FF2B5EF4-FFF2-40B4-BE49-F238E27FC236}">
                <a16:creationId xmlns:a16="http://schemas.microsoft.com/office/drawing/2014/main" id="{3A39E8C3-E1BC-4BC7-9F05-F0E50DB6BBFD}"/>
              </a:ext>
            </a:extLst>
          </p:cNvPr>
          <p:cNvSpPr txBox="1">
            <a:spLocks/>
          </p:cNvSpPr>
          <p:nvPr userDrawn="1"/>
        </p:nvSpPr>
        <p:spPr>
          <a:xfrm>
            <a:off x="264159" y="3688063"/>
            <a:ext cx="1709495" cy="7286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rgbClr val="183553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Secondary colors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E973D23-688C-4E1E-8684-22CAFB14E27F}"/>
              </a:ext>
            </a:extLst>
          </p:cNvPr>
          <p:cNvSpPr/>
          <p:nvPr userDrawn="1"/>
        </p:nvSpPr>
        <p:spPr>
          <a:xfrm>
            <a:off x="9826832" y="3688063"/>
            <a:ext cx="2136568" cy="593112"/>
          </a:xfrm>
          <a:prstGeom prst="rect">
            <a:avLst/>
          </a:prstGeom>
          <a:solidFill>
            <a:schemeClr val="accent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100, 90, 41, 43</a:t>
            </a:r>
            <a:b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20, 35, 72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99FB243-5890-4642-A892-C7486A1F57B2}"/>
              </a:ext>
            </a:extLst>
          </p:cNvPr>
          <p:cNvSpPr/>
          <p:nvPr userDrawn="1"/>
        </p:nvSpPr>
        <p:spPr>
          <a:xfrm>
            <a:off x="4784050" y="3688063"/>
            <a:ext cx="2136568" cy="593112"/>
          </a:xfrm>
          <a:prstGeom prst="rect">
            <a:avLst/>
          </a:prstGeom>
          <a:solidFill>
            <a:srgbClr val="18A3AC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77, 15, 33, 0</a:t>
            </a:r>
          </a:p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25, 164, 173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2DC063-D1F5-4C30-AAE8-AD2967B11447}"/>
              </a:ext>
            </a:extLst>
          </p:cNvPr>
          <p:cNvSpPr/>
          <p:nvPr userDrawn="1"/>
        </p:nvSpPr>
        <p:spPr>
          <a:xfrm>
            <a:off x="4784050" y="1318936"/>
            <a:ext cx="2136568" cy="593112"/>
          </a:xfrm>
          <a:prstGeom prst="rect">
            <a:avLst/>
          </a:pr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51, 43, 43, 8</a:t>
            </a:r>
            <a:b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128, 128, 128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DD9C469-1688-449B-BB2D-D3A713ED39EC}"/>
              </a:ext>
            </a:extLst>
          </p:cNvPr>
          <p:cNvSpPr/>
          <p:nvPr userDrawn="1"/>
        </p:nvSpPr>
        <p:spPr>
          <a:xfrm>
            <a:off x="9826832" y="4389071"/>
            <a:ext cx="2136568" cy="593112"/>
          </a:xfrm>
          <a:prstGeom prst="rect">
            <a:avLst/>
          </a:prstGeom>
          <a:solidFill>
            <a:srgbClr val="052049">
              <a:lumMod val="25000"/>
              <a:lumOff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36, 17, 0, 0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154, 191, 248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6B62ACF-08A4-4D19-B150-0AABA3AD131A}"/>
              </a:ext>
            </a:extLst>
          </p:cNvPr>
          <p:cNvSpPr/>
          <p:nvPr userDrawn="1"/>
        </p:nvSpPr>
        <p:spPr>
          <a:xfrm>
            <a:off x="2274510" y="4389071"/>
            <a:ext cx="2136568" cy="59311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26, 11, 4, 0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184, 206, 228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B048A2-16C7-44F6-A62D-2782C6F8C4EE}"/>
              </a:ext>
            </a:extLst>
          </p:cNvPr>
          <p:cNvSpPr/>
          <p:nvPr userDrawn="1"/>
        </p:nvSpPr>
        <p:spPr>
          <a:xfrm>
            <a:off x="4784050" y="4389071"/>
            <a:ext cx="2136568" cy="593112"/>
          </a:xfrm>
          <a:prstGeom prst="rect">
            <a:avLst/>
          </a:prstGeom>
          <a:solidFill>
            <a:srgbClr val="18A3AC">
              <a:lumMod val="40000"/>
              <a:lumOff val="6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36, 0, 10, 0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145, 234, 240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5DCFF48-7B26-44FA-9E19-59FE00E0EDF3}"/>
              </a:ext>
            </a:extLst>
          </p:cNvPr>
          <p:cNvSpPr/>
          <p:nvPr userDrawn="1"/>
        </p:nvSpPr>
        <p:spPr>
          <a:xfrm>
            <a:off x="4784050" y="2006089"/>
            <a:ext cx="2136568" cy="593112"/>
          </a:xfrm>
          <a:prstGeom prst="rect">
            <a:avLst/>
          </a:prstGeom>
          <a:solidFill>
            <a:srgbClr val="BFBFB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25,	20, 20, 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191, 191, 191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4FD6AEF-3BC9-4B69-94AD-5748F17BD6BC}"/>
              </a:ext>
            </a:extLst>
          </p:cNvPr>
          <p:cNvSpPr/>
          <p:nvPr userDrawn="1"/>
        </p:nvSpPr>
        <p:spPr>
          <a:xfrm>
            <a:off x="9826832" y="5090079"/>
            <a:ext cx="2136568" cy="593112"/>
          </a:xfrm>
          <a:prstGeom prst="rect">
            <a:avLst/>
          </a:prstGeom>
          <a:solidFill>
            <a:srgbClr val="052049">
              <a:lumMod val="10000"/>
              <a:lumOff val="9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13, 5, 0, 0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215, 230, 252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A204FA4-B6FE-46CC-8B10-5C70EA312BF4}"/>
              </a:ext>
            </a:extLst>
          </p:cNvPr>
          <p:cNvSpPr/>
          <p:nvPr userDrawn="1"/>
        </p:nvSpPr>
        <p:spPr>
          <a:xfrm>
            <a:off x="2274510" y="5090079"/>
            <a:ext cx="2136568" cy="59311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13, 5, 1, 0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219, 230, 242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B6B26E6-9CF4-42A9-9E28-714E99452A1D}"/>
              </a:ext>
            </a:extLst>
          </p:cNvPr>
          <p:cNvSpPr/>
          <p:nvPr userDrawn="1"/>
        </p:nvSpPr>
        <p:spPr>
          <a:xfrm>
            <a:off x="4784050" y="5090079"/>
            <a:ext cx="2136568" cy="593112"/>
          </a:xfrm>
          <a:prstGeom prst="rect">
            <a:avLst/>
          </a:prstGeom>
          <a:solidFill>
            <a:srgbClr val="18A3AC">
              <a:lumMod val="20000"/>
              <a:lumOff val="8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19, 0, 5, 0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200, 244, 247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8AA6DB8-1711-4140-A1F4-2FDA5D684765}"/>
              </a:ext>
            </a:extLst>
          </p:cNvPr>
          <p:cNvSpPr/>
          <p:nvPr userDrawn="1"/>
        </p:nvSpPr>
        <p:spPr>
          <a:xfrm>
            <a:off x="4784050" y="2707097"/>
            <a:ext cx="2136568" cy="593112"/>
          </a:xfrm>
          <a:prstGeom prst="rect">
            <a:avLst/>
          </a:prstGeom>
          <a:solidFill>
            <a:sysClr val="window" lastClr="FFFFFF">
              <a:lumMod val="8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14, 11, 11, 0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217, 217, 217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A86F7E7-4D4C-43C6-A693-BE52619C8C20}"/>
              </a:ext>
            </a:extLst>
          </p:cNvPr>
          <p:cNvSpPr/>
          <p:nvPr userDrawn="1"/>
        </p:nvSpPr>
        <p:spPr>
          <a:xfrm>
            <a:off x="7293592" y="3688063"/>
            <a:ext cx="2160270" cy="593112"/>
          </a:xfrm>
          <a:prstGeom prst="rect">
            <a:avLst/>
          </a:prstGeom>
          <a:solidFill>
            <a:srgbClr val="779BC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55, 31, 3, 0</a:t>
            </a:r>
            <a:b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199, 155, 202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F10F334-6E7F-4900-BCD0-2E1DA2FB5D1E}"/>
              </a:ext>
            </a:extLst>
          </p:cNvPr>
          <p:cNvSpPr/>
          <p:nvPr userDrawn="1"/>
        </p:nvSpPr>
        <p:spPr>
          <a:xfrm>
            <a:off x="7293592" y="4373863"/>
            <a:ext cx="2160270" cy="593112"/>
          </a:xfrm>
          <a:prstGeom prst="rect">
            <a:avLst/>
          </a:prstGeom>
          <a:solidFill>
            <a:srgbClr val="A0B6D9"/>
          </a:solidFill>
          <a:ln w="12700" cap="flat" cmpd="sng" algn="ctr">
            <a:solidFill>
              <a:srgbClr val="A0B6D9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36, 21, 3, 0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160, 182, 217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F37BB4B-EA83-4602-B031-1EE80792E11B}"/>
              </a:ext>
            </a:extLst>
          </p:cNvPr>
          <p:cNvSpPr/>
          <p:nvPr userDrawn="1"/>
        </p:nvSpPr>
        <p:spPr>
          <a:xfrm>
            <a:off x="7293590" y="5090079"/>
            <a:ext cx="2160270" cy="593112"/>
          </a:xfrm>
          <a:prstGeom prst="rect">
            <a:avLst/>
          </a:prstGeom>
          <a:solidFill>
            <a:srgbClr val="C5D4EC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20, 11, 0.4, 0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197, 212, 236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AD2806B-9005-4D6C-9F8D-64CAB5AA3399}"/>
              </a:ext>
            </a:extLst>
          </p:cNvPr>
          <p:cNvSpPr/>
          <p:nvPr userDrawn="1"/>
        </p:nvSpPr>
        <p:spPr>
          <a:xfrm>
            <a:off x="2274510" y="1300766"/>
            <a:ext cx="2136568" cy="593112"/>
          </a:xfrm>
          <a:prstGeom prst="rect">
            <a:avLst/>
          </a:prstGeom>
          <a:solidFill>
            <a:srgbClr val="1957A3"/>
          </a:solidFill>
          <a:ln w="12700" cap="flat" cmpd="sng" algn="ctr">
            <a:solidFill>
              <a:srgbClr val="16509D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94, 72, 2, 0</a:t>
            </a:r>
            <a:b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27, 89, 164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6A6E859-301A-4D57-8858-6F4BB2178673}"/>
              </a:ext>
            </a:extLst>
          </p:cNvPr>
          <p:cNvSpPr/>
          <p:nvPr userDrawn="1"/>
        </p:nvSpPr>
        <p:spPr>
          <a:xfrm>
            <a:off x="2274510" y="2707097"/>
            <a:ext cx="2136568" cy="593112"/>
          </a:xfrm>
          <a:prstGeom prst="rect">
            <a:avLst/>
          </a:prstGeom>
          <a:solidFill>
            <a:srgbClr val="A5C6E8"/>
          </a:solidFill>
          <a:ln w="12700" cap="flat" cmpd="sng" algn="ctr">
            <a:solidFill>
              <a:srgbClr val="A5C6E8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33, 13, 0. 0</a:t>
            </a:r>
            <a:b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165, 198, 232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7901222-FC3B-4A4F-BB8B-05E51FA1BDB8}"/>
              </a:ext>
            </a:extLst>
          </p:cNvPr>
          <p:cNvSpPr/>
          <p:nvPr userDrawn="1"/>
        </p:nvSpPr>
        <p:spPr>
          <a:xfrm>
            <a:off x="2274510" y="2014788"/>
            <a:ext cx="2136568" cy="593112"/>
          </a:xfrm>
          <a:prstGeom prst="rect">
            <a:avLst/>
          </a:prstGeom>
          <a:solidFill>
            <a:srgbClr val="538ECB"/>
          </a:solidFill>
          <a:ln w="12700" cap="flat" cmpd="sng" algn="ctr">
            <a:solidFill>
              <a:srgbClr val="538ECB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68, 36, 0, 0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83, 142, 203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AEE760A-E7E5-4D0D-954C-0E7C6382E3FA}"/>
              </a:ext>
            </a:extLst>
          </p:cNvPr>
          <p:cNvSpPr/>
          <p:nvPr userDrawn="1"/>
        </p:nvSpPr>
        <p:spPr>
          <a:xfrm>
            <a:off x="2274510" y="3688063"/>
            <a:ext cx="2136568" cy="593112"/>
          </a:xfrm>
          <a:prstGeom prst="rect">
            <a:avLst/>
          </a:prstGeom>
          <a:solidFill>
            <a:schemeClr val="accent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72, 41, 5, 0</a:t>
            </a:r>
          </a:p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78, 133, 188</a:t>
            </a:r>
          </a:p>
        </p:txBody>
      </p:sp>
    </p:spTree>
    <p:extLst>
      <p:ext uri="{BB962C8B-B14F-4D97-AF65-F5344CB8AC3E}">
        <p14:creationId xmlns:p14="http://schemas.microsoft.com/office/powerpoint/2010/main" val="11470409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ver 2.jpg"/>
          <p:cNvPicPr>
            <a:picLocks noChangeAspect="1"/>
          </p:cNvPicPr>
          <p:nvPr userDrawn="1"/>
        </p:nvPicPr>
        <p:blipFill rotWithShape="1">
          <a:blip r:embed="rId2">
            <a:alphaModFix amt="1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9000"/>
                    </a14:imgEffect>
                  </a14:imgLayer>
                </a14:imgProps>
              </a:ext>
            </a:extLst>
          </a:blip>
          <a:srcRect b="7237"/>
          <a:stretch/>
        </p:blipFill>
        <p:spPr>
          <a:xfrm>
            <a:off x="0" y="510239"/>
            <a:ext cx="12242828" cy="6347762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5A4344E-8840-41DC-8090-C221A510CE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Sample text</a:t>
            </a:r>
          </a:p>
        </p:txBody>
      </p:sp>
      <p:sp>
        <p:nvSpPr>
          <p:cNvPr id="8" name="Shape 4526"/>
          <p:cNvSpPr/>
          <p:nvPr userDrawn="1"/>
        </p:nvSpPr>
        <p:spPr>
          <a:xfrm flipH="1">
            <a:off x="1161261" y="1888249"/>
            <a:ext cx="690302" cy="690300"/>
          </a:xfrm>
          <a:prstGeom prst="ellipse">
            <a:avLst/>
          </a:prstGeom>
          <a:solidFill>
            <a:schemeClr val="accent4"/>
          </a:solidFill>
          <a:ln w="3175" cap="flat" cmpd="sng">
            <a:solidFill>
              <a:schemeClr val="bg1"/>
            </a:solidFill>
            <a:prstDash val="solid"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>
              <a:defRPr sz="2500"/>
            </a:pPr>
            <a:endParaRPr dirty="0">
              <a:latin typeface="Avenir Book"/>
              <a:cs typeface="Avenir Book"/>
            </a:endParaRPr>
          </a:p>
        </p:txBody>
      </p:sp>
      <p:sp>
        <p:nvSpPr>
          <p:cNvPr id="9" name="Shape 4526"/>
          <p:cNvSpPr/>
          <p:nvPr userDrawn="1"/>
        </p:nvSpPr>
        <p:spPr>
          <a:xfrm flipH="1">
            <a:off x="4201316" y="1888249"/>
            <a:ext cx="690302" cy="690300"/>
          </a:xfrm>
          <a:prstGeom prst="ellipse">
            <a:avLst/>
          </a:prstGeom>
          <a:solidFill>
            <a:srgbClr val="002060"/>
          </a:solidFill>
          <a:ln w="3175" cap="flat" cmpd="sng">
            <a:solidFill>
              <a:schemeClr val="bg1"/>
            </a:solidFill>
            <a:prstDash val="solid"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>
              <a:defRPr sz="2500"/>
            </a:pPr>
            <a:endParaRPr dirty="0">
              <a:latin typeface="Avenir Book"/>
              <a:cs typeface="Avenir Book"/>
            </a:endParaRPr>
          </a:p>
        </p:txBody>
      </p:sp>
      <p:sp>
        <p:nvSpPr>
          <p:cNvPr id="10" name="Shape 4526"/>
          <p:cNvSpPr/>
          <p:nvPr userDrawn="1"/>
        </p:nvSpPr>
        <p:spPr>
          <a:xfrm flipH="1">
            <a:off x="7241371" y="1888249"/>
            <a:ext cx="690302" cy="690300"/>
          </a:xfrm>
          <a:prstGeom prst="ellipse">
            <a:avLst/>
          </a:prstGeom>
          <a:solidFill>
            <a:schemeClr val="accent3"/>
          </a:solidFill>
          <a:ln w="3175" cap="flat" cmpd="sng">
            <a:solidFill>
              <a:schemeClr val="bg1"/>
            </a:solidFill>
            <a:prstDash val="solid"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>
              <a:defRPr sz="2500"/>
            </a:pPr>
            <a:endParaRPr dirty="0">
              <a:latin typeface="Avenir Book"/>
              <a:cs typeface="Avenir Book"/>
            </a:endParaRPr>
          </a:p>
        </p:txBody>
      </p:sp>
      <p:sp>
        <p:nvSpPr>
          <p:cNvPr id="11" name="Oval 10"/>
          <p:cNvSpPr/>
          <p:nvPr userDrawn="1"/>
        </p:nvSpPr>
        <p:spPr>
          <a:xfrm>
            <a:off x="10281427" y="1890963"/>
            <a:ext cx="684872" cy="684872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205855" y="982113"/>
            <a:ext cx="11728012" cy="756822"/>
          </a:xfrm>
        </p:spPr>
        <p:txBody>
          <a:bodyPr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Lorem Ipsum is simply dummy text of the printing and typesetting industry. Lorem Ipsum has </a:t>
            </a:r>
            <a:br>
              <a:rPr lang="en-US" dirty="0"/>
            </a:br>
            <a:r>
              <a:rPr lang="en-US" dirty="0"/>
              <a:t>been the industry's standard dummy text ever since the 1500s, when an unknown printer took </a:t>
            </a:r>
            <a:br>
              <a:rPr lang="en-US" dirty="0"/>
            </a:br>
            <a:r>
              <a:rPr lang="en-US" dirty="0"/>
              <a:t>a galley of type and scrambled it to make a type specimen book.</a:t>
            </a:r>
          </a:p>
        </p:txBody>
      </p:sp>
      <p:sp>
        <p:nvSpPr>
          <p:cNvPr id="14" name="Content Placeholder 10"/>
          <p:cNvSpPr>
            <a:spLocks noGrp="1"/>
          </p:cNvSpPr>
          <p:nvPr>
            <p:ph sz="quarter" idx="13" hasCustomPrompt="1"/>
          </p:nvPr>
        </p:nvSpPr>
        <p:spPr>
          <a:xfrm>
            <a:off x="220575" y="2679358"/>
            <a:ext cx="2571674" cy="517951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>
                <a:solidFill>
                  <a:schemeClr val="accent4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Sample text</a:t>
            </a:r>
          </a:p>
        </p:txBody>
      </p:sp>
      <p:sp>
        <p:nvSpPr>
          <p:cNvPr id="15" name="Content Placeholder 10"/>
          <p:cNvSpPr>
            <a:spLocks noGrp="1"/>
          </p:cNvSpPr>
          <p:nvPr>
            <p:ph sz="quarter" idx="14" hasCustomPrompt="1"/>
          </p:nvPr>
        </p:nvSpPr>
        <p:spPr>
          <a:xfrm>
            <a:off x="220575" y="3279721"/>
            <a:ext cx="2571674" cy="2343839"/>
          </a:xfrm>
        </p:spPr>
        <p:txBody>
          <a:bodyPr anchor="t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b="0" kern="1200" dirty="0">
                <a:solidFill>
                  <a:schemeClr val="tx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Lorem Ipsum is simply dummy text of the printing and typesetting industry. Lorem Ipsum has </a:t>
            </a:r>
            <a:br>
              <a:rPr lang="en-US" dirty="0"/>
            </a:br>
            <a:r>
              <a:rPr lang="en-US" dirty="0"/>
              <a:t>been the industry's standard dummy text ever since the 1500s, when an unknown printer took a galley of type and scrambled it to make a type specimen book.</a:t>
            </a:r>
          </a:p>
        </p:txBody>
      </p:sp>
      <p:sp>
        <p:nvSpPr>
          <p:cNvPr id="16" name="Content Placeholder 10"/>
          <p:cNvSpPr>
            <a:spLocks noGrp="1"/>
          </p:cNvSpPr>
          <p:nvPr>
            <p:ph sz="quarter" idx="15" hasCustomPrompt="1"/>
          </p:nvPr>
        </p:nvSpPr>
        <p:spPr>
          <a:xfrm>
            <a:off x="3277737" y="2679358"/>
            <a:ext cx="2571674" cy="517951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>
                <a:solidFill>
                  <a:srgbClr val="002060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Sample text</a:t>
            </a:r>
          </a:p>
        </p:txBody>
      </p:sp>
      <p:sp>
        <p:nvSpPr>
          <p:cNvPr id="17" name="Content Placeholder 10"/>
          <p:cNvSpPr>
            <a:spLocks noGrp="1"/>
          </p:cNvSpPr>
          <p:nvPr>
            <p:ph sz="quarter" idx="16" hasCustomPrompt="1"/>
          </p:nvPr>
        </p:nvSpPr>
        <p:spPr>
          <a:xfrm>
            <a:off x="3277737" y="3279721"/>
            <a:ext cx="2571674" cy="2343839"/>
          </a:xfrm>
        </p:spPr>
        <p:txBody>
          <a:bodyPr anchor="t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b="0" kern="1200" dirty="0">
                <a:solidFill>
                  <a:schemeClr val="tx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Lorem Ipsum is simply dummy text of the printing and typesetting industry. Lorem Ipsum has </a:t>
            </a:r>
            <a:br>
              <a:rPr lang="en-US" dirty="0"/>
            </a:br>
            <a:r>
              <a:rPr lang="en-US" dirty="0"/>
              <a:t>been the industry's standard dummy text ever since the 1500s, when an unknown printer took a galley of type and scrambled it to make a type specimen book.</a:t>
            </a:r>
          </a:p>
        </p:txBody>
      </p:sp>
      <p:sp>
        <p:nvSpPr>
          <p:cNvPr id="18" name="Content Placeholder 10"/>
          <p:cNvSpPr>
            <a:spLocks noGrp="1"/>
          </p:cNvSpPr>
          <p:nvPr>
            <p:ph sz="quarter" idx="17" hasCustomPrompt="1"/>
          </p:nvPr>
        </p:nvSpPr>
        <p:spPr>
          <a:xfrm>
            <a:off x="6340285" y="2679358"/>
            <a:ext cx="2571674" cy="517951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>
                <a:solidFill>
                  <a:schemeClr val="accent3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Sample text</a:t>
            </a:r>
          </a:p>
        </p:txBody>
      </p:sp>
      <p:sp>
        <p:nvSpPr>
          <p:cNvPr id="19" name="Content Placeholder 10"/>
          <p:cNvSpPr>
            <a:spLocks noGrp="1"/>
          </p:cNvSpPr>
          <p:nvPr>
            <p:ph sz="quarter" idx="18" hasCustomPrompt="1"/>
          </p:nvPr>
        </p:nvSpPr>
        <p:spPr>
          <a:xfrm>
            <a:off x="6340285" y="3279721"/>
            <a:ext cx="2571674" cy="2343839"/>
          </a:xfrm>
        </p:spPr>
        <p:txBody>
          <a:bodyPr anchor="t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b="0" kern="1200" dirty="0">
                <a:solidFill>
                  <a:schemeClr val="tx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Lorem Ipsum is simply dummy text of the printing and typesetting industry. Lorem Ipsum has </a:t>
            </a:r>
            <a:br>
              <a:rPr lang="en-US" dirty="0"/>
            </a:br>
            <a:r>
              <a:rPr lang="en-US" dirty="0"/>
              <a:t>been the industry's standard dummy text ever since the 1500s, when an unknown printer took a galley of type and scrambled it to make a type specimen book.</a:t>
            </a:r>
          </a:p>
        </p:txBody>
      </p:sp>
      <p:sp>
        <p:nvSpPr>
          <p:cNvPr id="20" name="Content Placeholder 10"/>
          <p:cNvSpPr>
            <a:spLocks noGrp="1"/>
          </p:cNvSpPr>
          <p:nvPr>
            <p:ph sz="quarter" idx="19" hasCustomPrompt="1"/>
          </p:nvPr>
        </p:nvSpPr>
        <p:spPr>
          <a:xfrm>
            <a:off x="9362193" y="2679358"/>
            <a:ext cx="2571674" cy="517951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>
                <a:solidFill>
                  <a:schemeClr val="accent2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Sample text</a:t>
            </a:r>
          </a:p>
        </p:txBody>
      </p:sp>
      <p:sp>
        <p:nvSpPr>
          <p:cNvPr id="21" name="Content Placeholder 10"/>
          <p:cNvSpPr>
            <a:spLocks noGrp="1"/>
          </p:cNvSpPr>
          <p:nvPr>
            <p:ph sz="quarter" idx="20" hasCustomPrompt="1"/>
          </p:nvPr>
        </p:nvSpPr>
        <p:spPr>
          <a:xfrm>
            <a:off x="9362193" y="3279721"/>
            <a:ext cx="2571674" cy="2343839"/>
          </a:xfrm>
        </p:spPr>
        <p:txBody>
          <a:bodyPr anchor="t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b="0" kern="1200" dirty="0">
                <a:solidFill>
                  <a:schemeClr val="tx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Lorem Ipsum is simply dummy text of the printing and typesetting industry. Lorem Ipsum has </a:t>
            </a:r>
            <a:br>
              <a:rPr lang="en-US" dirty="0"/>
            </a:br>
            <a:r>
              <a:rPr lang="en-US" dirty="0"/>
              <a:t>been the industry's standard dummy text ever since the 1500s, when an unknown printer took a galley of type and scrambled it to make a type specimen book.</a:t>
            </a:r>
          </a:p>
        </p:txBody>
      </p:sp>
      <p:sp>
        <p:nvSpPr>
          <p:cNvPr id="22" name="Content Placeholder 10"/>
          <p:cNvSpPr>
            <a:spLocks noGrp="1"/>
          </p:cNvSpPr>
          <p:nvPr>
            <p:ph sz="quarter" idx="21" hasCustomPrompt="1"/>
          </p:nvPr>
        </p:nvSpPr>
        <p:spPr>
          <a:xfrm>
            <a:off x="1214504" y="2072587"/>
            <a:ext cx="583816" cy="321624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b="1" kern="1200" dirty="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Icon</a:t>
            </a:r>
          </a:p>
        </p:txBody>
      </p:sp>
      <p:sp>
        <p:nvSpPr>
          <p:cNvPr id="23" name="Content Placeholder 10"/>
          <p:cNvSpPr>
            <a:spLocks noGrp="1"/>
          </p:cNvSpPr>
          <p:nvPr>
            <p:ph sz="quarter" idx="22" hasCustomPrompt="1"/>
          </p:nvPr>
        </p:nvSpPr>
        <p:spPr>
          <a:xfrm>
            <a:off x="4254559" y="2072587"/>
            <a:ext cx="583816" cy="321624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b="1" kern="1200" dirty="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Icon</a:t>
            </a:r>
          </a:p>
        </p:txBody>
      </p:sp>
      <p:sp>
        <p:nvSpPr>
          <p:cNvPr id="24" name="Content Placeholder 10"/>
          <p:cNvSpPr>
            <a:spLocks noGrp="1"/>
          </p:cNvSpPr>
          <p:nvPr>
            <p:ph sz="quarter" idx="23" hasCustomPrompt="1"/>
          </p:nvPr>
        </p:nvSpPr>
        <p:spPr>
          <a:xfrm>
            <a:off x="7294614" y="2072587"/>
            <a:ext cx="583816" cy="321624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b="1" kern="1200" dirty="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Icon</a:t>
            </a:r>
          </a:p>
        </p:txBody>
      </p:sp>
      <p:sp>
        <p:nvSpPr>
          <p:cNvPr id="25" name="Content Placeholder 10"/>
          <p:cNvSpPr>
            <a:spLocks noGrp="1"/>
          </p:cNvSpPr>
          <p:nvPr>
            <p:ph sz="quarter" idx="24" hasCustomPrompt="1"/>
          </p:nvPr>
        </p:nvSpPr>
        <p:spPr>
          <a:xfrm>
            <a:off x="10331955" y="2072587"/>
            <a:ext cx="583816" cy="321624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b="1" kern="1200" dirty="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10679629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pasted-image.jp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83" r="19870"/>
          <a:stretch/>
        </p:blipFill>
        <p:spPr>
          <a:xfrm>
            <a:off x="-14710" y="4484"/>
            <a:ext cx="6215310" cy="6853516"/>
          </a:xfrm>
          <a:prstGeom prst="rect">
            <a:avLst/>
          </a:prstGeom>
          <a:ln w="12700">
            <a:miter lim="400000"/>
          </a:ln>
        </p:spPr>
      </p:pic>
      <p:sp>
        <p:nvSpPr>
          <p:cNvPr id="63" name="Rectangle 62"/>
          <p:cNvSpPr/>
          <p:nvPr userDrawn="1"/>
        </p:nvSpPr>
        <p:spPr>
          <a:xfrm>
            <a:off x="0" y="-13853"/>
            <a:ext cx="6215310" cy="6871853"/>
          </a:xfrm>
          <a:prstGeom prst="rect">
            <a:avLst/>
          </a:prstGeom>
          <a:solidFill>
            <a:schemeClr val="accent2">
              <a:lumMod val="50000"/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Pentagon 66"/>
          <p:cNvSpPr/>
          <p:nvPr userDrawn="1"/>
        </p:nvSpPr>
        <p:spPr>
          <a:xfrm>
            <a:off x="6212314" y="578981"/>
            <a:ext cx="1185657" cy="641298"/>
          </a:xfrm>
          <a:prstGeom prst="homePlat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2" name="Pentagon 71"/>
          <p:cNvSpPr/>
          <p:nvPr userDrawn="1"/>
        </p:nvSpPr>
        <p:spPr>
          <a:xfrm>
            <a:off x="6212314" y="1954531"/>
            <a:ext cx="1169399" cy="632502"/>
          </a:xfrm>
          <a:prstGeom prst="homePlat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7" name="Pentagon 76"/>
          <p:cNvSpPr/>
          <p:nvPr userDrawn="1"/>
        </p:nvSpPr>
        <p:spPr>
          <a:xfrm>
            <a:off x="6212314" y="3321285"/>
            <a:ext cx="1169399" cy="632502"/>
          </a:xfrm>
          <a:prstGeom prst="homePlate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1" name="Pentagon 80"/>
          <p:cNvSpPr/>
          <p:nvPr userDrawn="1"/>
        </p:nvSpPr>
        <p:spPr>
          <a:xfrm>
            <a:off x="6212314" y="4688038"/>
            <a:ext cx="1169399" cy="632502"/>
          </a:xfrm>
          <a:prstGeom prst="homePlat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1324396" y="2964873"/>
            <a:ext cx="3591716" cy="914401"/>
          </a:xfrm>
        </p:spPr>
        <p:txBody>
          <a:bodyPr anchor="ctr">
            <a:no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Agenda</a:t>
            </a:r>
          </a:p>
        </p:txBody>
      </p:sp>
      <p:sp>
        <p:nvSpPr>
          <p:cNvPr id="84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7750522" y="587306"/>
            <a:ext cx="4110084" cy="624648"/>
          </a:xfrm>
        </p:spPr>
        <p:txBody>
          <a:bodyPr anchor="ctr">
            <a:no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Click add text</a:t>
            </a:r>
          </a:p>
        </p:txBody>
      </p:sp>
      <p:sp>
        <p:nvSpPr>
          <p:cNvPr id="85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6439087" y="723900"/>
            <a:ext cx="525798" cy="35146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01</a:t>
            </a:r>
          </a:p>
        </p:txBody>
      </p:sp>
      <p:sp>
        <p:nvSpPr>
          <p:cNvPr id="86" name="Content Placeholder 10"/>
          <p:cNvSpPr>
            <a:spLocks noGrp="1"/>
          </p:cNvSpPr>
          <p:nvPr>
            <p:ph sz="quarter" idx="13" hasCustomPrompt="1"/>
          </p:nvPr>
        </p:nvSpPr>
        <p:spPr>
          <a:xfrm>
            <a:off x="6425439" y="2095052"/>
            <a:ext cx="525798" cy="35146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02</a:t>
            </a:r>
          </a:p>
        </p:txBody>
      </p:sp>
      <p:sp>
        <p:nvSpPr>
          <p:cNvPr id="87" name="Content Placeholder 10"/>
          <p:cNvSpPr>
            <a:spLocks noGrp="1"/>
          </p:cNvSpPr>
          <p:nvPr>
            <p:ph sz="quarter" idx="14" hasCustomPrompt="1"/>
          </p:nvPr>
        </p:nvSpPr>
        <p:spPr>
          <a:xfrm>
            <a:off x="6425439" y="3461806"/>
            <a:ext cx="525798" cy="35146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03</a:t>
            </a:r>
          </a:p>
        </p:txBody>
      </p:sp>
      <p:sp>
        <p:nvSpPr>
          <p:cNvPr id="88" name="Content Placeholder 10"/>
          <p:cNvSpPr>
            <a:spLocks noGrp="1"/>
          </p:cNvSpPr>
          <p:nvPr>
            <p:ph sz="quarter" idx="15" hasCustomPrompt="1"/>
          </p:nvPr>
        </p:nvSpPr>
        <p:spPr>
          <a:xfrm>
            <a:off x="6425439" y="4828559"/>
            <a:ext cx="525798" cy="35146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04</a:t>
            </a:r>
          </a:p>
        </p:txBody>
      </p:sp>
      <p:sp>
        <p:nvSpPr>
          <p:cNvPr id="89" name="Content Placeholder 10"/>
          <p:cNvSpPr>
            <a:spLocks noGrp="1"/>
          </p:cNvSpPr>
          <p:nvPr>
            <p:ph sz="quarter" idx="16" hasCustomPrompt="1"/>
          </p:nvPr>
        </p:nvSpPr>
        <p:spPr>
          <a:xfrm>
            <a:off x="7736874" y="1958458"/>
            <a:ext cx="4110084" cy="624648"/>
          </a:xfrm>
        </p:spPr>
        <p:txBody>
          <a:bodyPr anchor="ctr">
            <a:no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Click add text</a:t>
            </a:r>
          </a:p>
        </p:txBody>
      </p:sp>
      <p:sp>
        <p:nvSpPr>
          <p:cNvPr id="91" name="Content Placeholder 10"/>
          <p:cNvSpPr>
            <a:spLocks noGrp="1"/>
          </p:cNvSpPr>
          <p:nvPr>
            <p:ph sz="quarter" idx="17" hasCustomPrompt="1"/>
          </p:nvPr>
        </p:nvSpPr>
        <p:spPr>
          <a:xfrm>
            <a:off x="7736874" y="3325212"/>
            <a:ext cx="4110084" cy="624648"/>
          </a:xfrm>
        </p:spPr>
        <p:txBody>
          <a:bodyPr anchor="ctr">
            <a:no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Click add text</a:t>
            </a:r>
          </a:p>
        </p:txBody>
      </p:sp>
      <p:sp>
        <p:nvSpPr>
          <p:cNvPr id="92" name="Content Placeholder 10"/>
          <p:cNvSpPr>
            <a:spLocks noGrp="1"/>
          </p:cNvSpPr>
          <p:nvPr>
            <p:ph sz="quarter" idx="18" hasCustomPrompt="1"/>
          </p:nvPr>
        </p:nvSpPr>
        <p:spPr>
          <a:xfrm>
            <a:off x="7736874" y="4691965"/>
            <a:ext cx="4110084" cy="624648"/>
          </a:xfrm>
        </p:spPr>
        <p:txBody>
          <a:bodyPr anchor="ctr">
            <a:no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Click add text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89097DD5-8847-43DE-B3AE-BE5A64A94902}"/>
              </a:ext>
            </a:extLst>
          </p:cNvPr>
          <p:cNvSpPr/>
          <p:nvPr userDrawn="1"/>
        </p:nvSpPr>
        <p:spPr>
          <a:xfrm flipH="1">
            <a:off x="11037890" y="6196877"/>
            <a:ext cx="1149348" cy="656012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D0CB488-30EA-4015-9174-1E0A80F1A15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5009" y="5850030"/>
            <a:ext cx="1418240" cy="1002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755666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break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CDD35920-50C1-4782-9856-992F2694213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0279" y="5128616"/>
            <a:ext cx="2559043" cy="1809537"/>
          </a:xfrm>
          <a:prstGeom prst="rect">
            <a:avLst/>
          </a:prstGeom>
        </p:spPr>
      </p:pic>
      <p:sp>
        <p:nvSpPr>
          <p:cNvPr id="7" name="Freeform: Shape 6"/>
          <p:cNvSpPr/>
          <p:nvPr userDrawn="1"/>
        </p:nvSpPr>
        <p:spPr>
          <a:xfrm flipH="1">
            <a:off x="0" y="2034284"/>
            <a:ext cx="12192000" cy="1570232"/>
          </a:xfrm>
          <a:custGeom>
            <a:avLst/>
            <a:gdLst>
              <a:gd name="connsiteX0" fmla="*/ 0 w 12192000"/>
              <a:gd name="connsiteY0" fmla="*/ 0 h 1570232"/>
              <a:gd name="connsiteX1" fmla="*/ 10058950 w 12192000"/>
              <a:gd name="connsiteY1" fmla="*/ 0 h 1570232"/>
              <a:gd name="connsiteX2" fmla="*/ 10062651 w 12192000"/>
              <a:gd name="connsiteY2" fmla="*/ 36710 h 1570232"/>
              <a:gd name="connsiteX3" fmla="*/ 10842373 w 12192000"/>
              <a:gd name="connsiteY3" fmla="*/ 672200 h 1570232"/>
              <a:gd name="connsiteX4" fmla="*/ 11622095 w 12192000"/>
              <a:gd name="connsiteY4" fmla="*/ 36710 h 1570232"/>
              <a:gd name="connsiteX5" fmla="*/ 11625796 w 12192000"/>
              <a:gd name="connsiteY5" fmla="*/ 0 h 1570232"/>
              <a:gd name="connsiteX6" fmla="*/ 12192000 w 12192000"/>
              <a:gd name="connsiteY6" fmla="*/ 0 h 1570232"/>
              <a:gd name="connsiteX7" fmla="*/ 12192000 w 12192000"/>
              <a:gd name="connsiteY7" fmla="*/ 1570232 h 1570232"/>
              <a:gd name="connsiteX8" fmla="*/ 0 w 12192000"/>
              <a:gd name="connsiteY8" fmla="*/ 1570232 h 1570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1570232">
                <a:moveTo>
                  <a:pt x="0" y="0"/>
                </a:moveTo>
                <a:lnTo>
                  <a:pt x="10058950" y="0"/>
                </a:lnTo>
                <a:lnTo>
                  <a:pt x="10062651" y="36710"/>
                </a:lnTo>
                <a:cubicBezTo>
                  <a:pt x="10136865" y="399383"/>
                  <a:pt x="10457759" y="672200"/>
                  <a:pt x="10842373" y="672200"/>
                </a:cubicBezTo>
                <a:cubicBezTo>
                  <a:pt x="11226987" y="672200"/>
                  <a:pt x="11547881" y="399383"/>
                  <a:pt x="11622095" y="36710"/>
                </a:cubicBezTo>
                <a:lnTo>
                  <a:pt x="11625796" y="0"/>
                </a:lnTo>
                <a:lnTo>
                  <a:pt x="12192000" y="0"/>
                </a:lnTo>
                <a:lnTo>
                  <a:pt x="12192000" y="1570232"/>
                </a:lnTo>
                <a:lnTo>
                  <a:pt x="0" y="1570232"/>
                </a:lnTo>
                <a:close/>
              </a:path>
            </a:pathLst>
          </a:custGeom>
          <a:gradFill>
            <a:gsLst>
              <a:gs pos="0">
                <a:srgbClr val="052049"/>
              </a:gs>
              <a:gs pos="73000">
                <a:srgbClr val="1957A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  <p:sp>
        <p:nvSpPr>
          <p:cNvPr id="8" name="Oval 7"/>
          <p:cNvSpPr/>
          <p:nvPr userDrawn="1"/>
        </p:nvSpPr>
        <p:spPr>
          <a:xfrm flipH="1">
            <a:off x="711199" y="1272168"/>
            <a:ext cx="1276856" cy="1276852"/>
          </a:xfrm>
          <a:prstGeom prst="ellipse">
            <a:avLst/>
          </a:prstGeom>
          <a:gradFill>
            <a:gsLst>
              <a:gs pos="0">
                <a:srgbClr val="052049"/>
              </a:gs>
              <a:gs pos="73000">
                <a:srgbClr val="1957A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  <p:sp>
        <p:nvSpPr>
          <p:cNvPr id="21" name="Content Placeholder 59"/>
          <p:cNvSpPr>
            <a:spLocks noGrp="1"/>
          </p:cNvSpPr>
          <p:nvPr>
            <p:ph sz="quarter" idx="10" hasCustomPrompt="1"/>
          </p:nvPr>
        </p:nvSpPr>
        <p:spPr>
          <a:xfrm>
            <a:off x="3259212" y="2362200"/>
            <a:ext cx="5673576" cy="914400"/>
          </a:xfrm>
        </p:spPr>
        <p:txBody>
          <a:bodyPr anchor="ctr">
            <a:no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  <a:effectLst/>
              </a:defRPr>
            </a:lvl1pPr>
          </a:lstStyle>
          <a:p>
            <a:pPr lvl="0"/>
            <a:r>
              <a:rPr lang="en-US" dirty="0"/>
              <a:t>Section Header</a:t>
            </a:r>
          </a:p>
        </p:txBody>
      </p:sp>
      <p:grpSp>
        <p:nvGrpSpPr>
          <p:cNvPr id="4" name="Group 4"/>
          <p:cNvGrpSpPr>
            <a:grpSpLocks noChangeAspect="1"/>
          </p:cNvGrpSpPr>
          <p:nvPr userDrawn="1"/>
        </p:nvGrpSpPr>
        <p:grpSpPr bwMode="auto">
          <a:xfrm>
            <a:off x="892045" y="1597544"/>
            <a:ext cx="915165" cy="626101"/>
            <a:chOff x="1322" y="702"/>
            <a:chExt cx="744" cy="509"/>
          </a:xfrm>
          <a:solidFill>
            <a:schemeClr val="bg1"/>
          </a:solidFill>
        </p:grpSpPr>
        <p:sp>
          <p:nvSpPr>
            <p:cNvPr id="9" name="Freeform 6"/>
            <p:cNvSpPr>
              <a:spLocks noEditPoints="1"/>
            </p:cNvSpPr>
            <p:nvPr userDrawn="1"/>
          </p:nvSpPr>
          <p:spPr bwMode="auto">
            <a:xfrm>
              <a:off x="1802" y="886"/>
              <a:ext cx="96" cy="103"/>
            </a:xfrm>
            <a:custGeom>
              <a:avLst/>
              <a:gdLst>
                <a:gd name="T0" fmla="*/ 208 w 478"/>
                <a:gd name="T1" fmla="*/ 245 h 518"/>
                <a:gd name="T2" fmla="*/ 166 w 478"/>
                <a:gd name="T3" fmla="*/ 266 h 518"/>
                <a:gd name="T4" fmla="*/ 136 w 478"/>
                <a:gd name="T5" fmla="*/ 303 h 518"/>
                <a:gd name="T6" fmla="*/ 125 w 478"/>
                <a:gd name="T7" fmla="*/ 350 h 518"/>
                <a:gd name="T8" fmla="*/ 136 w 478"/>
                <a:gd name="T9" fmla="*/ 398 h 518"/>
                <a:gd name="T10" fmla="*/ 166 w 478"/>
                <a:gd name="T11" fmla="*/ 435 h 518"/>
                <a:gd name="T12" fmla="*/ 208 w 478"/>
                <a:gd name="T13" fmla="*/ 455 h 518"/>
                <a:gd name="T14" fmla="*/ 257 w 478"/>
                <a:gd name="T15" fmla="*/ 455 h 518"/>
                <a:gd name="T16" fmla="*/ 300 w 478"/>
                <a:gd name="T17" fmla="*/ 435 h 518"/>
                <a:gd name="T18" fmla="*/ 330 w 478"/>
                <a:gd name="T19" fmla="*/ 398 h 518"/>
                <a:gd name="T20" fmla="*/ 340 w 478"/>
                <a:gd name="T21" fmla="*/ 350 h 518"/>
                <a:gd name="T22" fmla="*/ 330 w 478"/>
                <a:gd name="T23" fmla="*/ 303 h 518"/>
                <a:gd name="T24" fmla="*/ 300 w 478"/>
                <a:gd name="T25" fmla="*/ 266 h 518"/>
                <a:gd name="T26" fmla="*/ 257 w 478"/>
                <a:gd name="T27" fmla="*/ 245 h 518"/>
                <a:gd name="T28" fmla="*/ 81 w 478"/>
                <a:gd name="T29" fmla="*/ 0 h 518"/>
                <a:gd name="T30" fmla="*/ 209 w 478"/>
                <a:gd name="T31" fmla="*/ 184 h 518"/>
                <a:gd name="T32" fmla="*/ 256 w 478"/>
                <a:gd name="T33" fmla="*/ 184 h 518"/>
                <a:gd name="T34" fmla="*/ 299 w 478"/>
                <a:gd name="T35" fmla="*/ 196 h 518"/>
                <a:gd name="T36" fmla="*/ 443 w 478"/>
                <a:gd name="T37" fmla="*/ 49 h 518"/>
                <a:gd name="T38" fmla="*/ 369 w 478"/>
                <a:gd name="T39" fmla="*/ 254 h 518"/>
                <a:gd name="T40" fmla="*/ 392 w 478"/>
                <a:gd name="T41" fmla="*/ 298 h 518"/>
                <a:gd name="T42" fmla="*/ 400 w 478"/>
                <a:gd name="T43" fmla="*/ 350 h 518"/>
                <a:gd name="T44" fmla="*/ 386 w 478"/>
                <a:gd name="T45" fmla="*/ 415 h 518"/>
                <a:gd name="T46" fmla="*/ 351 w 478"/>
                <a:gd name="T47" fmla="*/ 469 h 518"/>
                <a:gd name="T48" fmla="*/ 298 w 478"/>
                <a:gd name="T49" fmla="*/ 506 h 518"/>
                <a:gd name="T50" fmla="*/ 233 w 478"/>
                <a:gd name="T51" fmla="*/ 518 h 518"/>
                <a:gd name="T52" fmla="*/ 168 w 478"/>
                <a:gd name="T53" fmla="*/ 506 h 518"/>
                <a:gd name="T54" fmla="*/ 115 w 478"/>
                <a:gd name="T55" fmla="*/ 469 h 518"/>
                <a:gd name="T56" fmla="*/ 78 w 478"/>
                <a:gd name="T57" fmla="*/ 415 h 518"/>
                <a:gd name="T58" fmla="*/ 66 w 478"/>
                <a:gd name="T59" fmla="*/ 350 h 518"/>
                <a:gd name="T60" fmla="*/ 77 w 478"/>
                <a:gd name="T61" fmla="*/ 289 h 518"/>
                <a:gd name="T62" fmla="*/ 108 w 478"/>
                <a:gd name="T63" fmla="*/ 238 h 518"/>
                <a:gd name="T64" fmla="*/ 40 w 478"/>
                <a:gd name="T65" fmla="*/ 18 h 5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78" h="518">
                  <a:moveTo>
                    <a:pt x="233" y="242"/>
                  </a:moveTo>
                  <a:lnTo>
                    <a:pt x="208" y="245"/>
                  </a:lnTo>
                  <a:lnTo>
                    <a:pt x="185" y="253"/>
                  </a:lnTo>
                  <a:lnTo>
                    <a:pt x="166" y="266"/>
                  </a:lnTo>
                  <a:lnTo>
                    <a:pt x="149" y="282"/>
                  </a:lnTo>
                  <a:lnTo>
                    <a:pt x="136" y="303"/>
                  </a:lnTo>
                  <a:lnTo>
                    <a:pt x="128" y="326"/>
                  </a:lnTo>
                  <a:lnTo>
                    <a:pt x="125" y="350"/>
                  </a:lnTo>
                  <a:lnTo>
                    <a:pt x="128" y="375"/>
                  </a:lnTo>
                  <a:lnTo>
                    <a:pt x="136" y="398"/>
                  </a:lnTo>
                  <a:lnTo>
                    <a:pt x="149" y="417"/>
                  </a:lnTo>
                  <a:lnTo>
                    <a:pt x="166" y="435"/>
                  </a:lnTo>
                  <a:lnTo>
                    <a:pt x="185" y="447"/>
                  </a:lnTo>
                  <a:lnTo>
                    <a:pt x="208" y="455"/>
                  </a:lnTo>
                  <a:lnTo>
                    <a:pt x="233" y="459"/>
                  </a:lnTo>
                  <a:lnTo>
                    <a:pt x="257" y="455"/>
                  </a:lnTo>
                  <a:lnTo>
                    <a:pt x="280" y="447"/>
                  </a:lnTo>
                  <a:lnTo>
                    <a:pt x="300" y="435"/>
                  </a:lnTo>
                  <a:lnTo>
                    <a:pt x="316" y="417"/>
                  </a:lnTo>
                  <a:lnTo>
                    <a:pt x="330" y="398"/>
                  </a:lnTo>
                  <a:lnTo>
                    <a:pt x="338" y="375"/>
                  </a:lnTo>
                  <a:lnTo>
                    <a:pt x="340" y="350"/>
                  </a:lnTo>
                  <a:lnTo>
                    <a:pt x="338" y="326"/>
                  </a:lnTo>
                  <a:lnTo>
                    <a:pt x="330" y="303"/>
                  </a:lnTo>
                  <a:lnTo>
                    <a:pt x="316" y="282"/>
                  </a:lnTo>
                  <a:lnTo>
                    <a:pt x="300" y="266"/>
                  </a:lnTo>
                  <a:lnTo>
                    <a:pt x="280" y="253"/>
                  </a:lnTo>
                  <a:lnTo>
                    <a:pt x="257" y="245"/>
                  </a:lnTo>
                  <a:lnTo>
                    <a:pt x="233" y="242"/>
                  </a:lnTo>
                  <a:close/>
                  <a:moveTo>
                    <a:pt x="81" y="0"/>
                  </a:moveTo>
                  <a:lnTo>
                    <a:pt x="185" y="189"/>
                  </a:lnTo>
                  <a:lnTo>
                    <a:pt x="209" y="184"/>
                  </a:lnTo>
                  <a:lnTo>
                    <a:pt x="233" y="182"/>
                  </a:lnTo>
                  <a:lnTo>
                    <a:pt x="256" y="184"/>
                  </a:lnTo>
                  <a:lnTo>
                    <a:pt x="278" y="189"/>
                  </a:lnTo>
                  <a:lnTo>
                    <a:pt x="299" y="196"/>
                  </a:lnTo>
                  <a:lnTo>
                    <a:pt x="406" y="23"/>
                  </a:lnTo>
                  <a:lnTo>
                    <a:pt x="443" y="49"/>
                  </a:lnTo>
                  <a:lnTo>
                    <a:pt x="478" y="79"/>
                  </a:lnTo>
                  <a:lnTo>
                    <a:pt x="369" y="254"/>
                  </a:lnTo>
                  <a:lnTo>
                    <a:pt x="383" y="276"/>
                  </a:lnTo>
                  <a:lnTo>
                    <a:pt x="392" y="298"/>
                  </a:lnTo>
                  <a:lnTo>
                    <a:pt x="398" y="324"/>
                  </a:lnTo>
                  <a:lnTo>
                    <a:pt x="400" y="350"/>
                  </a:lnTo>
                  <a:lnTo>
                    <a:pt x="397" y="384"/>
                  </a:lnTo>
                  <a:lnTo>
                    <a:pt x="386" y="415"/>
                  </a:lnTo>
                  <a:lnTo>
                    <a:pt x="372" y="444"/>
                  </a:lnTo>
                  <a:lnTo>
                    <a:pt x="351" y="469"/>
                  </a:lnTo>
                  <a:lnTo>
                    <a:pt x="326" y="490"/>
                  </a:lnTo>
                  <a:lnTo>
                    <a:pt x="298" y="506"/>
                  </a:lnTo>
                  <a:lnTo>
                    <a:pt x="266" y="515"/>
                  </a:lnTo>
                  <a:lnTo>
                    <a:pt x="233" y="518"/>
                  </a:lnTo>
                  <a:lnTo>
                    <a:pt x="199" y="515"/>
                  </a:lnTo>
                  <a:lnTo>
                    <a:pt x="168" y="506"/>
                  </a:lnTo>
                  <a:lnTo>
                    <a:pt x="140" y="490"/>
                  </a:lnTo>
                  <a:lnTo>
                    <a:pt x="115" y="469"/>
                  </a:lnTo>
                  <a:lnTo>
                    <a:pt x="94" y="444"/>
                  </a:lnTo>
                  <a:lnTo>
                    <a:pt x="78" y="415"/>
                  </a:lnTo>
                  <a:lnTo>
                    <a:pt x="69" y="384"/>
                  </a:lnTo>
                  <a:lnTo>
                    <a:pt x="66" y="350"/>
                  </a:lnTo>
                  <a:lnTo>
                    <a:pt x="68" y="319"/>
                  </a:lnTo>
                  <a:lnTo>
                    <a:pt x="77" y="289"/>
                  </a:lnTo>
                  <a:lnTo>
                    <a:pt x="91" y="262"/>
                  </a:lnTo>
                  <a:lnTo>
                    <a:pt x="108" y="238"/>
                  </a:lnTo>
                  <a:lnTo>
                    <a:pt x="0" y="43"/>
                  </a:lnTo>
                  <a:lnTo>
                    <a:pt x="40" y="18"/>
                  </a:lnTo>
                  <a:lnTo>
                    <a:pt x="8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7"/>
            <p:cNvSpPr>
              <a:spLocks noEditPoints="1"/>
            </p:cNvSpPr>
            <p:nvPr userDrawn="1"/>
          </p:nvSpPr>
          <p:spPr bwMode="auto">
            <a:xfrm>
              <a:off x="1909" y="702"/>
              <a:ext cx="114" cy="157"/>
            </a:xfrm>
            <a:custGeom>
              <a:avLst/>
              <a:gdLst>
                <a:gd name="T0" fmla="*/ 379 w 569"/>
                <a:gd name="T1" fmla="*/ 63 h 787"/>
                <a:gd name="T2" fmla="*/ 335 w 569"/>
                <a:gd name="T3" fmla="*/ 85 h 787"/>
                <a:gd name="T4" fmla="*/ 306 w 569"/>
                <a:gd name="T5" fmla="*/ 121 h 787"/>
                <a:gd name="T6" fmla="*/ 296 w 569"/>
                <a:gd name="T7" fmla="*/ 168 h 787"/>
                <a:gd name="T8" fmla="*/ 306 w 569"/>
                <a:gd name="T9" fmla="*/ 216 h 787"/>
                <a:gd name="T10" fmla="*/ 335 w 569"/>
                <a:gd name="T11" fmla="*/ 253 h 787"/>
                <a:gd name="T12" fmla="*/ 379 w 569"/>
                <a:gd name="T13" fmla="*/ 274 h 787"/>
                <a:gd name="T14" fmla="*/ 427 w 569"/>
                <a:gd name="T15" fmla="*/ 274 h 787"/>
                <a:gd name="T16" fmla="*/ 469 w 569"/>
                <a:gd name="T17" fmla="*/ 253 h 787"/>
                <a:gd name="T18" fmla="*/ 499 w 569"/>
                <a:gd name="T19" fmla="*/ 216 h 787"/>
                <a:gd name="T20" fmla="*/ 510 w 569"/>
                <a:gd name="T21" fmla="*/ 168 h 787"/>
                <a:gd name="T22" fmla="*/ 499 w 569"/>
                <a:gd name="T23" fmla="*/ 121 h 787"/>
                <a:gd name="T24" fmla="*/ 469 w 569"/>
                <a:gd name="T25" fmla="*/ 85 h 787"/>
                <a:gd name="T26" fmla="*/ 427 w 569"/>
                <a:gd name="T27" fmla="*/ 63 h 787"/>
                <a:gd name="T28" fmla="*/ 402 w 569"/>
                <a:gd name="T29" fmla="*/ 0 h 787"/>
                <a:gd name="T30" fmla="*/ 467 w 569"/>
                <a:gd name="T31" fmla="*/ 14 h 787"/>
                <a:gd name="T32" fmla="*/ 521 w 569"/>
                <a:gd name="T33" fmla="*/ 49 h 787"/>
                <a:gd name="T34" fmla="*/ 557 w 569"/>
                <a:gd name="T35" fmla="*/ 103 h 787"/>
                <a:gd name="T36" fmla="*/ 569 w 569"/>
                <a:gd name="T37" fmla="*/ 168 h 787"/>
                <a:gd name="T38" fmla="*/ 557 w 569"/>
                <a:gd name="T39" fmla="*/ 233 h 787"/>
                <a:gd name="T40" fmla="*/ 521 w 569"/>
                <a:gd name="T41" fmla="*/ 287 h 787"/>
                <a:gd name="T42" fmla="*/ 467 w 569"/>
                <a:gd name="T43" fmla="*/ 324 h 787"/>
                <a:gd name="T44" fmla="*/ 402 w 569"/>
                <a:gd name="T45" fmla="*/ 336 h 787"/>
                <a:gd name="T46" fmla="*/ 356 w 569"/>
                <a:gd name="T47" fmla="*/ 331 h 787"/>
                <a:gd name="T48" fmla="*/ 38 w 569"/>
                <a:gd name="T49" fmla="*/ 760 h 787"/>
                <a:gd name="T50" fmla="*/ 280 w 569"/>
                <a:gd name="T51" fmla="*/ 282 h 787"/>
                <a:gd name="T52" fmla="*/ 247 w 569"/>
                <a:gd name="T53" fmla="*/ 230 h 787"/>
                <a:gd name="T54" fmla="*/ 235 w 569"/>
                <a:gd name="T55" fmla="*/ 168 h 787"/>
                <a:gd name="T56" fmla="*/ 249 w 569"/>
                <a:gd name="T57" fmla="*/ 103 h 787"/>
                <a:gd name="T58" fmla="*/ 284 w 569"/>
                <a:gd name="T59" fmla="*/ 49 h 787"/>
                <a:gd name="T60" fmla="*/ 338 w 569"/>
                <a:gd name="T61" fmla="*/ 14 h 787"/>
                <a:gd name="T62" fmla="*/ 402 w 569"/>
                <a:gd name="T63" fmla="*/ 0 h 7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69" h="787">
                  <a:moveTo>
                    <a:pt x="402" y="61"/>
                  </a:moveTo>
                  <a:lnTo>
                    <a:pt x="379" y="63"/>
                  </a:lnTo>
                  <a:lnTo>
                    <a:pt x="356" y="72"/>
                  </a:lnTo>
                  <a:lnTo>
                    <a:pt x="335" y="85"/>
                  </a:lnTo>
                  <a:lnTo>
                    <a:pt x="318" y="101"/>
                  </a:lnTo>
                  <a:lnTo>
                    <a:pt x="306" y="121"/>
                  </a:lnTo>
                  <a:lnTo>
                    <a:pt x="298" y="144"/>
                  </a:lnTo>
                  <a:lnTo>
                    <a:pt x="296" y="168"/>
                  </a:lnTo>
                  <a:lnTo>
                    <a:pt x="298" y="193"/>
                  </a:lnTo>
                  <a:lnTo>
                    <a:pt x="306" y="216"/>
                  </a:lnTo>
                  <a:lnTo>
                    <a:pt x="318" y="236"/>
                  </a:lnTo>
                  <a:lnTo>
                    <a:pt x="335" y="253"/>
                  </a:lnTo>
                  <a:lnTo>
                    <a:pt x="356" y="265"/>
                  </a:lnTo>
                  <a:lnTo>
                    <a:pt x="379" y="274"/>
                  </a:lnTo>
                  <a:lnTo>
                    <a:pt x="402" y="277"/>
                  </a:lnTo>
                  <a:lnTo>
                    <a:pt x="427" y="274"/>
                  </a:lnTo>
                  <a:lnTo>
                    <a:pt x="450" y="265"/>
                  </a:lnTo>
                  <a:lnTo>
                    <a:pt x="469" y="253"/>
                  </a:lnTo>
                  <a:lnTo>
                    <a:pt x="486" y="236"/>
                  </a:lnTo>
                  <a:lnTo>
                    <a:pt x="499" y="216"/>
                  </a:lnTo>
                  <a:lnTo>
                    <a:pt x="507" y="193"/>
                  </a:lnTo>
                  <a:lnTo>
                    <a:pt x="510" y="168"/>
                  </a:lnTo>
                  <a:lnTo>
                    <a:pt x="507" y="144"/>
                  </a:lnTo>
                  <a:lnTo>
                    <a:pt x="499" y="121"/>
                  </a:lnTo>
                  <a:lnTo>
                    <a:pt x="486" y="101"/>
                  </a:lnTo>
                  <a:lnTo>
                    <a:pt x="469" y="85"/>
                  </a:lnTo>
                  <a:lnTo>
                    <a:pt x="450" y="72"/>
                  </a:lnTo>
                  <a:lnTo>
                    <a:pt x="427" y="63"/>
                  </a:lnTo>
                  <a:lnTo>
                    <a:pt x="402" y="61"/>
                  </a:lnTo>
                  <a:close/>
                  <a:moveTo>
                    <a:pt x="402" y="0"/>
                  </a:moveTo>
                  <a:lnTo>
                    <a:pt x="436" y="3"/>
                  </a:lnTo>
                  <a:lnTo>
                    <a:pt x="467" y="14"/>
                  </a:lnTo>
                  <a:lnTo>
                    <a:pt x="496" y="29"/>
                  </a:lnTo>
                  <a:lnTo>
                    <a:pt x="521" y="49"/>
                  </a:lnTo>
                  <a:lnTo>
                    <a:pt x="541" y="74"/>
                  </a:lnTo>
                  <a:lnTo>
                    <a:pt x="557" y="103"/>
                  </a:lnTo>
                  <a:lnTo>
                    <a:pt x="566" y="135"/>
                  </a:lnTo>
                  <a:lnTo>
                    <a:pt x="569" y="168"/>
                  </a:lnTo>
                  <a:lnTo>
                    <a:pt x="566" y="203"/>
                  </a:lnTo>
                  <a:lnTo>
                    <a:pt x="557" y="233"/>
                  </a:lnTo>
                  <a:lnTo>
                    <a:pt x="541" y="262"/>
                  </a:lnTo>
                  <a:lnTo>
                    <a:pt x="521" y="287"/>
                  </a:lnTo>
                  <a:lnTo>
                    <a:pt x="496" y="308"/>
                  </a:lnTo>
                  <a:lnTo>
                    <a:pt x="467" y="324"/>
                  </a:lnTo>
                  <a:lnTo>
                    <a:pt x="436" y="333"/>
                  </a:lnTo>
                  <a:lnTo>
                    <a:pt x="402" y="336"/>
                  </a:lnTo>
                  <a:lnTo>
                    <a:pt x="379" y="335"/>
                  </a:lnTo>
                  <a:lnTo>
                    <a:pt x="356" y="331"/>
                  </a:lnTo>
                  <a:lnTo>
                    <a:pt x="74" y="787"/>
                  </a:lnTo>
                  <a:lnTo>
                    <a:pt x="38" y="760"/>
                  </a:lnTo>
                  <a:lnTo>
                    <a:pt x="0" y="735"/>
                  </a:lnTo>
                  <a:lnTo>
                    <a:pt x="280" y="282"/>
                  </a:lnTo>
                  <a:lnTo>
                    <a:pt x="260" y="257"/>
                  </a:lnTo>
                  <a:lnTo>
                    <a:pt x="247" y="230"/>
                  </a:lnTo>
                  <a:lnTo>
                    <a:pt x="239" y="200"/>
                  </a:lnTo>
                  <a:lnTo>
                    <a:pt x="235" y="168"/>
                  </a:lnTo>
                  <a:lnTo>
                    <a:pt x="239" y="135"/>
                  </a:lnTo>
                  <a:lnTo>
                    <a:pt x="249" y="103"/>
                  </a:lnTo>
                  <a:lnTo>
                    <a:pt x="264" y="74"/>
                  </a:lnTo>
                  <a:lnTo>
                    <a:pt x="284" y="49"/>
                  </a:lnTo>
                  <a:lnTo>
                    <a:pt x="309" y="29"/>
                  </a:lnTo>
                  <a:lnTo>
                    <a:pt x="338" y="14"/>
                  </a:lnTo>
                  <a:lnTo>
                    <a:pt x="369" y="3"/>
                  </a:lnTo>
                  <a:lnTo>
                    <a:pt x="40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8"/>
            <p:cNvSpPr>
              <a:spLocks noEditPoints="1"/>
            </p:cNvSpPr>
            <p:nvPr userDrawn="1"/>
          </p:nvSpPr>
          <p:spPr bwMode="auto">
            <a:xfrm>
              <a:off x="1322" y="744"/>
              <a:ext cx="472" cy="282"/>
            </a:xfrm>
            <a:custGeom>
              <a:avLst/>
              <a:gdLst>
                <a:gd name="T0" fmla="*/ 1519 w 2361"/>
                <a:gd name="T1" fmla="*/ 1158 h 1410"/>
                <a:gd name="T2" fmla="*/ 1480 w 2361"/>
                <a:gd name="T3" fmla="*/ 1242 h 1410"/>
                <a:gd name="T4" fmla="*/ 1519 w 2361"/>
                <a:gd name="T5" fmla="*/ 1327 h 1410"/>
                <a:gd name="T6" fmla="*/ 1611 w 2361"/>
                <a:gd name="T7" fmla="*/ 1347 h 1410"/>
                <a:gd name="T8" fmla="*/ 1683 w 2361"/>
                <a:gd name="T9" fmla="*/ 1290 h 1410"/>
                <a:gd name="T10" fmla="*/ 1683 w 2361"/>
                <a:gd name="T11" fmla="*/ 1195 h 1410"/>
                <a:gd name="T12" fmla="*/ 1611 w 2361"/>
                <a:gd name="T13" fmla="*/ 1137 h 1410"/>
                <a:gd name="T14" fmla="*/ 120 w 2361"/>
                <a:gd name="T15" fmla="*/ 824 h 1410"/>
                <a:gd name="T16" fmla="*/ 63 w 2361"/>
                <a:gd name="T17" fmla="*/ 896 h 1410"/>
                <a:gd name="T18" fmla="*/ 83 w 2361"/>
                <a:gd name="T19" fmla="*/ 989 h 1410"/>
                <a:gd name="T20" fmla="*/ 167 w 2361"/>
                <a:gd name="T21" fmla="*/ 1029 h 1410"/>
                <a:gd name="T22" fmla="*/ 251 w 2361"/>
                <a:gd name="T23" fmla="*/ 989 h 1410"/>
                <a:gd name="T24" fmla="*/ 272 w 2361"/>
                <a:gd name="T25" fmla="*/ 896 h 1410"/>
                <a:gd name="T26" fmla="*/ 215 w 2361"/>
                <a:gd name="T27" fmla="*/ 824 h 1410"/>
                <a:gd name="T28" fmla="*/ 1049 w 2361"/>
                <a:gd name="T29" fmla="*/ 243 h 1410"/>
                <a:gd name="T30" fmla="*/ 977 w 2361"/>
                <a:gd name="T31" fmla="*/ 301 h 1410"/>
                <a:gd name="T32" fmla="*/ 977 w 2361"/>
                <a:gd name="T33" fmla="*/ 396 h 1410"/>
                <a:gd name="T34" fmla="*/ 1049 w 2361"/>
                <a:gd name="T35" fmla="*/ 454 h 1410"/>
                <a:gd name="T36" fmla="*/ 1141 w 2361"/>
                <a:gd name="T37" fmla="*/ 433 h 1410"/>
                <a:gd name="T38" fmla="*/ 1181 w 2361"/>
                <a:gd name="T39" fmla="*/ 348 h 1410"/>
                <a:gd name="T40" fmla="*/ 1141 w 2361"/>
                <a:gd name="T41" fmla="*/ 265 h 1410"/>
                <a:gd name="T42" fmla="*/ 2122 w 2361"/>
                <a:gd name="T43" fmla="*/ 60 h 1410"/>
                <a:gd name="T44" fmla="*/ 2039 w 2361"/>
                <a:gd name="T45" fmla="*/ 101 h 1410"/>
                <a:gd name="T46" fmla="*/ 2018 w 2361"/>
                <a:gd name="T47" fmla="*/ 193 h 1410"/>
                <a:gd name="T48" fmla="*/ 2075 w 2361"/>
                <a:gd name="T49" fmla="*/ 265 h 1410"/>
                <a:gd name="T50" fmla="*/ 2169 w 2361"/>
                <a:gd name="T51" fmla="*/ 265 h 1410"/>
                <a:gd name="T52" fmla="*/ 2226 w 2361"/>
                <a:gd name="T53" fmla="*/ 193 h 1410"/>
                <a:gd name="T54" fmla="*/ 2206 w 2361"/>
                <a:gd name="T55" fmla="*/ 101 h 1410"/>
                <a:gd name="T56" fmla="*/ 2122 w 2361"/>
                <a:gd name="T57" fmla="*/ 60 h 1410"/>
                <a:gd name="T58" fmla="*/ 2216 w 2361"/>
                <a:gd name="T59" fmla="*/ 29 h 1410"/>
                <a:gd name="T60" fmla="*/ 2286 w 2361"/>
                <a:gd name="T61" fmla="*/ 134 h 1410"/>
                <a:gd name="T62" fmla="*/ 2264 w 2361"/>
                <a:gd name="T63" fmla="*/ 258 h 1410"/>
                <a:gd name="T64" fmla="*/ 2282 w 2361"/>
                <a:gd name="T65" fmla="*/ 539 h 1410"/>
                <a:gd name="T66" fmla="*/ 2106 w 2361"/>
                <a:gd name="T67" fmla="*/ 336 h 1410"/>
                <a:gd name="T68" fmla="*/ 1742 w 2361"/>
                <a:gd name="T69" fmla="*/ 1181 h 1410"/>
                <a:gd name="T70" fmla="*/ 1740 w 2361"/>
                <a:gd name="T71" fmla="*/ 1308 h 1410"/>
                <a:gd name="T72" fmla="*/ 1651 w 2361"/>
                <a:gd name="T73" fmla="*/ 1398 h 1410"/>
                <a:gd name="T74" fmla="*/ 1522 w 2361"/>
                <a:gd name="T75" fmla="*/ 1398 h 1410"/>
                <a:gd name="T76" fmla="*/ 1433 w 2361"/>
                <a:gd name="T77" fmla="*/ 1308 h 1410"/>
                <a:gd name="T78" fmla="*/ 1431 w 2361"/>
                <a:gd name="T79" fmla="*/ 1180 h 1410"/>
                <a:gd name="T80" fmla="*/ 1102 w 2361"/>
                <a:gd name="T81" fmla="*/ 514 h 1410"/>
                <a:gd name="T82" fmla="*/ 988 w 2361"/>
                <a:gd name="T83" fmla="*/ 492 h 1410"/>
                <a:gd name="T84" fmla="*/ 334 w 2361"/>
                <a:gd name="T85" fmla="*/ 922 h 1410"/>
                <a:gd name="T86" fmla="*/ 285 w 2361"/>
                <a:gd name="T87" fmla="*/ 1041 h 1410"/>
                <a:gd name="T88" fmla="*/ 167 w 2361"/>
                <a:gd name="T89" fmla="*/ 1090 h 1410"/>
                <a:gd name="T90" fmla="*/ 49 w 2361"/>
                <a:gd name="T91" fmla="*/ 1041 h 1410"/>
                <a:gd name="T92" fmla="*/ 0 w 2361"/>
                <a:gd name="T93" fmla="*/ 922 h 1410"/>
                <a:gd name="T94" fmla="*/ 49 w 2361"/>
                <a:gd name="T95" fmla="*/ 803 h 1410"/>
                <a:gd name="T96" fmla="*/ 167 w 2361"/>
                <a:gd name="T97" fmla="*/ 753 h 1410"/>
                <a:gd name="T98" fmla="*/ 280 w 2361"/>
                <a:gd name="T99" fmla="*/ 797 h 1410"/>
                <a:gd name="T100" fmla="*/ 910 w 2361"/>
                <a:gd name="T101" fmla="*/ 315 h 1410"/>
                <a:gd name="T102" fmla="*/ 981 w 2361"/>
                <a:gd name="T103" fmla="*/ 209 h 1410"/>
                <a:gd name="T104" fmla="*/ 1107 w 2361"/>
                <a:gd name="T105" fmla="*/ 184 h 1410"/>
                <a:gd name="T106" fmla="*/ 1213 w 2361"/>
                <a:gd name="T107" fmla="*/ 254 h 1410"/>
                <a:gd name="T108" fmla="*/ 1239 w 2361"/>
                <a:gd name="T109" fmla="*/ 378 h 1410"/>
                <a:gd name="T110" fmla="*/ 1541 w 2361"/>
                <a:gd name="T111" fmla="*/ 1081 h 1410"/>
                <a:gd name="T112" fmla="*/ 1633 w 2361"/>
                <a:gd name="T113" fmla="*/ 1081 h 1410"/>
                <a:gd name="T114" fmla="*/ 1965 w 2361"/>
                <a:gd name="T115" fmla="*/ 224 h 1410"/>
                <a:gd name="T116" fmla="*/ 1968 w 2361"/>
                <a:gd name="T117" fmla="*/ 103 h 1410"/>
                <a:gd name="T118" fmla="*/ 2057 w 2361"/>
                <a:gd name="T119" fmla="*/ 13 h 1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361" h="1410">
                  <a:moveTo>
                    <a:pt x="1586" y="1134"/>
                  </a:moveTo>
                  <a:lnTo>
                    <a:pt x="1561" y="1137"/>
                  </a:lnTo>
                  <a:lnTo>
                    <a:pt x="1540" y="1146"/>
                  </a:lnTo>
                  <a:lnTo>
                    <a:pt x="1519" y="1158"/>
                  </a:lnTo>
                  <a:lnTo>
                    <a:pt x="1502" y="1174"/>
                  </a:lnTo>
                  <a:lnTo>
                    <a:pt x="1490" y="1195"/>
                  </a:lnTo>
                  <a:lnTo>
                    <a:pt x="1482" y="1218"/>
                  </a:lnTo>
                  <a:lnTo>
                    <a:pt x="1480" y="1242"/>
                  </a:lnTo>
                  <a:lnTo>
                    <a:pt x="1482" y="1267"/>
                  </a:lnTo>
                  <a:lnTo>
                    <a:pt x="1490" y="1290"/>
                  </a:lnTo>
                  <a:lnTo>
                    <a:pt x="1502" y="1309"/>
                  </a:lnTo>
                  <a:lnTo>
                    <a:pt x="1519" y="1327"/>
                  </a:lnTo>
                  <a:lnTo>
                    <a:pt x="1540" y="1339"/>
                  </a:lnTo>
                  <a:lnTo>
                    <a:pt x="1561" y="1347"/>
                  </a:lnTo>
                  <a:lnTo>
                    <a:pt x="1586" y="1351"/>
                  </a:lnTo>
                  <a:lnTo>
                    <a:pt x="1611" y="1347"/>
                  </a:lnTo>
                  <a:lnTo>
                    <a:pt x="1633" y="1339"/>
                  </a:lnTo>
                  <a:lnTo>
                    <a:pt x="1653" y="1327"/>
                  </a:lnTo>
                  <a:lnTo>
                    <a:pt x="1670" y="1309"/>
                  </a:lnTo>
                  <a:lnTo>
                    <a:pt x="1683" y="1290"/>
                  </a:lnTo>
                  <a:lnTo>
                    <a:pt x="1691" y="1267"/>
                  </a:lnTo>
                  <a:lnTo>
                    <a:pt x="1693" y="1242"/>
                  </a:lnTo>
                  <a:lnTo>
                    <a:pt x="1691" y="1218"/>
                  </a:lnTo>
                  <a:lnTo>
                    <a:pt x="1683" y="1195"/>
                  </a:lnTo>
                  <a:lnTo>
                    <a:pt x="1670" y="1174"/>
                  </a:lnTo>
                  <a:lnTo>
                    <a:pt x="1653" y="1158"/>
                  </a:lnTo>
                  <a:lnTo>
                    <a:pt x="1633" y="1146"/>
                  </a:lnTo>
                  <a:lnTo>
                    <a:pt x="1611" y="1137"/>
                  </a:lnTo>
                  <a:lnTo>
                    <a:pt x="1586" y="1134"/>
                  </a:lnTo>
                  <a:close/>
                  <a:moveTo>
                    <a:pt x="167" y="814"/>
                  </a:moveTo>
                  <a:lnTo>
                    <a:pt x="142" y="816"/>
                  </a:lnTo>
                  <a:lnTo>
                    <a:pt x="120" y="824"/>
                  </a:lnTo>
                  <a:lnTo>
                    <a:pt x="100" y="837"/>
                  </a:lnTo>
                  <a:lnTo>
                    <a:pt x="83" y="854"/>
                  </a:lnTo>
                  <a:lnTo>
                    <a:pt x="70" y="875"/>
                  </a:lnTo>
                  <a:lnTo>
                    <a:pt x="63" y="896"/>
                  </a:lnTo>
                  <a:lnTo>
                    <a:pt x="60" y="922"/>
                  </a:lnTo>
                  <a:lnTo>
                    <a:pt x="63" y="947"/>
                  </a:lnTo>
                  <a:lnTo>
                    <a:pt x="70" y="970"/>
                  </a:lnTo>
                  <a:lnTo>
                    <a:pt x="83" y="989"/>
                  </a:lnTo>
                  <a:lnTo>
                    <a:pt x="100" y="1006"/>
                  </a:lnTo>
                  <a:lnTo>
                    <a:pt x="120" y="1019"/>
                  </a:lnTo>
                  <a:lnTo>
                    <a:pt x="142" y="1027"/>
                  </a:lnTo>
                  <a:lnTo>
                    <a:pt x="167" y="1029"/>
                  </a:lnTo>
                  <a:lnTo>
                    <a:pt x="192" y="1027"/>
                  </a:lnTo>
                  <a:lnTo>
                    <a:pt x="215" y="1019"/>
                  </a:lnTo>
                  <a:lnTo>
                    <a:pt x="234" y="1006"/>
                  </a:lnTo>
                  <a:lnTo>
                    <a:pt x="251" y="989"/>
                  </a:lnTo>
                  <a:lnTo>
                    <a:pt x="264" y="970"/>
                  </a:lnTo>
                  <a:lnTo>
                    <a:pt x="272" y="947"/>
                  </a:lnTo>
                  <a:lnTo>
                    <a:pt x="274" y="922"/>
                  </a:lnTo>
                  <a:lnTo>
                    <a:pt x="272" y="896"/>
                  </a:lnTo>
                  <a:lnTo>
                    <a:pt x="264" y="875"/>
                  </a:lnTo>
                  <a:lnTo>
                    <a:pt x="251" y="854"/>
                  </a:lnTo>
                  <a:lnTo>
                    <a:pt x="234" y="837"/>
                  </a:lnTo>
                  <a:lnTo>
                    <a:pt x="215" y="824"/>
                  </a:lnTo>
                  <a:lnTo>
                    <a:pt x="192" y="816"/>
                  </a:lnTo>
                  <a:lnTo>
                    <a:pt x="167" y="814"/>
                  </a:lnTo>
                  <a:close/>
                  <a:moveTo>
                    <a:pt x="1074" y="241"/>
                  </a:moveTo>
                  <a:lnTo>
                    <a:pt x="1049" y="243"/>
                  </a:lnTo>
                  <a:lnTo>
                    <a:pt x="1026" y="252"/>
                  </a:lnTo>
                  <a:lnTo>
                    <a:pt x="1007" y="265"/>
                  </a:lnTo>
                  <a:lnTo>
                    <a:pt x="990" y="281"/>
                  </a:lnTo>
                  <a:lnTo>
                    <a:pt x="977" y="301"/>
                  </a:lnTo>
                  <a:lnTo>
                    <a:pt x="969" y="324"/>
                  </a:lnTo>
                  <a:lnTo>
                    <a:pt x="966" y="348"/>
                  </a:lnTo>
                  <a:lnTo>
                    <a:pt x="969" y="373"/>
                  </a:lnTo>
                  <a:lnTo>
                    <a:pt x="977" y="396"/>
                  </a:lnTo>
                  <a:lnTo>
                    <a:pt x="990" y="416"/>
                  </a:lnTo>
                  <a:lnTo>
                    <a:pt x="1007" y="433"/>
                  </a:lnTo>
                  <a:lnTo>
                    <a:pt x="1026" y="446"/>
                  </a:lnTo>
                  <a:lnTo>
                    <a:pt x="1049" y="454"/>
                  </a:lnTo>
                  <a:lnTo>
                    <a:pt x="1074" y="457"/>
                  </a:lnTo>
                  <a:lnTo>
                    <a:pt x="1098" y="454"/>
                  </a:lnTo>
                  <a:lnTo>
                    <a:pt x="1120" y="446"/>
                  </a:lnTo>
                  <a:lnTo>
                    <a:pt x="1141" y="433"/>
                  </a:lnTo>
                  <a:lnTo>
                    <a:pt x="1157" y="416"/>
                  </a:lnTo>
                  <a:lnTo>
                    <a:pt x="1169" y="396"/>
                  </a:lnTo>
                  <a:lnTo>
                    <a:pt x="1178" y="373"/>
                  </a:lnTo>
                  <a:lnTo>
                    <a:pt x="1181" y="348"/>
                  </a:lnTo>
                  <a:lnTo>
                    <a:pt x="1178" y="324"/>
                  </a:lnTo>
                  <a:lnTo>
                    <a:pt x="1169" y="301"/>
                  </a:lnTo>
                  <a:lnTo>
                    <a:pt x="1157" y="281"/>
                  </a:lnTo>
                  <a:lnTo>
                    <a:pt x="1141" y="265"/>
                  </a:lnTo>
                  <a:lnTo>
                    <a:pt x="1120" y="252"/>
                  </a:lnTo>
                  <a:lnTo>
                    <a:pt x="1098" y="243"/>
                  </a:lnTo>
                  <a:lnTo>
                    <a:pt x="1074" y="241"/>
                  </a:lnTo>
                  <a:close/>
                  <a:moveTo>
                    <a:pt x="2122" y="60"/>
                  </a:moveTo>
                  <a:lnTo>
                    <a:pt x="2098" y="63"/>
                  </a:lnTo>
                  <a:lnTo>
                    <a:pt x="2075" y="71"/>
                  </a:lnTo>
                  <a:lnTo>
                    <a:pt x="2056" y="84"/>
                  </a:lnTo>
                  <a:lnTo>
                    <a:pt x="2039" y="101"/>
                  </a:lnTo>
                  <a:lnTo>
                    <a:pt x="2026" y="121"/>
                  </a:lnTo>
                  <a:lnTo>
                    <a:pt x="2018" y="143"/>
                  </a:lnTo>
                  <a:lnTo>
                    <a:pt x="2015" y="169"/>
                  </a:lnTo>
                  <a:lnTo>
                    <a:pt x="2018" y="193"/>
                  </a:lnTo>
                  <a:lnTo>
                    <a:pt x="2026" y="216"/>
                  </a:lnTo>
                  <a:lnTo>
                    <a:pt x="2039" y="236"/>
                  </a:lnTo>
                  <a:lnTo>
                    <a:pt x="2056" y="252"/>
                  </a:lnTo>
                  <a:lnTo>
                    <a:pt x="2075" y="265"/>
                  </a:lnTo>
                  <a:lnTo>
                    <a:pt x="2098" y="274"/>
                  </a:lnTo>
                  <a:lnTo>
                    <a:pt x="2122" y="276"/>
                  </a:lnTo>
                  <a:lnTo>
                    <a:pt x="2147" y="274"/>
                  </a:lnTo>
                  <a:lnTo>
                    <a:pt x="2169" y="265"/>
                  </a:lnTo>
                  <a:lnTo>
                    <a:pt x="2190" y="252"/>
                  </a:lnTo>
                  <a:lnTo>
                    <a:pt x="2206" y="236"/>
                  </a:lnTo>
                  <a:lnTo>
                    <a:pt x="2218" y="216"/>
                  </a:lnTo>
                  <a:lnTo>
                    <a:pt x="2226" y="193"/>
                  </a:lnTo>
                  <a:lnTo>
                    <a:pt x="2230" y="169"/>
                  </a:lnTo>
                  <a:lnTo>
                    <a:pt x="2226" y="143"/>
                  </a:lnTo>
                  <a:lnTo>
                    <a:pt x="2218" y="121"/>
                  </a:lnTo>
                  <a:lnTo>
                    <a:pt x="2206" y="101"/>
                  </a:lnTo>
                  <a:lnTo>
                    <a:pt x="2190" y="84"/>
                  </a:lnTo>
                  <a:lnTo>
                    <a:pt x="2169" y="71"/>
                  </a:lnTo>
                  <a:lnTo>
                    <a:pt x="2147" y="63"/>
                  </a:lnTo>
                  <a:lnTo>
                    <a:pt x="2122" y="60"/>
                  </a:lnTo>
                  <a:close/>
                  <a:moveTo>
                    <a:pt x="2122" y="0"/>
                  </a:moveTo>
                  <a:lnTo>
                    <a:pt x="2156" y="4"/>
                  </a:lnTo>
                  <a:lnTo>
                    <a:pt x="2188" y="13"/>
                  </a:lnTo>
                  <a:lnTo>
                    <a:pt x="2216" y="29"/>
                  </a:lnTo>
                  <a:lnTo>
                    <a:pt x="2240" y="50"/>
                  </a:lnTo>
                  <a:lnTo>
                    <a:pt x="2260" y="75"/>
                  </a:lnTo>
                  <a:lnTo>
                    <a:pt x="2276" y="103"/>
                  </a:lnTo>
                  <a:lnTo>
                    <a:pt x="2286" y="134"/>
                  </a:lnTo>
                  <a:lnTo>
                    <a:pt x="2290" y="169"/>
                  </a:lnTo>
                  <a:lnTo>
                    <a:pt x="2286" y="201"/>
                  </a:lnTo>
                  <a:lnTo>
                    <a:pt x="2277" y="230"/>
                  </a:lnTo>
                  <a:lnTo>
                    <a:pt x="2264" y="258"/>
                  </a:lnTo>
                  <a:lnTo>
                    <a:pt x="2244" y="283"/>
                  </a:lnTo>
                  <a:lnTo>
                    <a:pt x="2361" y="495"/>
                  </a:lnTo>
                  <a:lnTo>
                    <a:pt x="2322" y="515"/>
                  </a:lnTo>
                  <a:lnTo>
                    <a:pt x="2282" y="539"/>
                  </a:lnTo>
                  <a:lnTo>
                    <a:pt x="2167" y="330"/>
                  </a:lnTo>
                  <a:lnTo>
                    <a:pt x="2144" y="335"/>
                  </a:lnTo>
                  <a:lnTo>
                    <a:pt x="2122" y="337"/>
                  </a:lnTo>
                  <a:lnTo>
                    <a:pt x="2106" y="336"/>
                  </a:lnTo>
                  <a:lnTo>
                    <a:pt x="2091" y="333"/>
                  </a:lnTo>
                  <a:lnTo>
                    <a:pt x="1711" y="1130"/>
                  </a:lnTo>
                  <a:lnTo>
                    <a:pt x="1728" y="1154"/>
                  </a:lnTo>
                  <a:lnTo>
                    <a:pt x="1742" y="1181"/>
                  </a:lnTo>
                  <a:lnTo>
                    <a:pt x="1750" y="1211"/>
                  </a:lnTo>
                  <a:lnTo>
                    <a:pt x="1753" y="1242"/>
                  </a:lnTo>
                  <a:lnTo>
                    <a:pt x="1750" y="1276"/>
                  </a:lnTo>
                  <a:lnTo>
                    <a:pt x="1740" y="1308"/>
                  </a:lnTo>
                  <a:lnTo>
                    <a:pt x="1725" y="1337"/>
                  </a:lnTo>
                  <a:lnTo>
                    <a:pt x="1705" y="1361"/>
                  </a:lnTo>
                  <a:lnTo>
                    <a:pt x="1680" y="1382"/>
                  </a:lnTo>
                  <a:lnTo>
                    <a:pt x="1651" y="1398"/>
                  </a:lnTo>
                  <a:lnTo>
                    <a:pt x="1620" y="1407"/>
                  </a:lnTo>
                  <a:lnTo>
                    <a:pt x="1586" y="1410"/>
                  </a:lnTo>
                  <a:lnTo>
                    <a:pt x="1552" y="1407"/>
                  </a:lnTo>
                  <a:lnTo>
                    <a:pt x="1522" y="1398"/>
                  </a:lnTo>
                  <a:lnTo>
                    <a:pt x="1493" y="1382"/>
                  </a:lnTo>
                  <a:lnTo>
                    <a:pt x="1468" y="1361"/>
                  </a:lnTo>
                  <a:lnTo>
                    <a:pt x="1448" y="1337"/>
                  </a:lnTo>
                  <a:lnTo>
                    <a:pt x="1433" y="1308"/>
                  </a:lnTo>
                  <a:lnTo>
                    <a:pt x="1423" y="1276"/>
                  </a:lnTo>
                  <a:lnTo>
                    <a:pt x="1419" y="1242"/>
                  </a:lnTo>
                  <a:lnTo>
                    <a:pt x="1423" y="1210"/>
                  </a:lnTo>
                  <a:lnTo>
                    <a:pt x="1431" y="1180"/>
                  </a:lnTo>
                  <a:lnTo>
                    <a:pt x="1445" y="1153"/>
                  </a:lnTo>
                  <a:lnTo>
                    <a:pt x="1464" y="1129"/>
                  </a:lnTo>
                  <a:lnTo>
                    <a:pt x="1130" y="507"/>
                  </a:lnTo>
                  <a:lnTo>
                    <a:pt x="1102" y="514"/>
                  </a:lnTo>
                  <a:lnTo>
                    <a:pt x="1074" y="516"/>
                  </a:lnTo>
                  <a:lnTo>
                    <a:pt x="1043" y="514"/>
                  </a:lnTo>
                  <a:lnTo>
                    <a:pt x="1015" y="506"/>
                  </a:lnTo>
                  <a:lnTo>
                    <a:pt x="988" y="492"/>
                  </a:lnTo>
                  <a:lnTo>
                    <a:pt x="965" y="475"/>
                  </a:lnTo>
                  <a:lnTo>
                    <a:pt x="327" y="875"/>
                  </a:lnTo>
                  <a:lnTo>
                    <a:pt x="333" y="898"/>
                  </a:lnTo>
                  <a:lnTo>
                    <a:pt x="334" y="922"/>
                  </a:lnTo>
                  <a:lnTo>
                    <a:pt x="331" y="956"/>
                  </a:lnTo>
                  <a:lnTo>
                    <a:pt x="320" y="987"/>
                  </a:lnTo>
                  <a:lnTo>
                    <a:pt x="306" y="1015"/>
                  </a:lnTo>
                  <a:lnTo>
                    <a:pt x="285" y="1041"/>
                  </a:lnTo>
                  <a:lnTo>
                    <a:pt x="260" y="1061"/>
                  </a:lnTo>
                  <a:lnTo>
                    <a:pt x="232" y="1077"/>
                  </a:lnTo>
                  <a:lnTo>
                    <a:pt x="201" y="1086"/>
                  </a:lnTo>
                  <a:lnTo>
                    <a:pt x="167" y="1090"/>
                  </a:lnTo>
                  <a:lnTo>
                    <a:pt x="133" y="1086"/>
                  </a:lnTo>
                  <a:lnTo>
                    <a:pt x="102" y="1077"/>
                  </a:lnTo>
                  <a:lnTo>
                    <a:pt x="74" y="1061"/>
                  </a:lnTo>
                  <a:lnTo>
                    <a:pt x="49" y="1041"/>
                  </a:lnTo>
                  <a:lnTo>
                    <a:pt x="28" y="1015"/>
                  </a:lnTo>
                  <a:lnTo>
                    <a:pt x="14" y="987"/>
                  </a:lnTo>
                  <a:lnTo>
                    <a:pt x="3" y="956"/>
                  </a:lnTo>
                  <a:lnTo>
                    <a:pt x="0" y="922"/>
                  </a:lnTo>
                  <a:lnTo>
                    <a:pt x="3" y="887"/>
                  </a:lnTo>
                  <a:lnTo>
                    <a:pt x="14" y="856"/>
                  </a:lnTo>
                  <a:lnTo>
                    <a:pt x="28" y="828"/>
                  </a:lnTo>
                  <a:lnTo>
                    <a:pt x="49" y="803"/>
                  </a:lnTo>
                  <a:lnTo>
                    <a:pt x="74" y="782"/>
                  </a:lnTo>
                  <a:lnTo>
                    <a:pt x="102" y="767"/>
                  </a:lnTo>
                  <a:lnTo>
                    <a:pt x="133" y="757"/>
                  </a:lnTo>
                  <a:lnTo>
                    <a:pt x="167" y="753"/>
                  </a:lnTo>
                  <a:lnTo>
                    <a:pt x="199" y="757"/>
                  </a:lnTo>
                  <a:lnTo>
                    <a:pt x="228" y="765"/>
                  </a:lnTo>
                  <a:lnTo>
                    <a:pt x="256" y="779"/>
                  </a:lnTo>
                  <a:lnTo>
                    <a:pt x="280" y="797"/>
                  </a:lnTo>
                  <a:lnTo>
                    <a:pt x="914" y="399"/>
                  </a:lnTo>
                  <a:lnTo>
                    <a:pt x="908" y="375"/>
                  </a:lnTo>
                  <a:lnTo>
                    <a:pt x="907" y="348"/>
                  </a:lnTo>
                  <a:lnTo>
                    <a:pt x="910" y="315"/>
                  </a:lnTo>
                  <a:lnTo>
                    <a:pt x="919" y="283"/>
                  </a:lnTo>
                  <a:lnTo>
                    <a:pt x="935" y="254"/>
                  </a:lnTo>
                  <a:lnTo>
                    <a:pt x="956" y="229"/>
                  </a:lnTo>
                  <a:lnTo>
                    <a:pt x="981" y="209"/>
                  </a:lnTo>
                  <a:lnTo>
                    <a:pt x="1009" y="194"/>
                  </a:lnTo>
                  <a:lnTo>
                    <a:pt x="1040" y="184"/>
                  </a:lnTo>
                  <a:lnTo>
                    <a:pt x="1074" y="180"/>
                  </a:lnTo>
                  <a:lnTo>
                    <a:pt x="1107" y="184"/>
                  </a:lnTo>
                  <a:lnTo>
                    <a:pt x="1139" y="194"/>
                  </a:lnTo>
                  <a:lnTo>
                    <a:pt x="1167" y="209"/>
                  </a:lnTo>
                  <a:lnTo>
                    <a:pt x="1192" y="229"/>
                  </a:lnTo>
                  <a:lnTo>
                    <a:pt x="1213" y="254"/>
                  </a:lnTo>
                  <a:lnTo>
                    <a:pt x="1227" y="283"/>
                  </a:lnTo>
                  <a:lnTo>
                    <a:pt x="1238" y="315"/>
                  </a:lnTo>
                  <a:lnTo>
                    <a:pt x="1241" y="348"/>
                  </a:lnTo>
                  <a:lnTo>
                    <a:pt x="1239" y="378"/>
                  </a:lnTo>
                  <a:lnTo>
                    <a:pt x="1231" y="405"/>
                  </a:lnTo>
                  <a:lnTo>
                    <a:pt x="1219" y="431"/>
                  </a:lnTo>
                  <a:lnTo>
                    <a:pt x="1205" y="454"/>
                  </a:lnTo>
                  <a:lnTo>
                    <a:pt x="1541" y="1081"/>
                  </a:lnTo>
                  <a:lnTo>
                    <a:pt x="1564" y="1076"/>
                  </a:lnTo>
                  <a:lnTo>
                    <a:pt x="1586" y="1074"/>
                  </a:lnTo>
                  <a:lnTo>
                    <a:pt x="1610" y="1076"/>
                  </a:lnTo>
                  <a:lnTo>
                    <a:pt x="1633" y="1081"/>
                  </a:lnTo>
                  <a:lnTo>
                    <a:pt x="2009" y="292"/>
                  </a:lnTo>
                  <a:lnTo>
                    <a:pt x="1991" y="272"/>
                  </a:lnTo>
                  <a:lnTo>
                    <a:pt x="1976" y="249"/>
                  </a:lnTo>
                  <a:lnTo>
                    <a:pt x="1965" y="224"/>
                  </a:lnTo>
                  <a:lnTo>
                    <a:pt x="1958" y="197"/>
                  </a:lnTo>
                  <a:lnTo>
                    <a:pt x="1955" y="169"/>
                  </a:lnTo>
                  <a:lnTo>
                    <a:pt x="1958" y="134"/>
                  </a:lnTo>
                  <a:lnTo>
                    <a:pt x="1968" y="103"/>
                  </a:lnTo>
                  <a:lnTo>
                    <a:pt x="1984" y="75"/>
                  </a:lnTo>
                  <a:lnTo>
                    <a:pt x="2005" y="50"/>
                  </a:lnTo>
                  <a:lnTo>
                    <a:pt x="2028" y="29"/>
                  </a:lnTo>
                  <a:lnTo>
                    <a:pt x="2057" y="13"/>
                  </a:lnTo>
                  <a:lnTo>
                    <a:pt x="2089" y="4"/>
                  </a:lnTo>
                  <a:lnTo>
                    <a:pt x="212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9"/>
            <p:cNvSpPr>
              <a:spLocks noEditPoints="1"/>
            </p:cNvSpPr>
            <p:nvPr userDrawn="1"/>
          </p:nvSpPr>
          <p:spPr bwMode="auto">
            <a:xfrm>
              <a:off x="1729" y="840"/>
              <a:ext cx="337" cy="371"/>
            </a:xfrm>
            <a:custGeom>
              <a:avLst/>
              <a:gdLst>
                <a:gd name="T0" fmla="*/ 463 w 1685"/>
                <a:gd name="T1" fmla="*/ 167 h 1853"/>
                <a:gd name="T2" fmla="*/ 334 w 1685"/>
                <a:gd name="T3" fmla="*/ 227 h 1853"/>
                <a:gd name="T4" fmla="*/ 231 w 1685"/>
                <a:gd name="T5" fmla="*/ 329 h 1853"/>
                <a:gd name="T6" fmla="*/ 170 w 1685"/>
                <a:gd name="T7" fmla="*/ 455 h 1853"/>
                <a:gd name="T8" fmla="*/ 153 w 1685"/>
                <a:gd name="T9" fmla="*/ 592 h 1853"/>
                <a:gd name="T10" fmla="*/ 181 w 1685"/>
                <a:gd name="T11" fmla="*/ 729 h 1853"/>
                <a:gd name="T12" fmla="*/ 255 w 1685"/>
                <a:gd name="T13" fmla="*/ 853 h 1853"/>
                <a:gd name="T14" fmla="*/ 366 w 1685"/>
                <a:gd name="T15" fmla="*/ 943 h 1853"/>
                <a:gd name="T16" fmla="*/ 497 w 1685"/>
                <a:gd name="T17" fmla="*/ 990 h 1853"/>
                <a:gd name="T18" fmla="*/ 634 w 1685"/>
                <a:gd name="T19" fmla="*/ 992 h 1853"/>
                <a:gd name="T20" fmla="*/ 767 w 1685"/>
                <a:gd name="T21" fmla="*/ 949 h 1853"/>
                <a:gd name="T22" fmla="*/ 882 w 1685"/>
                <a:gd name="T23" fmla="*/ 860 h 1853"/>
                <a:gd name="T24" fmla="*/ 957 w 1685"/>
                <a:gd name="T25" fmla="*/ 740 h 1853"/>
                <a:gd name="T26" fmla="*/ 990 w 1685"/>
                <a:gd name="T27" fmla="*/ 605 h 1853"/>
                <a:gd name="T28" fmla="*/ 976 w 1685"/>
                <a:gd name="T29" fmla="*/ 466 h 1853"/>
                <a:gd name="T30" fmla="*/ 917 w 1685"/>
                <a:gd name="T31" fmla="*/ 337 h 1853"/>
                <a:gd name="T32" fmla="*/ 816 w 1685"/>
                <a:gd name="T33" fmla="*/ 232 h 1853"/>
                <a:gd name="T34" fmla="*/ 691 w 1685"/>
                <a:gd name="T35" fmla="*/ 170 h 1853"/>
                <a:gd name="T36" fmla="*/ 554 w 1685"/>
                <a:gd name="T37" fmla="*/ 154 h 1853"/>
                <a:gd name="T38" fmla="*/ 665 w 1685"/>
                <a:gd name="T39" fmla="*/ 8 h 1853"/>
                <a:gd name="T40" fmla="*/ 822 w 1685"/>
                <a:gd name="T41" fmla="*/ 59 h 1853"/>
                <a:gd name="T42" fmla="*/ 962 w 1685"/>
                <a:gd name="T43" fmla="*/ 155 h 1853"/>
                <a:gd name="T44" fmla="*/ 1067 w 1685"/>
                <a:gd name="T45" fmla="*/ 290 h 1853"/>
                <a:gd name="T46" fmla="*/ 1128 w 1685"/>
                <a:gd name="T47" fmla="*/ 444 h 1853"/>
                <a:gd name="T48" fmla="*/ 1141 w 1685"/>
                <a:gd name="T49" fmla="*/ 606 h 1853"/>
                <a:gd name="T50" fmla="*/ 1109 w 1685"/>
                <a:gd name="T51" fmla="*/ 765 h 1853"/>
                <a:gd name="T52" fmla="*/ 1034 w 1685"/>
                <a:gd name="T53" fmla="*/ 910 h 1853"/>
                <a:gd name="T54" fmla="*/ 1679 w 1685"/>
                <a:gd name="T55" fmla="*/ 1743 h 1853"/>
                <a:gd name="T56" fmla="*/ 1682 w 1685"/>
                <a:gd name="T57" fmla="*/ 1800 h 1853"/>
                <a:gd name="T58" fmla="*/ 1643 w 1685"/>
                <a:gd name="T59" fmla="*/ 1845 h 1853"/>
                <a:gd name="T60" fmla="*/ 1587 w 1685"/>
                <a:gd name="T61" fmla="*/ 1848 h 1853"/>
                <a:gd name="T62" fmla="*/ 885 w 1685"/>
                <a:gd name="T63" fmla="*/ 1054 h 1853"/>
                <a:gd name="T64" fmla="*/ 735 w 1685"/>
                <a:gd name="T65" fmla="*/ 1125 h 1853"/>
                <a:gd name="T66" fmla="*/ 576 w 1685"/>
                <a:gd name="T67" fmla="*/ 1149 h 1853"/>
                <a:gd name="T68" fmla="*/ 417 w 1685"/>
                <a:gd name="T69" fmla="*/ 1129 h 1853"/>
                <a:gd name="T70" fmla="*/ 268 w 1685"/>
                <a:gd name="T71" fmla="*/ 1062 h 1853"/>
                <a:gd name="T72" fmla="*/ 140 w 1685"/>
                <a:gd name="T73" fmla="*/ 952 h 1853"/>
                <a:gd name="T74" fmla="*/ 48 w 1685"/>
                <a:gd name="T75" fmla="*/ 807 h 1853"/>
                <a:gd name="T76" fmla="*/ 5 w 1685"/>
                <a:gd name="T77" fmla="*/ 646 h 1853"/>
                <a:gd name="T78" fmla="*/ 8 w 1685"/>
                <a:gd name="T79" fmla="*/ 481 h 1853"/>
                <a:gd name="T80" fmla="*/ 58 w 1685"/>
                <a:gd name="T81" fmla="*/ 322 h 1853"/>
                <a:gd name="T82" fmla="*/ 154 w 1685"/>
                <a:gd name="T83" fmla="*/ 182 h 1853"/>
                <a:gd name="T84" fmla="*/ 290 w 1685"/>
                <a:gd name="T85" fmla="*/ 74 h 1853"/>
                <a:gd name="T86" fmla="*/ 447 w 1685"/>
                <a:gd name="T87" fmla="*/ 14 h 1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685" h="1853">
                  <a:moveTo>
                    <a:pt x="554" y="154"/>
                  </a:moveTo>
                  <a:lnTo>
                    <a:pt x="508" y="157"/>
                  </a:lnTo>
                  <a:lnTo>
                    <a:pt x="463" y="167"/>
                  </a:lnTo>
                  <a:lnTo>
                    <a:pt x="418" y="181"/>
                  </a:lnTo>
                  <a:lnTo>
                    <a:pt x="375" y="202"/>
                  </a:lnTo>
                  <a:lnTo>
                    <a:pt x="334" y="227"/>
                  </a:lnTo>
                  <a:lnTo>
                    <a:pt x="296" y="257"/>
                  </a:lnTo>
                  <a:lnTo>
                    <a:pt x="260" y="291"/>
                  </a:lnTo>
                  <a:lnTo>
                    <a:pt x="231" y="329"/>
                  </a:lnTo>
                  <a:lnTo>
                    <a:pt x="205" y="369"/>
                  </a:lnTo>
                  <a:lnTo>
                    <a:pt x="184" y="411"/>
                  </a:lnTo>
                  <a:lnTo>
                    <a:pt x="170" y="455"/>
                  </a:lnTo>
                  <a:lnTo>
                    <a:pt x="158" y="500"/>
                  </a:lnTo>
                  <a:lnTo>
                    <a:pt x="153" y="546"/>
                  </a:lnTo>
                  <a:lnTo>
                    <a:pt x="153" y="592"/>
                  </a:lnTo>
                  <a:lnTo>
                    <a:pt x="157" y="639"/>
                  </a:lnTo>
                  <a:lnTo>
                    <a:pt x="166" y="685"/>
                  </a:lnTo>
                  <a:lnTo>
                    <a:pt x="181" y="729"/>
                  </a:lnTo>
                  <a:lnTo>
                    <a:pt x="200" y="773"/>
                  </a:lnTo>
                  <a:lnTo>
                    <a:pt x="225" y="814"/>
                  </a:lnTo>
                  <a:lnTo>
                    <a:pt x="255" y="853"/>
                  </a:lnTo>
                  <a:lnTo>
                    <a:pt x="289" y="888"/>
                  </a:lnTo>
                  <a:lnTo>
                    <a:pt x="326" y="918"/>
                  </a:lnTo>
                  <a:lnTo>
                    <a:pt x="366" y="943"/>
                  </a:lnTo>
                  <a:lnTo>
                    <a:pt x="408" y="964"/>
                  </a:lnTo>
                  <a:lnTo>
                    <a:pt x="451" y="980"/>
                  </a:lnTo>
                  <a:lnTo>
                    <a:pt x="497" y="990"/>
                  </a:lnTo>
                  <a:lnTo>
                    <a:pt x="542" y="996"/>
                  </a:lnTo>
                  <a:lnTo>
                    <a:pt x="589" y="997"/>
                  </a:lnTo>
                  <a:lnTo>
                    <a:pt x="634" y="992"/>
                  </a:lnTo>
                  <a:lnTo>
                    <a:pt x="680" y="983"/>
                  </a:lnTo>
                  <a:lnTo>
                    <a:pt x="724" y="968"/>
                  </a:lnTo>
                  <a:lnTo>
                    <a:pt x="767" y="949"/>
                  </a:lnTo>
                  <a:lnTo>
                    <a:pt x="808" y="924"/>
                  </a:lnTo>
                  <a:lnTo>
                    <a:pt x="847" y="894"/>
                  </a:lnTo>
                  <a:lnTo>
                    <a:pt x="882" y="860"/>
                  </a:lnTo>
                  <a:lnTo>
                    <a:pt x="912" y="822"/>
                  </a:lnTo>
                  <a:lnTo>
                    <a:pt x="937" y="782"/>
                  </a:lnTo>
                  <a:lnTo>
                    <a:pt x="957" y="740"/>
                  </a:lnTo>
                  <a:lnTo>
                    <a:pt x="973" y="695"/>
                  </a:lnTo>
                  <a:lnTo>
                    <a:pt x="984" y="650"/>
                  </a:lnTo>
                  <a:lnTo>
                    <a:pt x="990" y="605"/>
                  </a:lnTo>
                  <a:lnTo>
                    <a:pt x="990" y="558"/>
                  </a:lnTo>
                  <a:lnTo>
                    <a:pt x="985" y="512"/>
                  </a:lnTo>
                  <a:lnTo>
                    <a:pt x="976" y="466"/>
                  </a:lnTo>
                  <a:lnTo>
                    <a:pt x="962" y="422"/>
                  </a:lnTo>
                  <a:lnTo>
                    <a:pt x="942" y="378"/>
                  </a:lnTo>
                  <a:lnTo>
                    <a:pt x="917" y="337"/>
                  </a:lnTo>
                  <a:lnTo>
                    <a:pt x="888" y="298"/>
                  </a:lnTo>
                  <a:lnTo>
                    <a:pt x="854" y="262"/>
                  </a:lnTo>
                  <a:lnTo>
                    <a:pt x="816" y="232"/>
                  </a:lnTo>
                  <a:lnTo>
                    <a:pt x="776" y="206"/>
                  </a:lnTo>
                  <a:lnTo>
                    <a:pt x="734" y="186"/>
                  </a:lnTo>
                  <a:lnTo>
                    <a:pt x="691" y="170"/>
                  </a:lnTo>
                  <a:lnTo>
                    <a:pt x="646" y="159"/>
                  </a:lnTo>
                  <a:lnTo>
                    <a:pt x="600" y="154"/>
                  </a:lnTo>
                  <a:lnTo>
                    <a:pt x="554" y="154"/>
                  </a:lnTo>
                  <a:close/>
                  <a:moveTo>
                    <a:pt x="556" y="0"/>
                  </a:moveTo>
                  <a:lnTo>
                    <a:pt x="610" y="2"/>
                  </a:lnTo>
                  <a:lnTo>
                    <a:pt x="665" y="8"/>
                  </a:lnTo>
                  <a:lnTo>
                    <a:pt x="718" y="20"/>
                  </a:lnTo>
                  <a:lnTo>
                    <a:pt x="771" y="37"/>
                  </a:lnTo>
                  <a:lnTo>
                    <a:pt x="822" y="59"/>
                  </a:lnTo>
                  <a:lnTo>
                    <a:pt x="871" y="85"/>
                  </a:lnTo>
                  <a:lnTo>
                    <a:pt x="917" y="118"/>
                  </a:lnTo>
                  <a:lnTo>
                    <a:pt x="962" y="155"/>
                  </a:lnTo>
                  <a:lnTo>
                    <a:pt x="1001" y="197"/>
                  </a:lnTo>
                  <a:lnTo>
                    <a:pt x="1038" y="243"/>
                  </a:lnTo>
                  <a:lnTo>
                    <a:pt x="1067" y="290"/>
                  </a:lnTo>
                  <a:lnTo>
                    <a:pt x="1092" y="340"/>
                  </a:lnTo>
                  <a:lnTo>
                    <a:pt x="1113" y="392"/>
                  </a:lnTo>
                  <a:lnTo>
                    <a:pt x="1128" y="444"/>
                  </a:lnTo>
                  <a:lnTo>
                    <a:pt x="1137" y="497"/>
                  </a:lnTo>
                  <a:lnTo>
                    <a:pt x="1141" y="551"/>
                  </a:lnTo>
                  <a:lnTo>
                    <a:pt x="1141" y="606"/>
                  </a:lnTo>
                  <a:lnTo>
                    <a:pt x="1135" y="660"/>
                  </a:lnTo>
                  <a:lnTo>
                    <a:pt x="1125" y="712"/>
                  </a:lnTo>
                  <a:lnTo>
                    <a:pt x="1109" y="765"/>
                  </a:lnTo>
                  <a:lnTo>
                    <a:pt x="1090" y="815"/>
                  </a:lnTo>
                  <a:lnTo>
                    <a:pt x="1065" y="864"/>
                  </a:lnTo>
                  <a:lnTo>
                    <a:pt x="1034" y="910"/>
                  </a:lnTo>
                  <a:lnTo>
                    <a:pt x="1000" y="955"/>
                  </a:lnTo>
                  <a:lnTo>
                    <a:pt x="1667" y="1726"/>
                  </a:lnTo>
                  <a:lnTo>
                    <a:pt x="1679" y="1743"/>
                  </a:lnTo>
                  <a:lnTo>
                    <a:pt x="1684" y="1763"/>
                  </a:lnTo>
                  <a:lnTo>
                    <a:pt x="1685" y="1782"/>
                  </a:lnTo>
                  <a:lnTo>
                    <a:pt x="1682" y="1800"/>
                  </a:lnTo>
                  <a:lnTo>
                    <a:pt x="1674" y="1819"/>
                  </a:lnTo>
                  <a:lnTo>
                    <a:pt x="1660" y="1833"/>
                  </a:lnTo>
                  <a:lnTo>
                    <a:pt x="1643" y="1845"/>
                  </a:lnTo>
                  <a:lnTo>
                    <a:pt x="1624" y="1852"/>
                  </a:lnTo>
                  <a:lnTo>
                    <a:pt x="1605" y="1853"/>
                  </a:lnTo>
                  <a:lnTo>
                    <a:pt x="1587" y="1848"/>
                  </a:lnTo>
                  <a:lnTo>
                    <a:pt x="1568" y="1840"/>
                  </a:lnTo>
                  <a:lnTo>
                    <a:pt x="1554" y="1827"/>
                  </a:lnTo>
                  <a:lnTo>
                    <a:pt x="885" y="1054"/>
                  </a:lnTo>
                  <a:lnTo>
                    <a:pt x="838" y="1083"/>
                  </a:lnTo>
                  <a:lnTo>
                    <a:pt x="788" y="1107"/>
                  </a:lnTo>
                  <a:lnTo>
                    <a:pt x="735" y="1125"/>
                  </a:lnTo>
                  <a:lnTo>
                    <a:pt x="683" y="1139"/>
                  </a:lnTo>
                  <a:lnTo>
                    <a:pt x="630" y="1147"/>
                  </a:lnTo>
                  <a:lnTo>
                    <a:pt x="576" y="1149"/>
                  </a:lnTo>
                  <a:lnTo>
                    <a:pt x="523" y="1148"/>
                  </a:lnTo>
                  <a:lnTo>
                    <a:pt x="470" y="1140"/>
                  </a:lnTo>
                  <a:lnTo>
                    <a:pt x="417" y="1129"/>
                  </a:lnTo>
                  <a:lnTo>
                    <a:pt x="366" y="1111"/>
                  </a:lnTo>
                  <a:lnTo>
                    <a:pt x="316" y="1090"/>
                  </a:lnTo>
                  <a:lnTo>
                    <a:pt x="268" y="1062"/>
                  </a:lnTo>
                  <a:lnTo>
                    <a:pt x="223" y="1031"/>
                  </a:lnTo>
                  <a:lnTo>
                    <a:pt x="180" y="995"/>
                  </a:lnTo>
                  <a:lnTo>
                    <a:pt x="140" y="952"/>
                  </a:lnTo>
                  <a:lnTo>
                    <a:pt x="105" y="907"/>
                  </a:lnTo>
                  <a:lnTo>
                    <a:pt x="74" y="857"/>
                  </a:lnTo>
                  <a:lnTo>
                    <a:pt x="48" y="807"/>
                  </a:lnTo>
                  <a:lnTo>
                    <a:pt x="29" y="754"/>
                  </a:lnTo>
                  <a:lnTo>
                    <a:pt x="14" y="701"/>
                  </a:lnTo>
                  <a:lnTo>
                    <a:pt x="5" y="646"/>
                  </a:lnTo>
                  <a:lnTo>
                    <a:pt x="0" y="591"/>
                  </a:lnTo>
                  <a:lnTo>
                    <a:pt x="1" y="536"/>
                  </a:lnTo>
                  <a:lnTo>
                    <a:pt x="8" y="481"/>
                  </a:lnTo>
                  <a:lnTo>
                    <a:pt x="20" y="427"/>
                  </a:lnTo>
                  <a:lnTo>
                    <a:pt x="37" y="373"/>
                  </a:lnTo>
                  <a:lnTo>
                    <a:pt x="58" y="322"/>
                  </a:lnTo>
                  <a:lnTo>
                    <a:pt x="85" y="273"/>
                  </a:lnTo>
                  <a:lnTo>
                    <a:pt x="117" y="226"/>
                  </a:lnTo>
                  <a:lnTo>
                    <a:pt x="154" y="182"/>
                  </a:lnTo>
                  <a:lnTo>
                    <a:pt x="196" y="141"/>
                  </a:lnTo>
                  <a:lnTo>
                    <a:pt x="242" y="105"/>
                  </a:lnTo>
                  <a:lnTo>
                    <a:pt x="290" y="74"/>
                  </a:lnTo>
                  <a:lnTo>
                    <a:pt x="341" y="48"/>
                  </a:lnTo>
                  <a:lnTo>
                    <a:pt x="393" y="29"/>
                  </a:lnTo>
                  <a:lnTo>
                    <a:pt x="447" y="14"/>
                  </a:lnTo>
                  <a:lnTo>
                    <a:pt x="500" y="5"/>
                  </a:lnTo>
                  <a:lnTo>
                    <a:pt x="55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67898537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774">
          <p15:clr>
            <a:srgbClr val="FBAE40"/>
          </p15:clr>
        </p15:guide>
        <p15:guide id="3" orient="horz" pos="2712">
          <p15:clr>
            <a:srgbClr val="FBAE40"/>
          </p15:clr>
        </p15:guide>
        <p15:guide id="4" orient="horz" pos="-2">
          <p15:clr>
            <a:srgbClr val="FBAE40"/>
          </p15:clr>
        </p15:guide>
        <p15:guide id="5" pos="7675">
          <p15:clr>
            <a:srgbClr val="FBAE40"/>
          </p15:clr>
        </p15:guide>
        <p15:guide id="6" pos="748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38116603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F833C5-71AC-48E2-821A-35B48D24F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88C948-D230-4AAD-9040-40D237A30F6C}"/>
              </a:ext>
            </a:extLst>
          </p:cNvPr>
          <p:cNvSpPr txBox="1">
            <a:spLocks/>
          </p:cNvSpPr>
          <p:nvPr userDrawn="1"/>
        </p:nvSpPr>
        <p:spPr>
          <a:xfrm>
            <a:off x="84300" y="6527800"/>
            <a:ext cx="228600" cy="177800"/>
          </a:xfrm>
          <a:prstGeom prst="rect">
            <a:avLst/>
          </a:prstGeom>
          <a:noFill/>
        </p:spPr>
        <p:txBody>
          <a:bodyPr wrap="none" lIns="0" tIns="0" rIns="0" bIns="0" anchor="ctr" anchorCtr="0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A6739A3-A001-4132-AECF-E1735C6210C2}" type="slidenum">
              <a:rPr lang="en-US" b="1" smtClean="0">
                <a:solidFill>
                  <a:schemeClr val="tx1"/>
                </a:solidFill>
              </a:rPr>
              <a:pPr/>
              <a:t>‹#›</a:t>
            </a:fld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3507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v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 Same Side Corner Rectangle 5"/>
          <p:cNvSpPr/>
          <p:nvPr userDrawn="1"/>
        </p:nvSpPr>
        <p:spPr>
          <a:xfrm>
            <a:off x="0" y="0"/>
            <a:ext cx="12192000" cy="4611584"/>
          </a:xfrm>
          <a:prstGeom prst="round2SameRect">
            <a:avLst>
              <a:gd name="adj1" fmla="val 0"/>
              <a:gd name="adj2" fmla="val 0"/>
            </a:avLst>
          </a:prstGeom>
          <a:gradFill>
            <a:gsLst>
              <a:gs pos="0">
                <a:srgbClr val="052049"/>
              </a:gs>
              <a:gs pos="73000">
                <a:srgbClr val="1957A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kern="1200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37" name="Title 1"/>
          <p:cNvSpPr>
            <a:spLocks noGrp="1"/>
          </p:cNvSpPr>
          <p:nvPr>
            <p:ph type="title" hasCustomPrompt="1"/>
          </p:nvPr>
        </p:nvSpPr>
        <p:spPr>
          <a:xfrm>
            <a:off x="821343" y="696616"/>
            <a:ext cx="3879577" cy="1145350"/>
          </a:xfrm>
        </p:spPr>
        <p:txBody>
          <a:bodyPr>
            <a:noAutofit/>
          </a:bodyPr>
          <a:lstStyle>
            <a:lvl1pPr algn="l">
              <a:defRPr sz="3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Cover page title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BE69B08-3482-49FC-A617-0DB4DAC84B53}"/>
              </a:ext>
            </a:extLst>
          </p:cNvPr>
          <p:cNvSpPr/>
          <p:nvPr userDrawn="1"/>
        </p:nvSpPr>
        <p:spPr>
          <a:xfrm>
            <a:off x="0" y="4611584"/>
            <a:ext cx="12192000" cy="22464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kern="1200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C81C4B-C5DA-4899-A75E-9654BAB68B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62499" y="4522684"/>
            <a:ext cx="3129501" cy="2212918"/>
          </a:xfrm>
          <a:prstGeom prst="rect">
            <a:avLst/>
          </a:prstGeom>
        </p:spPr>
      </p:pic>
      <p:sp>
        <p:nvSpPr>
          <p:cNvPr id="10" name="Content Placeholder 59">
            <a:extLst>
              <a:ext uri="{FF2B5EF4-FFF2-40B4-BE49-F238E27FC236}">
                <a16:creationId xmlns:a16="http://schemas.microsoft.com/office/drawing/2014/main" id="{5B0B0397-412B-4B04-A5E8-7B4CD5A1C0EE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821343" y="2126743"/>
            <a:ext cx="4254313" cy="457200"/>
          </a:xfrm>
        </p:spPr>
        <p:txBody>
          <a:bodyPr anchor="ctr">
            <a:noAutofit/>
          </a:bodyPr>
          <a:lstStyle>
            <a:lvl1pPr marL="0" indent="0">
              <a:buNone/>
              <a:defRPr sz="200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1" name="Content Placeholder 59">
            <a:extLst>
              <a:ext uri="{FF2B5EF4-FFF2-40B4-BE49-F238E27FC236}">
                <a16:creationId xmlns:a16="http://schemas.microsoft.com/office/drawing/2014/main" id="{359C7133-707C-454A-9CAC-5B147D950A90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821343" y="2868720"/>
            <a:ext cx="2637248" cy="426958"/>
          </a:xfrm>
        </p:spPr>
        <p:txBody>
          <a:bodyPr anchor="ctr">
            <a:noAutofit/>
          </a:bodyPr>
          <a:lstStyle>
            <a:lvl1pPr marL="0" indent="0">
              <a:buNone/>
              <a:defRPr sz="160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Designation</a:t>
            </a:r>
          </a:p>
        </p:txBody>
      </p:sp>
      <p:sp>
        <p:nvSpPr>
          <p:cNvPr id="8" name="Content Placeholder 59">
            <a:extLst>
              <a:ext uri="{FF2B5EF4-FFF2-40B4-BE49-F238E27FC236}">
                <a16:creationId xmlns:a16="http://schemas.microsoft.com/office/drawing/2014/main" id="{359C7133-707C-454A-9CAC-5B147D950A90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21343" y="3580454"/>
            <a:ext cx="2637248" cy="426958"/>
          </a:xfrm>
        </p:spPr>
        <p:txBody>
          <a:bodyPr anchor="ctr">
            <a:noAutofit/>
          </a:bodyPr>
          <a:lstStyle>
            <a:lvl1pPr marL="0" indent="0">
              <a:buNone/>
              <a:defRPr sz="160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37210267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4CC82F69-6481-4FDB-B80F-F69D48C67F0C}"/>
              </a:ext>
            </a:extLst>
          </p:cNvPr>
          <p:cNvSpPr/>
          <p:nvPr userDrawn="1"/>
        </p:nvSpPr>
        <p:spPr>
          <a:xfrm>
            <a:off x="0" y="0"/>
            <a:ext cx="12192000" cy="526198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052049"/>
              </a:gs>
              <a:gs pos="90000">
                <a:srgbClr val="1957A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4944053-C2CE-4A8F-8254-E00EEBFA8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655" y="58925"/>
            <a:ext cx="10940304" cy="4083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F476DF-F9BA-4DC2-9DF5-0B38E68B31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9076" y="1123951"/>
            <a:ext cx="11744324" cy="48958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8011362-B18C-424D-A9DF-C8A495F0FC03}"/>
              </a:ext>
            </a:extLst>
          </p:cNvPr>
          <p:cNvSpPr/>
          <p:nvPr userDrawn="1"/>
        </p:nvSpPr>
        <p:spPr>
          <a:xfrm flipH="1">
            <a:off x="11037890" y="6196877"/>
            <a:ext cx="1149348" cy="656012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C4D7D9BC-1ED0-404A-9BA4-C76BC0FBAE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1650" y="6527800"/>
            <a:ext cx="228600" cy="177800"/>
          </a:xfrm>
          <a:prstGeom prst="rect">
            <a:avLst/>
          </a:prstGeom>
          <a:noFill/>
        </p:spPr>
        <p:txBody>
          <a:bodyPr wrap="none" lIns="0" tIns="0" rIns="0" bIns="0" anchor="ctr" anchorCtr="0"/>
          <a:lstStyle>
            <a:lvl1pPr algn="ctr">
              <a:defRPr sz="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A6739A3-A001-4132-AECF-E1735C6210C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D0CB488-30EA-4015-9174-1E0A80F1A15A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5009" y="5850030"/>
            <a:ext cx="1418240" cy="1002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0429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66" r:id="rId2"/>
    <p:sldLayoutId id="2147483683" r:id="rId3"/>
    <p:sldLayoutId id="2147483681" r:id="rId4"/>
    <p:sldLayoutId id="2147483669" r:id="rId5"/>
    <p:sldLayoutId id="2147483670" r:id="rId6"/>
    <p:sldLayoutId id="2147483671" r:id="rId7"/>
    <p:sldLayoutId id="2147483675" r:id="rId8"/>
    <p:sldLayoutId id="2147483684" r:id="rId9"/>
    <p:sldLayoutId id="2147483685" r:id="rId10"/>
  </p:sldLayoutIdLst>
  <p:hf hdr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bg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1"/>
        </a:buClr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‒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‒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‒"/>
        <a:defRPr sz="1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‒"/>
        <a:defRPr sz="1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7536">
          <p15:clr>
            <a:srgbClr val="F26B43"/>
          </p15:clr>
        </p15:guide>
        <p15:guide id="3" pos="12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diagramData" Target="../diagrams/data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openxmlformats.org/officeDocument/2006/relationships/image" Target="../media/image39.jpeg"/><Relationship Id="rId17" Type="http://schemas.microsoft.com/office/2007/relationships/diagramDrawing" Target="../diagrams/drawing2.xml"/><Relationship Id="rId2" Type="http://schemas.openxmlformats.org/officeDocument/2006/relationships/notesSlide" Target="../notesSlides/notesSlide9.xml"/><Relationship Id="rId16" Type="http://schemas.openxmlformats.org/officeDocument/2006/relationships/diagramColors" Target="../diagrams/colors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38.png"/><Relationship Id="rId5" Type="http://schemas.openxmlformats.org/officeDocument/2006/relationships/diagramQuickStyle" Target="../diagrams/quickStyle1.xml"/><Relationship Id="rId15" Type="http://schemas.openxmlformats.org/officeDocument/2006/relationships/diagramQuickStyle" Target="../diagrams/quickStyle2.xml"/><Relationship Id="rId10" Type="http://schemas.openxmlformats.org/officeDocument/2006/relationships/image" Target="../media/image37.jpeg"/><Relationship Id="rId4" Type="http://schemas.openxmlformats.org/officeDocument/2006/relationships/diagramLayout" Target="../diagrams/layout1.xml"/><Relationship Id="rId9" Type="http://schemas.openxmlformats.org/officeDocument/2006/relationships/image" Target="../media/image36.png"/><Relationship Id="rId14" Type="http://schemas.openxmlformats.org/officeDocument/2006/relationships/diagramLayout" Target="../diagrams/layout2.xml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3" Type="http://schemas.openxmlformats.org/officeDocument/2006/relationships/image" Target="../media/image131.jpeg"/><Relationship Id="rId7" Type="http://schemas.microsoft.com/office/2007/relationships/hdphoto" Target="../media/hdphoto3.wdp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5" Type="http://schemas.microsoft.com/office/2007/relationships/hdphoto" Target="../media/hdphoto2.wdp"/><Relationship Id="rId4" Type="http://schemas.openxmlformats.org/officeDocument/2006/relationships/image" Target="../media/image132.png"/><Relationship Id="rId9" Type="http://schemas.openxmlformats.org/officeDocument/2006/relationships/image" Target="../media/image135.png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13" Type="http://schemas.openxmlformats.org/officeDocument/2006/relationships/image" Target="../media/image144.png"/><Relationship Id="rId3" Type="http://schemas.openxmlformats.org/officeDocument/2006/relationships/image" Target="../media/image136.png"/><Relationship Id="rId7" Type="http://schemas.openxmlformats.org/officeDocument/2006/relationships/image" Target="../media/image55.png"/><Relationship Id="rId12" Type="http://schemas.openxmlformats.org/officeDocument/2006/relationships/image" Target="../media/image143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9.png"/><Relationship Id="rId11" Type="http://schemas.openxmlformats.org/officeDocument/2006/relationships/hyperlink" Target="https://appsource.microsoft.com/en-us/product/cortana-intelligence/latentview.latentview-maf" TargetMode="External"/><Relationship Id="rId5" Type="http://schemas.openxmlformats.org/officeDocument/2006/relationships/image" Target="../media/image138.png"/><Relationship Id="rId10" Type="http://schemas.openxmlformats.org/officeDocument/2006/relationships/image" Target="../media/image142.png"/><Relationship Id="rId4" Type="http://schemas.openxmlformats.org/officeDocument/2006/relationships/image" Target="../media/image137.png"/><Relationship Id="rId9" Type="http://schemas.openxmlformats.org/officeDocument/2006/relationships/image" Target="../media/image141.png"/><Relationship Id="rId14" Type="http://schemas.openxmlformats.org/officeDocument/2006/relationships/image" Target="../media/image145.png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.PNG"/><Relationship Id="rId3" Type="http://schemas.openxmlformats.org/officeDocument/2006/relationships/image" Target="../media/image147.png"/><Relationship Id="rId7" Type="http://schemas.openxmlformats.org/officeDocument/2006/relationships/image" Target="../media/image151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0.png"/><Relationship Id="rId5" Type="http://schemas.openxmlformats.org/officeDocument/2006/relationships/image" Target="../media/image149.png"/><Relationship Id="rId4" Type="http://schemas.openxmlformats.org/officeDocument/2006/relationships/image" Target="../media/image148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8.xml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49.xml"/><Relationship Id="rId3" Type="http://schemas.openxmlformats.org/officeDocument/2006/relationships/image" Target="../media/image95.png"/><Relationship Id="rId7" Type="http://schemas.openxmlformats.org/officeDocument/2006/relationships/diagramQuickStyle" Target="../diagrams/quickStyle49.xml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8.xml"/><Relationship Id="rId6" Type="http://schemas.openxmlformats.org/officeDocument/2006/relationships/diagramLayout" Target="../diagrams/layout49.xml"/><Relationship Id="rId5" Type="http://schemas.openxmlformats.org/officeDocument/2006/relationships/diagramData" Target="../diagrams/data49.xml"/><Relationship Id="rId4" Type="http://schemas.openxmlformats.org/officeDocument/2006/relationships/image" Target="../media/image96.png"/><Relationship Id="rId9" Type="http://schemas.microsoft.com/office/2007/relationships/diagramDrawing" Target="../diagrams/drawing49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8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0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wmf"/><Relationship Id="rId13" Type="http://schemas.openxmlformats.org/officeDocument/2006/relationships/image" Target="../media/image47.wmf"/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41.wmf"/><Relationship Id="rId12" Type="http://schemas.openxmlformats.org/officeDocument/2006/relationships/image" Target="../media/image46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11" Type="http://schemas.openxmlformats.org/officeDocument/2006/relationships/image" Target="../media/image45.wmf"/><Relationship Id="rId5" Type="http://schemas.openxmlformats.org/officeDocument/2006/relationships/image" Target="../media/image40.wmf"/><Relationship Id="rId10" Type="http://schemas.openxmlformats.org/officeDocument/2006/relationships/image" Target="../media/image44.wmf"/><Relationship Id="rId4" Type="http://schemas.openxmlformats.org/officeDocument/2006/relationships/oleObject" Target="../embeddings/oleObject1.bin"/><Relationship Id="rId9" Type="http://schemas.openxmlformats.org/officeDocument/2006/relationships/image" Target="../media/image43.wmf"/><Relationship Id="rId14" Type="http://schemas.openxmlformats.org/officeDocument/2006/relationships/image" Target="../media/image48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60.png"/><Relationship Id="rId5" Type="http://schemas.openxmlformats.org/officeDocument/2006/relationships/image" Target="../media/image159.png"/><Relationship Id="rId4" Type="http://schemas.microsoft.com/office/2007/relationships/hdphoto" Target="../media/hdphoto4.wdp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hyperlink" Target="http://cattool.azurewebsites.net/" TargetMode="External"/><Relationship Id="rId13" Type="http://schemas.openxmlformats.org/officeDocument/2006/relationships/image" Target="../media/image161.png"/><Relationship Id="rId3" Type="http://schemas.openxmlformats.org/officeDocument/2006/relationships/hyperlink" Target="https://10ay.online.tableau.com/#/site/itteam/views/DemandPlanningDashboard/Summary?:embed=y&amp;:showAppBanner=false&amp;:showShareOptions=true&amp;:display_count=no&amp;:showVizHome=no" TargetMode="External"/><Relationship Id="rId7" Type="http://schemas.openxmlformats.org/officeDocument/2006/relationships/hyperlink" Target="https://10ay.online.tableau.com/#/site/itteam/views/HA-AssortmentPlan-LandingPage/AssortmentPlan?:iid=1&amp;:embed=y&amp;:showAppBanner=false&amp;:showShareOptions=true&amp;:display_count=no&amp;:showVizHome=no" TargetMode="External"/><Relationship Id="rId12" Type="http://schemas.openxmlformats.org/officeDocument/2006/relationships/hyperlink" Target="https://10az.online.tableau.com/#/site/latentviewanalytics/views/OnlineConsumerResearch-DCP/VoiceofCustomer?:iid=2&amp;:embed=y&amp;:showAppBanner=false&amp;:showShareOptions=true&amp;:display_count=no&amp;:showVizHome=no" TargetMode="External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10ay.online.tableau.com/#/site/itteam/views/FutureDirectionHRDashboard-Anonymised/Introduction?:embed=y&amp;:showAppBanner=false&amp;:showShareOptions=true&amp;:display_count=no&amp;:showVizHome=no" TargetMode="External"/><Relationship Id="rId11" Type="http://schemas.openxmlformats.org/officeDocument/2006/relationships/hyperlink" Target="https://10ay.online.tableau.com/#/site/itteam/views/Hypothesis-2Draftv1_1/Dashboard1?:iid=1&amp;:embed=y&amp;:showAppBanner=false&amp;:showShareOptions=true&amp;:display_count=no&amp;:showVizHome=no" TargetMode="External"/><Relationship Id="rId5" Type="http://schemas.openxmlformats.org/officeDocument/2006/relationships/hyperlink" Target="https://10ay.online.tableau.com/#/site/itteam/views/ShareofMarketDashboardAnonymized/GlobalDashboard?:embed=y&amp;:showAppBanner=false&amp;:showShareOptions=true&amp;:display_count=no&amp;:showVizHome=no" TargetMode="External"/><Relationship Id="rId10" Type="http://schemas.openxmlformats.org/officeDocument/2006/relationships/hyperlink" Target="https://10ay.online.tableau.com/#/site/itteam/workbooks/379310/views?:embed=y&amp;:showAppBanner=false&amp;:showShareOptions=true&amp;:display_count=no&amp;:showVizHome=no" TargetMode="External"/><Relationship Id="rId4" Type="http://schemas.openxmlformats.org/officeDocument/2006/relationships/hyperlink" Target="https://10ay.online.tableau.com/#/site/itteam/views/GlobalKPIConsolidated/Home?:embed=y&amp;:showAppBanner=false&amp;:showShareOptions=true&amp;:display_count=no&amp;:showVizHome=no" TargetMode="External"/><Relationship Id="rId9" Type="http://schemas.openxmlformats.org/officeDocument/2006/relationships/hyperlink" Target="https://10az.online.tableau.com/#/site/latentviewanalytics/views/FinancialDashboard-DCP/ExecSummary?:iid=1&amp;:embed=y&amp;:showAppBanner=false&amp;:showShareOptions=true&amp;:display_count=no&amp;:showVizHome=no" TargetMode="External"/><Relationship Id="rId14" Type="http://schemas.openxmlformats.org/officeDocument/2006/relationships/image" Target="../media/image162.png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comments" Target="../comments/comment1.xml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9.xml"/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12" Type="http://schemas.microsoft.com/office/2007/relationships/diagramDrawing" Target="../diagrams/drawing9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11" Type="http://schemas.openxmlformats.org/officeDocument/2006/relationships/diagramColors" Target="../diagrams/colors9.xml"/><Relationship Id="rId5" Type="http://schemas.openxmlformats.org/officeDocument/2006/relationships/diagramQuickStyle" Target="../diagrams/quickStyle8.xml"/><Relationship Id="rId10" Type="http://schemas.openxmlformats.org/officeDocument/2006/relationships/diagramQuickStyle" Target="../diagrams/quickStyle9.xml"/><Relationship Id="rId4" Type="http://schemas.openxmlformats.org/officeDocument/2006/relationships/diagramLayout" Target="../diagrams/layout8.xml"/><Relationship Id="rId9" Type="http://schemas.openxmlformats.org/officeDocument/2006/relationships/diagramLayout" Target="../diagrams/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2.xml"/><Relationship Id="rId5" Type="http://schemas.openxmlformats.org/officeDocument/2006/relationships/diagramQuickStyle" Target="../diagrams/quickStyle12.xml"/><Relationship Id="rId4" Type="http://schemas.openxmlformats.org/officeDocument/2006/relationships/diagramLayout" Target="../diagrams/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3.xml"/><Relationship Id="rId7" Type="http://schemas.microsoft.com/office/2007/relationships/diagramDrawing" Target="../diagrams/drawing13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3.xml"/><Relationship Id="rId5" Type="http://schemas.openxmlformats.org/officeDocument/2006/relationships/diagramQuickStyle" Target="../diagrams/quickStyle13.xml"/><Relationship Id="rId4" Type="http://schemas.openxmlformats.org/officeDocument/2006/relationships/diagramLayout" Target="../diagrams/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4.xml"/><Relationship Id="rId7" Type="http://schemas.microsoft.com/office/2007/relationships/diagramDrawing" Target="../diagrams/drawing14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4.xml"/><Relationship Id="rId5" Type="http://schemas.openxmlformats.org/officeDocument/2006/relationships/diagramQuickStyle" Target="../diagrams/quickStyle14.xml"/><Relationship Id="rId4" Type="http://schemas.openxmlformats.org/officeDocument/2006/relationships/diagramLayout" Target="../diagrams/layout1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5.xml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5.xml"/><Relationship Id="rId5" Type="http://schemas.openxmlformats.org/officeDocument/2006/relationships/diagramColors" Target="../diagrams/colors15.xml"/><Relationship Id="rId4" Type="http://schemas.openxmlformats.org/officeDocument/2006/relationships/diagramQuickStyle" Target="../diagrams/quickStyle15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7.xml"/><Relationship Id="rId3" Type="http://schemas.openxmlformats.org/officeDocument/2006/relationships/diagramData" Target="../diagrams/data16.xml"/><Relationship Id="rId7" Type="http://schemas.microsoft.com/office/2007/relationships/diagramDrawing" Target="../diagrams/drawing16.xml"/><Relationship Id="rId12" Type="http://schemas.microsoft.com/office/2007/relationships/diagramDrawing" Target="../diagrams/drawing17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6.xml"/><Relationship Id="rId11" Type="http://schemas.openxmlformats.org/officeDocument/2006/relationships/diagramColors" Target="../diagrams/colors17.xml"/><Relationship Id="rId5" Type="http://schemas.openxmlformats.org/officeDocument/2006/relationships/diagramQuickStyle" Target="../diagrams/quickStyle16.xml"/><Relationship Id="rId10" Type="http://schemas.openxmlformats.org/officeDocument/2006/relationships/diagramQuickStyle" Target="../diagrams/quickStyle17.xml"/><Relationship Id="rId4" Type="http://schemas.openxmlformats.org/officeDocument/2006/relationships/diagramLayout" Target="../diagrams/layout16.xml"/><Relationship Id="rId9" Type="http://schemas.openxmlformats.org/officeDocument/2006/relationships/diagramLayout" Target="../diagrams/layout1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8.xml"/><Relationship Id="rId7" Type="http://schemas.microsoft.com/office/2007/relationships/diagramDrawing" Target="../diagrams/drawing18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8.xml"/><Relationship Id="rId5" Type="http://schemas.openxmlformats.org/officeDocument/2006/relationships/diagramQuickStyle" Target="../diagrams/quickStyle18.xml"/><Relationship Id="rId4" Type="http://schemas.openxmlformats.org/officeDocument/2006/relationships/diagramLayout" Target="../diagrams/layout1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9.xml"/><Relationship Id="rId7" Type="http://schemas.microsoft.com/office/2007/relationships/diagramDrawing" Target="../diagrams/drawing19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9.xml"/><Relationship Id="rId5" Type="http://schemas.openxmlformats.org/officeDocument/2006/relationships/diagramQuickStyle" Target="../diagrams/quickStyle19.xml"/><Relationship Id="rId4" Type="http://schemas.openxmlformats.org/officeDocument/2006/relationships/diagramLayout" Target="../diagrams/layout19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0.xml"/><Relationship Id="rId7" Type="http://schemas.microsoft.com/office/2007/relationships/diagramDrawing" Target="../diagrams/drawing20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0.xml"/><Relationship Id="rId5" Type="http://schemas.openxmlformats.org/officeDocument/2006/relationships/diagramQuickStyle" Target="../diagrams/quickStyle20.xml"/><Relationship Id="rId4" Type="http://schemas.openxmlformats.org/officeDocument/2006/relationships/diagramLayout" Target="../diagrams/layout20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2.xml"/><Relationship Id="rId3" Type="http://schemas.openxmlformats.org/officeDocument/2006/relationships/diagramData" Target="../diagrams/data21.xml"/><Relationship Id="rId7" Type="http://schemas.microsoft.com/office/2007/relationships/diagramDrawing" Target="../diagrams/drawing21.xml"/><Relationship Id="rId12" Type="http://schemas.microsoft.com/office/2007/relationships/diagramDrawing" Target="../diagrams/drawing22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1.xml"/><Relationship Id="rId11" Type="http://schemas.openxmlformats.org/officeDocument/2006/relationships/diagramColors" Target="../diagrams/colors22.xml"/><Relationship Id="rId5" Type="http://schemas.openxmlformats.org/officeDocument/2006/relationships/diagramQuickStyle" Target="../diagrams/quickStyle21.xml"/><Relationship Id="rId10" Type="http://schemas.openxmlformats.org/officeDocument/2006/relationships/diagramQuickStyle" Target="../diagrams/quickStyle22.xml"/><Relationship Id="rId4" Type="http://schemas.openxmlformats.org/officeDocument/2006/relationships/diagramLayout" Target="../diagrams/layout21.xml"/><Relationship Id="rId9" Type="http://schemas.openxmlformats.org/officeDocument/2006/relationships/diagramLayout" Target="../diagrams/layout2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4.xml"/><Relationship Id="rId3" Type="http://schemas.openxmlformats.org/officeDocument/2006/relationships/diagramData" Target="../diagrams/data23.xml"/><Relationship Id="rId7" Type="http://schemas.microsoft.com/office/2007/relationships/diagramDrawing" Target="../diagrams/drawing23.xml"/><Relationship Id="rId12" Type="http://schemas.microsoft.com/office/2007/relationships/diagramDrawing" Target="../diagrams/drawing24.xm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3.xml"/><Relationship Id="rId11" Type="http://schemas.openxmlformats.org/officeDocument/2006/relationships/diagramColors" Target="../diagrams/colors24.xml"/><Relationship Id="rId5" Type="http://schemas.openxmlformats.org/officeDocument/2006/relationships/diagramQuickStyle" Target="../diagrams/quickStyle23.xml"/><Relationship Id="rId10" Type="http://schemas.openxmlformats.org/officeDocument/2006/relationships/diagramQuickStyle" Target="../diagrams/quickStyle24.xml"/><Relationship Id="rId4" Type="http://schemas.openxmlformats.org/officeDocument/2006/relationships/diagramLayout" Target="../diagrams/layout23.xml"/><Relationship Id="rId9" Type="http://schemas.openxmlformats.org/officeDocument/2006/relationships/diagramLayout" Target="../diagrams/layout2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5.xml"/><Relationship Id="rId2" Type="http://schemas.openxmlformats.org/officeDocument/2006/relationships/diagramData" Target="../diagrams/data25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25.xml"/><Relationship Id="rId5" Type="http://schemas.openxmlformats.org/officeDocument/2006/relationships/diagramColors" Target="../diagrams/colors25.xml"/><Relationship Id="rId4" Type="http://schemas.openxmlformats.org/officeDocument/2006/relationships/diagramQuickStyle" Target="../diagrams/quickStyle25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7.xml"/><Relationship Id="rId3" Type="http://schemas.openxmlformats.org/officeDocument/2006/relationships/diagramData" Target="../diagrams/data26.xml"/><Relationship Id="rId7" Type="http://schemas.microsoft.com/office/2007/relationships/diagramDrawing" Target="../diagrams/drawing26.xml"/><Relationship Id="rId12" Type="http://schemas.microsoft.com/office/2007/relationships/diagramDrawing" Target="../diagrams/drawing27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6.xml"/><Relationship Id="rId11" Type="http://schemas.openxmlformats.org/officeDocument/2006/relationships/diagramColors" Target="../diagrams/colors27.xml"/><Relationship Id="rId5" Type="http://schemas.openxmlformats.org/officeDocument/2006/relationships/diagramQuickStyle" Target="../diagrams/quickStyle26.xml"/><Relationship Id="rId10" Type="http://schemas.openxmlformats.org/officeDocument/2006/relationships/diagramQuickStyle" Target="../diagrams/quickStyle27.xml"/><Relationship Id="rId4" Type="http://schemas.openxmlformats.org/officeDocument/2006/relationships/diagramLayout" Target="../diagrams/layout26.xml"/><Relationship Id="rId9" Type="http://schemas.openxmlformats.org/officeDocument/2006/relationships/diagramLayout" Target="../diagrams/layout2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8.xml"/><Relationship Id="rId7" Type="http://schemas.microsoft.com/office/2007/relationships/diagramDrawing" Target="../diagrams/drawing28.xm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8.xml"/><Relationship Id="rId5" Type="http://schemas.openxmlformats.org/officeDocument/2006/relationships/diagramQuickStyle" Target="../diagrams/quickStyle28.xml"/><Relationship Id="rId4" Type="http://schemas.openxmlformats.org/officeDocument/2006/relationships/diagramLayout" Target="../diagrams/layout2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9.xml"/><Relationship Id="rId7" Type="http://schemas.microsoft.com/office/2007/relationships/diagramDrawing" Target="../diagrams/drawing29.xm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9.xml"/><Relationship Id="rId5" Type="http://schemas.openxmlformats.org/officeDocument/2006/relationships/diagramQuickStyle" Target="../diagrams/quickStyle29.xml"/><Relationship Id="rId4" Type="http://schemas.openxmlformats.org/officeDocument/2006/relationships/diagramLayout" Target="../diagrams/layout29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0.xml"/><Relationship Id="rId7" Type="http://schemas.microsoft.com/office/2007/relationships/diagramDrawing" Target="../diagrams/drawing30.xm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0.xml"/><Relationship Id="rId5" Type="http://schemas.openxmlformats.org/officeDocument/2006/relationships/diagramQuickStyle" Target="../diagrams/quickStyle30.xml"/><Relationship Id="rId4" Type="http://schemas.openxmlformats.org/officeDocument/2006/relationships/diagramLayout" Target="../diagrams/layout30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1.xml"/><Relationship Id="rId7" Type="http://schemas.microsoft.com/office/2007/relationships/diagramDrawing" Target="../diagrams/drawing31.xm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1.xml"/><Relationship Id="rId5" Type="http://schemas.openxmlformats.org/officeDocument/2006/relationships/diagramQuickStyle" Target="../diagrams/quickStyle31.xml"/><Relationship Id="rId4" Type="http://schemas.openxmlformats.org/officeDocument/2006/relationships/diagramLayout" Target="../diagrams/layout31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33.xml"/><Relationship Id="rId13" Type="http://schemas.openxmlformats.org/officeDocument/2006/relationships/diagramData" Target="../diagrams/data34.xml"/><Relationship Id="rId3" Type="http://schemas.openxmlformats.org/officeDocument/2006/relationships/diagramData" Target="../diagrams/data32.xml"/><Relationship Id="rId7" Type="http://schemas.microsoft.com/office/2007/relationships/diagramDrawing" Target="../diagrams/drawing32.xml"/><Relationship Id="rId12" Type="http://schemas.microsoft.com/office/2007/relationships/diagramDrawing" Target="../diagrams/drawing33.xml"/><Relationship Id="rId17" Type="http://schemas.microsoft.com/office/2007/relationships/diagramDrawing" Target="../diagrams/drawing34.xml"/><Relationship Id="rId2" Type="http://schemas.openxmlformats.org/officeDocument/2006/relationships/notesSlide" Target="../notesSlides/notesSlide43.xml"/><Relationship Id="rId16" Type="http://schemas.openxmlformats.org/officeDocument/2006/relationships/diagramColors" Target="../diagrams/colors3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2.xml"/><Relationship Id="rId11" Type="http://schemas.openxmlformats.org/officeDocument/2006/relationships/diagramColors" Target="../diagrams/colors33.xml"/><Relationship Id="rId5" Type="http://schemas.openxmlformats.org/officeDocument/2006/relationships/diagramQuickStyle" Target="../diagrams/quickStyle32.xml"/><Relationship Id="rId15" Type="http://schemas.openxmlformats.org/officeDocument/2006/relationships/diagramQuickStyle" Target="../diagrams/quickStyle34.xml"/><Relationship Id="rId10" Type="http://schemas.openxmlformats.org/officeDocument/2006/relationships/diagramQuickStyle" Target="../diagrams/quickStyle33.xml"/><Relationship Id="rId4" Type="http://schemas.openxmlformats.org/officeDocument/2006/relationships/diagramLayout" Target="../diagrams/layout32.xml"/><Relationship Id="rId9" Type="http://schemas.openxmlformats.org/officeDocument/2006/relationships/diagramLayout" Target="../diagrams/layout33.xml"/><Relationship Id="rId14" Type="http://schemas.openxmlformats.org/officeDocument/2006/relationships/diagramLayout" Target="../diagrams/layout3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5.xml"/><Relationship Id="rId2" Type="http://schemas.openxmlformats.org/officeDocument/2006/relationships/diagramData" Target="../diagrams/data35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35.xml"/><Relationship Id="rId5" Type="http://schemas.openxmlformats.org/officeDocument/2006/relationships/diagramColors" Target="../diagrams/colors35.xml"/><Relationship Id="rId4" Type="http://schemas.openxmlformats.org/officeDocument/2006/relationships/diagramQuickStyle" Target="../diagrams/quickStyle35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37.xml"/><Relationship Id="rId3" Type="http://schemas.openxmlformats.org/officeDocument/2006/relationships/diagramData" Target="../diagrams/data36.xml"/><Relationship Id="rId7" Type="http://schemas.microsoft.com/office/2007/relationships/diagramDrawing" Target="../diagrams/drawing36.xml"/><Relationship Id="rId12" Type="http://schemas.microsoft.com/office/2007/relationships/diagramDrawing" Target="../diagrams/drawing37.xm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6.xml"/><Relationship Id="rId11" Type="http://schemas.openxmlformats.org/officeDocument/2006/relationships/diagramColors" Target="../diagrams/colors37.xml"/><Relationship Id="rId5" Type="http://schemas.openxmlformats.org/officeDocument/2006/relationships/diagramQuickStyle" Target="../diagrams/quickStyle36.xml"/><Relationship Id="rId10" Type="http://schemas.openxmlformats.org/officeDocument/2006/relationships/diagramQuickStyle" Target="../diagrams/quickStyle37.xml"/><Relationship Id="rId4" Type="http://schemas.openxmlformats.org/officeDocument/2006/relationships/diagramLayout" Target="../diagrams/layout36.xml"/><Relationship Id="rId9" Type="http://schemas.openxmlformats.org/officeDocument/2006/relationships/diagramLayout" Target="../diagrams/layout3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8.xml"/><Relationship Id="rId7" Type="http://schemas.microsoft.com/office/2007/relationships/diagramDrawing" Target="../diagrams/drawing38.xm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38.xml"/><Relationship Id="rId5" Type="http://schemas.openxmlformats.org/officeDocument/2006/relationships/diagramQuickStyle" Target="../diagrams/quickStyle38.xml"/><Relationship Id="rId4" Type="http://schemas.openxmlformats.org/officeDocument/2006/relationships/diagramLayout" Target="../diagrams/layout38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9.xml"/><Relationship Id="rId7" Type="http://schemas.microsoft.com/office/2007/relationships/diagramDrawing" Target="../diagrams/drawing39.xm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39.xml"/><Relationship Id="rId5" Type="http://schemas.openxmlformats.org/officeDocument/2006/relationships/diagramQuickStyle" Target="../diagrams/quickStyle39.xml"/><Relationship Id="rId4" Type="http://schemas.openxmlformats.org/officeDocument/2006/relationships/diagramLayout" Target="../diagrams/layout39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0.xml"/><Relationship Id="rId7" Type="http://schemas.microsoft.com/office/2007/relationships/diagramDrawing" Target="../diagrams/drawing40.xm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0.xml"/><Relationship Id="rId5" Type="http://schemas.openxmlformats.org/officeDocument/2006/relationships/diagramQuickStyle" Target="../diagrams/quickStyle40.xml"/><Relationship Id="rId4" Type="http://schemas.openxmlformats.org/officeDocument/2006/relationships/diagramLayout" Target="../diagrams/layout40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1.xml"/><Relationship Id="rId7" Type="http://schemas.microsoft.com/office/2007/relationships/diagramDrawing" Target="../diagrams/drawing41.xm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1.xml"/><Relationship Id="rId5" Type="http://schemas.openxmlformats.org/officeDocument/2006/relationships/diagramQuickStyle" Target="../diagrams/quickStyle41.xml"/><Relationship Id="rId4" Type="http://schemas.openxmlformats.org/officeDocument/2006/relationships/diagramLayout" Target="../diagrams/layout4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2.xml"/><Relationship Id="rId7" Type="http://schemas.microsoft.com/office/2007/relationships/diagramDrawing" Target="../diagrams/drawing42.xm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2.xml"/><Relationship Id="rId5" Type="http://schemas.openxmlformats.org/officeDocument/2006/relationships/diagramQuickStyle" Target="../diagrams/quickStyle42.xml"/><Relationship Id="rId4" Type="http://schemas.openxmlformats.org/officeDocument/2006/relationships/diagramLayout" Target="../diagrams/layout4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3.xml"/><Relationship Id="rId7" Type="http://schemas.microsoft.com/office/2007/relationships/diagramDrawing" Target="../diagrams/drawing43.xml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3.xml"/><Relationship Id="rId5" Type="http://schemas.openxmlformats.org/officeDocument/2006/relationships/diagramQuickStyle" Target="../diagrams/quickStyle43.xml"/><Relationship Id="rId4" Type="http://schemas.openxmlformats.org/officeDocument/2006/relationships/diagramLayout" Target="../diagrams/layout4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4.xml"/><Relationship Id="rId7" Type="http://schemas.microsoft.com/office/2007/relationships/diagramDrawing" Target="../diagrams/drawing44.xml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4.xml"/><Relationship Id="rId5" Type="http://schemas.openxmlformats.org/officeDocument/2006/relationships/diagramQuickStyle" Target="../diagrams/quickStyle44.xml"/><Relationship Id="rId4" Type="http://schemas.openxmlformats.org/officeDocument/2006/relationships/diagramLayout" Target="../diagrams/layout44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46.xml"/><Relationship Id="rId13" Type="http://schemas.openxmlformats.org/officeDocument/2006/relationships/diagramData" Target="../diagrams/data47.xml"/><Relationship Id="rId3" Type="http://schemas.openxmlformats.org/officeDocument/2006/relationships/diagramData" Target="../diagrams/data45.xml"/><Relationship Id="rId7" Type="http://schemas.microsoft.com/office/2007/relationships/diagramDrawing" Target="../diagrams/drawing45.xml"/><Relationship Id="rId12" Type="http://schemas.microsoft.com/office/2007/relationships/diagramDrawing" Target="../diagrams/drawing46.xml"/><Relationship Id="rId17" Type="http://schemas.microsoft.com/office/2007/relationships/diagramDrawing" Target="../diagrams/drawing47.xml"/><Relationship Id="rId2" Type="http://schemas.openxmlformats.org/officeDocument/2006/relationships/notesSlide" Target="../notesSlides/notesSlide57.xml"/><Relationship Id="rId16" Type="http://schemas.openxmlformats.org/officeDocument/2006/relationships/diagramColors" Target="../diagrams/colors4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5.xml"/><Relationship Id="rId11" Type="http://schemas.openxmlformats.org/officeDocument/2006/relationships/diagramColors" Target="../diagrams/colors46.xml"/><Relationship Id="rId5" Type="http://schemas.openxmlformats.org/officeDocument/2006/relationships/diagramQuickStyle" Target="../diagrams/quickStyle45.xml"/><Relationship Id="rId15" Type="http://schemas.openxmlformats.org/officeDocument/2006/relationships/diagramQuickStyle" Target="../diagrams/quickStyle47.xml"/><Relationship Id="rId10" Type="http://schemas.openxmlformats.org/officeDocument/2006/relationships/diagramQuickStyle" Target="../diagrams/quickStyle46.xml"/><Relationship Id="rId4" Type="http://schemas.openxmlformats.org/officeDocument/2006/relationships/diagramLayout" Target="../diagrams/layout45.xml"/><Relationship Id="rId9" Type="http://schemas.openxmlformats.org/officeDocument/2006/relationships/diagramLayout" Target="../diagrams/layout46.xml"/><Relationship Id="rId14" Type="http://schemas.openxmlformats.org/officeDocument/2006/relationships/diagramLayout" Target="../diagrams/layout4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6.jpeg"/><Relationship Id="rId3" Type="http://schemas.openxmlformats.org/officeDocument/2006/relationships/slide" Target="slide65.xml"/><Relationship Id="rId7" Type="http://schemas.openxmlformats.org/officeDocument/2006/relationships/slide" Target="slide73.xml"/><Relationship Id="rId12" Type="http://schemas.openxmlformats.org/officeDocument/2006/relationships/image" Target="../media/image55.png"/><Relationship Id="rId2" Type="http://schemas.openxmlformats.org/officeDocument/2006/relationships/notesSlide" Target="../notesSlides/notesSlide58.xml"/><Relationship Id="rId16" Type="http://schemas.openxmlformats.org/officeDocument/2006/relationships/slide" Target="slide8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2.png"/><Relationship Id="rId11" Type="http://schemas.openxmlformats.org/officeDocument/2006/relationships/slide" Target="slide70.xml"/><Relationship Id="rId5" Type="http://schemas.openxmlformats.org/officeDocument/2006/relationships/slide" Target="slide71.xml"/><Relationship Id="rId15" Type="http://schemas.openxmlformats.org/officeDocument/2006/relationships/image" Target="../media/image58.png"/><Relationship Id="rId10" Type="http://schemas.openxmlformats.org/officeDocument/2006/relationships/image" Target="../media/image54.png"/><Relationship Id="rId4" Type="http://schemas.openxmlformats.org/officeDocument/2006/relationships/image" Target="../media/image51.png"/><Relationship Id="rId9" Type="http://schemas.openxmlformats.org/officeDocument/2006/relationships/slide" Target="slide68.xml"/><Relationship Id="rId14" Type="http://schemas.openxmlformats.org/officeDocument/2006/relationships/image" Target="../media/image57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jpe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0.xml"/><Relationship Id="rId5" Type="http://schemas.openxmlformats.org/officeDocument/2006/relationships/slide" Target="slide64.xml"/><Relationship Id="rId4" Type="http://schemas.openxmlformats.org/officeDocument/2006/relationships/image" Target="../media/image65.jpe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10.xml"/><Relationship Id="rId6" Type="http://schemas.openxmlformats.org/officeDocument/2006/relationships/slide" Target="slide64.xml"/><Relationship Id="rId5" Type="http://schemas.openxmlformats.org/officeDocument/2006/relationships/chart" Target="../charts/chart2.xml"/><Relationship Id="rId4" Type="http://schemas.openxmlformats.org/officeDocument/2006/relationships/image" Target="../media/image66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68.jpeg"/><Relationship Id="rId4" Type="http://schemas.openxmlformats.org/officeDocument/2006/relationships/image" Target="../media/image67.jpe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0.xml"/><Relationship Id="rId6" Type="http://schemas.openxmlformats.org/officeDocument/2006/relationships/slide" Target="slide64.xml"/><Relationship Id="rId5" Type="http://schemas.openxmlformats.org/officeDocument/2006/relationships/chart" Target="../charts/chart3.xml"/><Relationship Id="rId4" Type="http://schemas.openxmlformats.org/officeDocument/2006/relationships/image" Target="../media/image6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70.jpe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65.jpe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7" Type="http://schemas.openxmlformats.org/officeDocument/2006/relationships/image" Target="../media/image80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chart" Target="../charts/chart4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chart" Target="../charts/chart5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0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7" Type="http://schemas.openxmlformats.org/officeDocument/2006/relationships/image" Target="../media/image86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chart" Target="../charts/chart6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0.xml"/><Relationship Id="rId6" Type="http://schemas.openxmlformats.org/officeDocument/2006/relationships/slide" Target="slide64.xml"/><Relationship Id="rId5" Type="http://schemas.openxmlformats.org/officeDocument/2006/relationships/chart" Target="../charts/chart8.xml"/><Relationship Id="rId4" Type="http://schemas.openxmlformats.org/officeDocument/2006/relationships/chart" Target="../charts/char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9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34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8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92.jpe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0.xml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48.xml"/><Relationship Id="rId3" Type="http://schemas.openxmlformats.org/officeDocument/2006/relationships/image" Target="../media/image94.png"/><Relationship Id="rId7" Type="http://schemas.openxmlformats.org/officeDocument/2006/relationships/diagramLayout" Target="../diagrams/layout48.xml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10.xml"/><Relationship Id="rId6" Type="http://schemas.openxmlformats.org/officeDocument/2006/relationships/diagramData" Target="../diagrams/data48.xml"/><Relationship Id="rId11" Type="http://schemas.openxmlformats.org/officeDocument/2006/relationships/slide" Target="slide64.xml"/><Relationship Id="rId5" Type="http://schemas.openxmlformats.org/officeDocument/2006/relationships/image" Target="../media/image96.png"/><Relationship Id="rId10" Type="http://schemas.microsoft.com/office/2007/relationships/diagramDrawing" Target="../diagrams/drawing48.xml"/><Relationship Id="rId4" Type="http://schemas.openxmlformats.org/officeDocument/2006/relationships/image" Target="../media/image95.png"/><Relationship Id="rId9" Type="http://schemas.openxmlformats.org/officeDocument/2006/relationships/diagramColors" Target="../diagrams/colors48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10.xml"/><Relationship Id="rId5" Type="http://schemas.openxmlformats.org/officeDocument/2006/relationships/slide" Target="slide64.xml"/><Relationship Id="rId4" Type="http://schemas.openxmlformats.org/officeDocument/2006/relationships/image" Target="../media/image98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10.xml"/><Relationship Id="rId4" Type="http://schemas.openxmlformats.org/officeDocument/2006/relationships/slide" Target="slide64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10.xml"/><Relationship Id="rId5" Type="http://schemas.openxmlformats.org/officeDocument/2006/relationships/slide" Target="slide64.xml"/><Relationship Id="rId4" Type="http://schemas.openxmlformats.org/officeDocument/2006/relationships/image" Target="../media/image10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4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hyperlink" Target="http://ec2-54-196-7-111.compute-1.amazonaws.com:3000/#/Login" TargetMode="External"/><Relationship Id="rId2" Type="http://schemas.openxmlformats.org/officeDocument/2006/relationships/hyperlink" Target="http://18.197.131.98:8080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5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5.png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png"/><Relationship Id="rId3" Type="http://schemas.openxmlformats.org/officeDocument/2006/relationships/image" Target="../media/image121.png"/><Relationship Id="rId7" Type="http://schemas.openxmlformats.org/officeDocument/2006/relationships/image" Target="../media/image125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24.jpg"/><Relationship Id="rId5" Type="http://schemas.openxmlformats.org/officeDocument/2006/relationships/image" Target="../media/image123.jpg"/><Relationship Id="rId10" Type="http://schemas.openxmlformats.org/officeDocument/2006/relationships/image" Target="../media/image127.png"/><Relationship Id="rId4" Type="http://schemas.openxmlformats.org/officeDocument/2006/relationships/image" Target="../media/image122.jpg"/><Relationship Id="rId9" Type="http://schemas.openxmlformats.org/officeDocument/2006/relationships/chart" Target="../charts/chart9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21343" y="696616"/>
            <a:ext cx="8953722" cy="1145350"/>
          </a:xfrm>
        </p:spPr>
        <p:txBody>
          <a:bodyPr/>
          <a:lstStyle/>
          <a:p>
            <a:r>
              <a:rPr lang="en-US" dirty="0"/>
              <a:t>LatentView Analytics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834991" y="3962591"/>
            <a:ext cx="2637248" cy="426958"/>
          </a:xfrm>
        </p:spPr>
        <p:txBody>
          <a:bodyPr/>
          <a:lstStyle/>
          <a:p>
            <a:r>
              <a:rPr lang="en-US" dirty="0"/>
              <a:t>27 July 2018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54606" y="1841966"/>
            <a:ext cx="61633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Driving business impact through AI and ML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1237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4483E388-5A28-4F64-8590-AE559CD41B9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80462838"/>
              </p:ext>
            </p:extLst>
          </p:nvPr>
        </p:nvGraphicFramePr>
        <p:xfrm>
          <a:off x="358119" y="3148792"/>
          <a:ext cx="3536323" cy="26835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F3F23C6-DADD-415D-B080-BF21E9EA5CCC}"/>
              </a:ext>
            </a:extLst>
          </p:cNvPr>
          <p:cNvCxnSpPr>
            <a:cxnSpLocks/>
          </p:cNvCxnSpPr>
          <p:nvPr/>
        </p:nvCxnSpPr>
        <p:spPr>
          <a:xfrm>
            <a:off x="2108262" y="3270198"/>
            <a:ext cx="0" cy="1784727"/>
          </a:xfrm>
          <a:prstGeom prst="line">
            <a:avLst/>
          </a:prstGeom>
          <a:ln w="9525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765" y="58925"/>
            <a:ext cx="11920306" cy="431068"/>
          </a:xfrm>
        </p:spPr>
        <p:txBody>
          <a:bodyPr/>
          <a:lstStyle/>
          <a:p>
            <a:r>
              <a:rPr lang="en-US" sz="2500" dirty="0"/>
              <a:t>Understanding Supply Chain and the role of Analytics</a:t>
            </a:r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638DED8B-8897-4D47-80A7-1F0F9A5F48A5}"/>
              </a:ext>
            </a:extLst>
          </p:cNvPr>
          <p:cNvSpPr/>
          <p:nvPr/>
        </p:nvSpPr>
        <p:spPr>
          <a:xfrm>
            <a:off x="1777900" y="1964470"/>
            <a:ext cx="527890" cy="233757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102D3E5A-1C8A-473D-A4D4-DDDA1390A969}"/>
              </a:ext>
            </a:extLst>
          </p:cNvPr>
          <p:cNvSpPr/>
          <p:nvPr/>
        </p:nvSpPr>
        <p:spPr>
          <a:xfrm>
            <a:off x="4349767" y="1964470"/>
            <a:ext cx="527890" cy="233757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DF4CBBE4-0209-4622-B5A8-5A6E210D3D6F}"/>
              </a:ext>
            </a:extLst>
          </p:cNvPr>
          <p:cNvSpPr/>
          <p:nvPr/>
        </p:nvSpPr>
        <p:spPr>
          <a:xfrm>
            <a:off x="7007132" y="1964470"/>
            <a:ext cx="527890" cy="233757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682D6DA7-02AC-42A8-9FB8-0FC99AC30493}"/>
              </a:ext>
            </a:extLst>
          </p:cNvPr>
          <p:cNvSpPr/>
          <p:nvPr/>
        </p:nvSpPr>
        <p:spPr>
          <a:xfrm>
            <a:off x="9544943" y="1964470"/>
            <a:ext cx="527890" cy="233757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264310B-A519-4AE3-972D-88D0DC62533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8731" y="1828969"/>
            <a:ext cx="1078096" cy="778940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0F6FE58B-A80B-4B5F-A38A-57A76AC208FA}"/>
              </a:ext>
            </a:extLst>
          </p:cNvPr>
          <p:cNvSpPr txBox="1"/>
          <p:nvPr/>
        </p:nvSpPr>
        <p:spPr>
          <a:xfrm>
            <a:off x="2761118" y="1497635"/>
            <a:ext cx="1133324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IN" sz="1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Manufacturer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8E85DF0-F219-43F8-AE53-57FA0C35638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7964" y="1841273"/>
            <a:ext cx="1044038" cy="754332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15D69D9F-B3F2-43D4-8D2C-716A29D02EBD}"/>
              </a:ext>
            </a:extLst>
          </p:cNvPr>
          <p:cNvSpPr txBox="1"/>
          <p:nvPr/>
        </p:nvSpPr>
        <p:spPr>
          <a:xfrm>
            <a:off x="8211368" y="1526847"/>
            <a:ext cx="657231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IN" sz="1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Retailer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A007976-7E2C-479D-9E65-BBA139FA7B3E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2606" y="1899273"/>
            <a:ext cx="883486" cy="638332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3DC28186-0A38-4BCE-93B1-F2C60799B26B}"/>
              </a:ext>
            </a:extLst>
          </p:cNvPr>
          <p:cNvSpPr txBox="1"/>
          <p:nvPr/>
        </p:nvSpPr>
        <p:spPr>
          <a:xfrm>
            <a:off x="10825966" y="1525597"/>
            <a:ext cx="836769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IN" sz="1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Customer</a:t>
            </a:r>
          </a:p>
        </p:txBody>
      </p:sp>
      <p:pic>
        <p:nvPicPr>
          <p:cNvPr id="76" name="Picture 75">
            <a:extLst>
              <a:ext uri="{FF2B5EF4-FFF2-40B4-BE49-F238E27FC236}">
                <a16:creationId xmlns:a16="http://schemas.microsoft.com/office/drawing/2014/main" id="{E5BE5C1F-9FD2-4617-8D29-D51A664E9AF8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0599" y="1796569"/>
            <a:ext cx="1163592" cy="843740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3E9AEB4E-B9AE-48B0-8F11-549DF1E7FF0E}"/>
              </a:ext>
            </a:extLst>
          </p:cNvPr>
          <p:cNvSpPr txBox="1"/>
          <p:nvPr/>
        </p:nvSpPr>
        <p:spPr>
          <a:xfrm>
            <a:off x="5463227" y="1518528"/>
            <a:ext cx="958339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IN" sz="1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Warehouse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E418034-E2CB-4862-9755-C2E6DD0B1A7D}"/>
              </a:ext>
            </a:extLst>
          </p:cNvPr>
          <p:cNvSpPr txBox="1"/>
          <p:nvPr/>
        </p:nvSpPr>
        <p:spPr>
          <a:xfrm>
            <a:off x="468269" y="1498662"/>
            <a:ext cx="716543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IN" sz="1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Supplier</a:t>
            </a:r>
          </a:p>
        </p:txBody>
      </p:sp>
      <p:pic>
        <p:nvPicPr>
          <p:cNvPr id="78" name="Picture 77">
            <a:extLst>
              <a:ext uri="{FF2B5EF4-FFF2-40B4-BE49-F238E27FC236}">
                <a16:creationId xmlns:a16="http://schemas.microsoft.com/office/drawing/2014/main" id="{1ED8A7A1-9484-44B4-86D0-A9C7551972E3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18" y="1901481"/>
            <a:ext cx="936842" cy="633916"/>
          </a:xfrm>
          <a:prstGeom prst="rect">
            <a:avLst/>
          </a:prstGeom>
        </p:spPr>
      </p:pic>
      <p:sp>
        <p:nvSpPr>
          <p:cNvPr id="91" name="Arrow: Right 90">
            <a:extLst>
              <a:ext uri="{FF2B5EF4-FFF2-40B4-BE49-F238E27FC236}">
                <a16:creationId xmlns:a16="http://schemas.microsoft.com/office/drawing/2014/main" id="{AD21236B-35A9-4814-A5CE-795E5226CC49}"/>
              </a:ext>
            </a:extLst>
          </p:cNvPr>
          <p:cNvSpPr/>
          <p:nvPr/>
        </p:nvSpPr>
        <p:spPr>
          <a:xfrm>
            <a:off x="369422" y="617615"/>
            <a:ext cx="11255816" cy="411638"/>
          </a:xfrm>
          <a:prstGeom prst="rightArrow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Plan</a:t>
            </a:r>
          </a:p>
        </p:txBody>
      </p:sp>
      <p:sp>
        <p:nvSpPr>
          <p:cNvPr id="90" name="Arrow: Right 89">
            <a:extLst>
              <a:ext uri="{FF2B5EF4-FFF2-40B4-BE49-F238E27FC236}">
                <a16:creationId xmlns:a16="http://schemas.microsoft.com/office/drawing/2014/main" id="{0800D929-4EE7-4188-8332-5E4CECA66E4E}"/>
              </a:ext>
            </a:extLst>
          </p:cNvPr>
          <p:cNvSpPr/>
          <p:nvPr/>
        </p:nvSpPr>
        <p:spPr>
          <a:xfrm>
            <a:off x="5024712" y="975705"/>
            <a:ext cx="4784263" cy="492542"/>
          </a:xfrm>
          <a:prstGeom prst="rightArrow">
            <a:avLst/>
          </a:prstGeom>
          <a:solidFill>
            <a:schemeClr val="bg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>
                <a:latin typeface="Arial" panose="020B0604020202020204" pitchFamily="34" charset="0"/>
                <a:cs typeface="Arial" panose="020B0604020202020204" pitchFamily="34" charset="0"/>
              </a:rPr>
              <a:t>Deliver</a:t>
            </a:r>
          </a:p>
        </p:txBody>
      </p:sp>
      <p:sp>
        <p:nvSpPr>
          <p:cNvPr id="89" name="Arrow: Right 88">
            <a:extLst>
              <a:ext uri="{FF2B5EF4-FFF2-40B4-BE49-F238E27FC236}">
                <a16:creationId xmlns:a16="http://schemas.microsoft.com/office/drawing/2014/main" id="{609F99E8-530F-4019-AFED-6EEBC8400D70}"/>
              </a:ext>
            </a:extLst>
          </p:cNvPr>
          <p:cNvSpPr/>
          <p:nvPr/>
        </p:nvSpPr>
        <p:spPr>
          <a:xfrm>
            <a:off x="2691942" y="977723"/>
            <a:ext cx="2464779" cy="492542"/>
          </a:xfrm>
          <a:prstGeom prst="rightArrow">
            <a:avLst/>
          </a:prstGeom>
          <a:solidFill>
            <a:schemeClr val="bg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>
                <a:latin typeface="Arial" panose="020B0604020202020204" pitchFamily="34" charset="0"/>
                <a:cs typeface="Arial" panose="020B0604020202020204" pitchFamily="34" charset="0"/>
              </a:rPr>
              <a:t>Make</a:t>
            </a:r>
          </a:p>
        </p:txBody>
      </p:sp>
      <p:sp>
        <p:nvSpPr>
          <p:cNvPr id="88" name="Arrow: Right 87">
            <a:extLst>
              <a:ext uri="{FF2B5EF4-FFF2-40B4-BE49-F238E27FC236}">
                <a16:creationId xmlns:a16="http://schemas.microsoft.com/office/drawing/2014/main" id="{D7BC8F31-6A4C-4CCF-8CDE-62488C36F817}"/>
              </a:ext>
            </a:extLst>
          </p:cNvPr>
          <p:cNvSpPr/>
          <p:nvPr/>
        </p:nvSpPr>
        <p:spPr>
          <a:xfrm>
            <a:off x="358118" y="978907"/>
            <a:ext cx="2464779" cy="492542"/>
          </a:xfrm>
          <a:prstGeom prst="rightArrow">
            <a:avLst/>
          </a:prstGeom>
          <a:solidFill>
            <a:schemeClr val="bg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>
                <a:latin typeface="Arial" panose="020B0604020202020204" pitchFamily="34" charset="0"/>
                <a:cs typeface="Arial" panose="020B0604020202020204" pitchFamily="34" charset="0"/>
              </a:rPr>
              <a:t>Source</a:t>
            </a:r>
          </a:p>
        </p:txBody>
      </p:sp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2802B1F1-EA8F-4C3F-BC89-525ADAB15B4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88993219"/>
              </p:ext>
            </p:extLst>
          </p:nvPr>
        </p:nvGraphicFramePr>
        <p:xfrm>
          <a:off x="597882" y="3617555"/>
          <a:ext cx="3008918" cy="15184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sp>
        <p:nvSpPr>
          <p:cNvPr id="63" name="Rectangle 62">
            <a:extLst>
              <a:ext uri="{FF2B5EF4-FFF2-40B4-BE49-F238E27FC236}">
                <a16:creationId xmlns:a16="http://schemas.microsoft.com/office/drawing/2014/main" id="{7B757040-F64A-42E1-A165-2F879A4C3AD8}"/>
              </a:ext>
            </a:extLst>
          </p:cNvPr>
          <p:cNvSpPr/>
          <p:nvPr/>
        </p:nvSpPr>
        <p:spPr>
          <a:xfrm>
            <a:off x="358118" y="2795237"/>
            <a:ext cx="2497479" cy="24622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IN" sz="16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Key Objective and Levers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6C8CCD3-3F27-4817-868F-838D03B990C0}"/>
              </a:ext>
            </a:extLst>
          </p:cNvPr>
          <p:cNvSpPr/>
          <p:nvPr/>
        </p:nvSpPr>
        <p:spPr>
          <a:xfrm>
            <a:off x="4423195" y="2795237"/>
            <a:ext cx="1139736" cy="24622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IN" sz="16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Key Drivers</a:t>
            </a:r>
          </a:p>
        </p:txBody>
      </p:sp>
      <p:grpSp>
        <p:nvGrpSpPr>
          <p:cNvPr id="124" name="Group 123"/>
          <p:cNvGrpSpPr/>
          <p:nvPr/>
        </p:nvGrpSpPr>
        <p:grpSpPr>
          <a:xfrm>
            <a:off x="4423195" y="5550719"/>
            <a:ext cx="7542220" cy="230832"/>
            <a:chOff x="4423195" y="5926497"/>
            <a:chExt cx="7542220" cy="230832"/>
          </a:xfrm>
        </p:grpSpPr>
        <p:sp>
          <p:nvSpPr>
            <p:cNvPr id="62" name="Rectangle 28"/>
            <p:cNvSpPr>
              <a:spLocks noChangeArrowheads="1"/>
            </p:cNvSpPr>
            <p:nvPr/>
          </p:nvSpPr>
          <p:spPr bwMode="auto">
            <a:xfrm>
              <a:off x="4423195" y="5926497"/>
              <a:ext cx="831959" cy="230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500" b="1" i="0" u="none" strike="noStrike" cap="none" normalizeH="0" baseline="0">
                  <a:ln>
                    <a:noFill/>
                  </a:ln>
                  <a:solidFill>
                    <a:schemeClr val="accent1"/>
                  </a:solidFill>
                  <a:effectLst/>
                  <a:cs typeface="Arial" panose="020B0604020202020204" pitchFamily="34" charset="0"/>
                </a:rPr>
                <a:t>Sourcing</a:t>
              </a:r>
            </a:p>
          </p:txBody>
        </p:sp>
        <p:sp>
          <p:nvSpPr>
            <p:cNvPr id="109" name="Rectangle 37"/>
            <p:cNvSpPr>
              <a:spLocks noChangeArrowheads="1"/>
            </p:cNvSpPr>
            <p:nvPr/>
          </p:nvSpPr>
          <p:spPr bwMode="auto">
            <a:xfrm>
              <a:off x="5925300" y="5926497"/>
              <a:ext cx="6040115" cy="230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500" i="0" u="none" strike="noStrike" cap="none" normalizeH="0" baseline="0">
                  <a:ln>
                    <a:noFill/>
                  </a:ln>
                  <a:effectLst/>
                  <a:cs typeface="Arial" panose="020B0604020202020204" pitchFamily="34" charset="0"/>
                </a:rPr>
                <a:t>What is the optimal sourcing decision for a desired business objective?</a:t>
              </a:r>
            </a:p>
          </p:txBody>
        </p:sp>
      </p:grpSp>
      <p:grpSp>
        <p:nvGrpSpPr>
          <p:cNvPr id="129" name="Group 128"/>
          <p:cNvGrpSpPr/>
          <p:nvPr/>
        </p:nvGrpSpPr>
        <p:grpSpPr>
          <a:xfrm>
            <a:off x="4423195" y="5085169"/>
            <a:ext cx="7231237" cy="230832"/>
            <a:chOff x="4423195" y="5396272"/>
            <a:chExt cx="7231237" cy="230832"/>
          </a:xfrm>
        </p:grpSpPr>
        <p:sp>
          <p:nvSpPr>
            <p:cNvPr id="59" name="Rectangle 25"/>
            <p:cNvSpPr>
              <a:spLocks noChangeArrowheads="1"/>
            </p:cNvSpPr>
            <p:nvPr/>
          </p:nvSpPr>
          <p:spPr bwMode="auto">
            <a:xfrm>
              <a:off x="4423195" y="5396272"/>
              <a:ext cx="1056379" cy="230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500" b="1" i="0" u="none" strike="noStrike" cap="none" normalizeH="0" baseline="0" dirty="0">
                  <a:ln>
                    <a:noFill/>
                  </a:ln>
                  <a:solidFill>
                    <a:schemeClr val="accent1"/>
                  </a:solidFill>
                  <a:effectLst/>
                  <a:cs typeface="Arial" panose="020B0604020202020204" pitchFamily="34" charset="0"/>
                </a:rPr>
                <a:t>Information</a:t>
              </a:r>
            </a:p>
          </p:txBody>
        </p:sp>
        <p:sp>
          <p:nvSpPr>
            <p:cNvPr id="110" name="Rectangle 43"/>
            <p:cNvSpPr>
              <a:spLocks noChangeArrowheads="1"/>
            </p:cNvSpPr>
            <p:nvPr/>
          </p:nvSpPr>
          <p:spPr bwMode="auto">
            <a:xfrm>
              <a:off x="5925300" y="5396272"/>
              <a:ext cx="5729132" cy="230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500" i="0" u="none" strike="noStrike" cap="none" normalizeH="0" baseline="0">
                  <a:ln>
                    <a:noFill/>
                  </a:ln>
                  <a:effectLst/>
                  <a:cs typeface="Arial" panose="020B0604020202020204" pitchFamily="34" charset="0"/>
                </a:rPr>
                <a:t>How can we improve the visibility across the supply chain network?</a:t>
              </a:r>
            </a:p>
          </p:txBody>
        </p:sp>
      </p:grpSp>
      <p:grpSp>
        <p:nvGrpSpPr>
          <p:cNvPr id="128" name="Group 127"/>
          <p:cNvGrpSpPr/>
          <p:nvPr/>
        </p:nvGrpSpPr>
        <p:grpSpPr>
          <a:xfrm>
            <a:off x="4423195" y="4619623"/>
            <a:ext cx="7489321" cy="230832"/>
            <a:chOff x="4423195" y="4867635"/>
            <a:chExt cx="7489321" cy="230832"/>
          </a:xfrm>
        </p:grpSpPr>
        <p:sp>
          <p:nvSpPr>
            <p:cNvPr id="56" name="Rectangle 22"/>
            <p:cNvSpPr>
              <a:spLocks noChangeArrowheads="1"/>
            </p:cNvSpPr>
            <p:nvPr/>
          </p:nvSpPr>
          <p:spPr bwMode="auto">
            <a:xfrm>
              <a:off x="4423195" y="4867635"/>
              <a:ext cx="650819" cy="230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500" b="1" i="0" u="none" strike="noStrike" cap="none" normalizeH="0" baseline="0">
                  <a:ln>
                    <a:noFill/>
                  </a:ln>
                  <a:solidFill>
                    <a:schemeClr val="accent1"/>
                  </a:solidFill>
                  <a:effectLst/>
                  <a:cs typeface="Arial" panose="020B0604020202020204" pitchFamily="34" charset="0"/>
                </a:rPr>
                <a:t>Pricing</a:t>
              </a:r>
            </a:p>
          </p:txBody>
        </p:sp>
        <p:sp>
          <p:nvSpPr>
            <p:cNvPr id="111" name="Rectangle 49"/>
            <p:cNvSpPr>
              <a:spLocks noChangeArrowheads="1"/>
            </p:cNvSpPr>
            <p:nvPr/>
          </p:nvSpPr>
          <p:spPr bwMode="auto">
            <a:xfrm>
              <a:off x="5925300" y="4867635"/>
              <a:ext cx="5987216" cy="230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500" i="0" u="none" strike="noStrike" cap="none" normalizeH="0" baseline="0">
                  <a:ln>
                    <a:noFill/>
                  </a:ln>
                  <a:effectLst/>
                  <a:cs typeface="Arial" panose="020B0604020202020204" pitchFamily="34" charset="0"/>
                </a:rPr>
                <a:t>How can we optimize pricing  decisions to match demand and supply?</a:t>
              </a:r>
            </a:p>
          </p:txBody>
        </p:sp>
      </p:grpSp>
      <p:grpSp>
        <p:nvGrpSpPr>
          <p:cNvPr id="127" name="Group 126"/>
          <p:cNvGrpSpPr/>
          <p:nvPr/>
        </p:nvGrpSpPr>
        <p:grpSpPr>
          <a:xfrm>
            <a:off x="4423195" y="4154077"/>
            <a:ext cx="6941094" cy="230832"/>
            <a:chOff x="4423195" y="4337410"/>
            <a:chExt cx="6941094" cy="230832"/>
          </a:xfrm>
        </p:grpSpPr>
        <p:sp>
          <p:nvSpPr>
            <p:cNvPr id="53" name="Rectangle 19"/>
            <p:cNvSpPr>
              <a:spLocks noChangeArrowheads="1"/>
            </p:cNvSpPr>
            <p:nvPr/>
          </p:nvSpPr>
          <p:spPr bwMode="auto">
            <a:xfrm>
              <a:off x="4423195" y="4337410"/>
              <a:ext cx="1345497" cy="230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500" b="1" i="0" u="none" strike="noStrike" cap="none" normalizeH="0" baseline="0" dirty="0">
                  <a:ln>
                    <a:noFill/>
                  </a:ln>
                  <a:solidFill>
                    <a:schemeClr val="accent1"/>
                  </a:solidFill>
                  <a:effectLst/>
                  <a:cs typeface="Arial" panose="020B0604020202020204" pitchFamily="34" charset="0"/>
                </a:rPr>
                <a:t>Transportation</a:t>
              </a:r>
            </a:p>
          </p:txBody>
        </p:sp>
        <p:sp>
          <p:nvSpPr>
            <p:cNvPr id="112" name="Rectangle 55"/>
            <p:cNvSpPr>
              <a:spLocks noChangeArrowheads="1"/>
            </p:cNvSpPr>
            <p:nvPr/>
          </p:nvSpPr>
          <p:spPr bwMode="auto">
            <a:xfrm>
              <a:off x="5925300" y="4337410"/>
              <a:ext cx="5438989" cy="230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en-US" sz="1500" dirty="0">
                  <a:cs typeface="Arial" panose="020B0604020202020204" pitchFamily="34" charset="0"/>
                </a:rPr>
                <a:t>How do we make optimal mode of transport capacity decisions?</a:t>
              </a:r>
              <a:endParaRPr kumimoji="0" lang="en-US" altLang="en-US" sz="1500" i="0" u="none" strike="noStrike" cap="none" normalizeH="0" baseline="0" dirty="0">
                <a:ln>
                  <a:noFill/>
                </a:ln>
                <a:effectLst/>
                <a:cs typeface="Arial" panose="020B0604020202020204" pitchFamily="34" charset="0"/>
              </a:endParaRPr>
            </a:p>
          </p:txBody>
        </p:sp>
      </p:grpSp>
      <p:grpSp>
        <p:nvGrpSpPr>
          <p:cNvPr id="126" name="Group 125"/>
          <p:cNvGrpSpPr/>
          <p:nvPr/>
        </p:nvGrpSpPr>
        <p:grpSpPr>
          <a:xfrm>
            <a:off x="4423195" y="3688531"/>
            <a:ext cx="6811251" cy="230832"/>
            <a:chOff x="4423195" y="3805597"/>
            <a:chExt cx="6811251" cy="230832"/>
          </a:xfrm>
        </p:grpSpPr>
        <p:sp>
          <p:nvSpPr>
            <p:cNvPr id="50" name="Rectangle 16"/>
            <p:cNvSpPr>
              <a:spLocks noChangeArrowheads="1"/>
            </p:cNvSpPr>
            <p:nvPr/>
          </p:nvSpPr>
          <p:spPr bwMode="auto">
            <a:xfrm>
              <a:off x="4423195" y="3805597"/>
              <a:ext cx="865622" cy="230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500" b="1" i="0" u="none" strike="noStrike" cap="none" normalizeH="0" baseline="0" dirty="0">
                  <a:ln>
                    <a:noFill/>
                  </a:ln>
                  <a:solidFill>
                    <a:schemeClr val="accent1"/>
                  </a:solidFill>
                  <a:effectLst/>
                  <a:cs typeface="Arial" panose="020B0604020202020204" pitchFamily="34" charset="0"/>
                </a:rPr>
                <a:t>Inventory</a:t>
              </a:r>
            </a:p>
          </p:txBody>
        </p:sp>
        <p:sp>
          <p:nvSpPr>
            <p:cNvPr id="113" name="Rectangle 61"/>
            <p:cNvSpPr>
              <a:spLocks noChangeArrowheads="1"/>
            </p:cNvSpPr>
            <p:nvPr/>
          </p:nvSpPr>
          <p:spPr bwMode="auto">
            <a:xfrm>
              <a:off x="5925300" y="3805597"/>
              <a:ext cx="5309146" cy="230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500" i="0" u="none" strike="noStrike" cap="none" normalizeH="0" baseline="0">
                  <a:ln>
                    <a:noFill/>
                  </a:ln>
                  <a:effectLst/>
                  <a:cs typeface="Arial" panose="020B0604020202020204" pitchFamily="34" charset="0"/>
                </a:rPr>
                <a:t>What should be the optimum level of inventory in the network?</a:t>
              </a:r>
            </a:p>
          </p:txBody>
        </p:sp>
      </p:grpSp>
      <p:grpSp>
        <p:nvGrpSpPr>
          <p:cNvPr id="125" name="Group 124"/>
          <p:cNvGrpSpPr/>
          <p:nvPr/>
        </p:nvGrpSpPr>
        <p:grpSpPr>
          <a:xfrm>
            <a:off x="4423195" y="3222985"/>
            <a:ext cx="7532602" cy="230832"/>
            <a:chOff x="4423195" y="3273785"/>
            <a:chExt cx="7532602" cy="230832"/>
          </a:xfrm>
        </p:grpSpPr>
        <p:sp>
          <p:nvSpPr>
            <p:cNvPr id="29" name="Rectangle 13"/>
            <p:cNvSpPr>
              <a:spLocks noChangeArrowheads="1"/>
            </p:cNvSpPr>
            <p:nvPr/>
          </p:nvSpPr>
          <p:spPr bwMode="auto">
            <a:xfrm>
              <a:off x="4423195" y="3273785"/>
              <a:ext cx="822341" cy="230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500" b="1" i="0" u="none" strike="noStrike" cap="none" normalizeH="0" baseline="0" dirty="0">
                  <a:ln>
                    <a:noFill/>
                  </a:ln>
                  <a:solidFill>
                    <a:schemeClr val="accent1"/>
                  </a:solidFill>
                  <a:effectLst/>
                  <a:cs typeface="Arial" panose="020B0604020202020204" pitchFamily="34" charset="0"/>
                </a:rPr>
                <a:t>Facilities</a:t>
              </a:r>
            </a:p>
          </p:txBody>
        </p:sp>
        <p:sp>
          <p:nvSpPr>
            <p:cNvPr id="114" name="Rectangle 67"/>
            <p:cNvSpPr>
              <a:spLocks noChangeArrowheads="1"/>
            </p:cNvSpPr>
            <p:nvPr/>
          </p:nvSpPr>
          <p:spPr bwMode="auto">
            <a:xfrm>
              <a:off x="5925300" y="3273785"/>
              <a:ext cx="6030497" cy="230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500" i="0" u="none" strike="noStrike" cap="none" normalizeH="0" baseline="0" dirty="0">
                  <a:ln>
                    <a:noFill/>
                  </a:ln>
                  <a:effectLst/>
                  <a:cs typeface="Arial" panose="020B0604020202020204" pitchFamily="34" charset="0"/>
                </a:rPr>
                <a:t>How do we make appropriate role , size and location facility decisions?</a:t>
              </a:r>
            </a:p>
          </p:txBody>
        </p:sp>
      </p:grpSp>
      <p:cxnSp>
        <p:nvCxnSpPr>
          <p:cNvPr id="117" name="Straight Arrow Connector 116"/>
          <p:cNvCxnSpPr/>
          <p:nvPr/>
        </p:nvCxnSpPr>
        <p:spPr>
          <a:xfrm>
            <a:off x="358118" y="3072924"/>
            <a:ext cx="3581077" cy="0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/>
          <p:cNvCxnSpPr/>
          <p:nvPr/>
        </p:nvCxnSpPr>
        <p:spPr>
          <a:xfrm>
            <a:off x="4423195" y="3072924"/>
            <a:ext cx="7622029" cy="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/>
          <p:cNvCxnSpPr/>
          <p:nvPr/>
        </p:nvCxnSpPr>
        <p:spPr>
          <a:xfrm>
            <a:off x="4423195" y="3571174"/>
            <a:ext cx="7622029" cy="0"/>
          </a:xfrm>
          <a:prstGeom prst="straightConnector1">
            <a:avLst/>
          </a:prstGeom>
          <a:ln>
            <a:solidFill>
              <a:schemeClr val="bg2">
                <a:lumMod val="10000"/>
              </a:schemeClr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/>
          <p:cNvCxnSpPr/>
          <p:nvPr/>
        </p:nvCxnSpPr>
        <p:spPr>
          <a:xfrm>
            <a:off x="4423195" y="4036720"/>
            <a:ext cx="7622029" cy="0"/>
          </a:xfrm>
          <a:prstGeom prst="straightConnector1">
            <a:avLst/>
          </a:prstGeom>
          <a:ln>
            <a:solidFill>
              <a:schemeClr val="bg2">
                <a:lumMod val="10000"/>
              </a:schemeClr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/>
          <p:cNvCxnSpPr/>
          <p:nvPr/>
        </p:nvCxnSpPr>
        <p:spPr>
          <a:xfrm>
            <a:off x="4423195" y="4502266"/>
            <a:ext cx="7622029" cy="0"/>
          </a:xfrm>
          <a:prstGeom prst="straightConnector1">
            <a:avLst/>
          </a:prstGeom>
          <a:ln>
            <a:solidFill>
              <a:schemeClr val="bg2">
                <a:lumMod val="10000"/>
              </a:schemeClr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/>
          <p:cNvCxnSpPr/>
          <p:nvPr/>
        </p:nvCxnSpPr>
        <p:spPr>
          <a:xfrm>
            <a:off x="4423195" y="4967812"/>
            <a:ext cx="7622029" cy="0"/>
          </a:xfrm>
          <a:prstGeom prst="straightConnector1">
            <a:avLst/>
          </a:prstGeom>
          <a:ln>
            <a:solidFill>
              <a:schemeClr val="bg2">
                <a:lumMod val="10000"/>
              </a:schemeClr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133"/>
          <p:cNvCxnSpPr/>
          <p:nvPr/>
        </p:nvCxnSpPr>
        <p:spPr>
          <a:xfrm>
            <a:off x="4423195" y="5433358"/>
            <a:ext cx="7622029" cy="0"/>
          </a:xfrm>
          <a:prstGeom prst="straightConnector1">
            <a:avLst/>
          </a:prstGeom>
          <a:ln>
            <a:solidFill>
              <a:schemeClr val="bg2">
                <a:lumMod val="10000"/>
              </a:schemeClr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89971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Rectangle 156"/>
          <p:cNvSpPr/>
          <p:nvPr/>
        </p:nvSpPr>
        <p:spPr>
          <a:xfrm>
            <a:off x="1" y="980249"/>
            <a:ext cx="12192000" cy="211813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sz="1600">
              <a:solidFill>
                <a:srgbClr val="FFFFFF"/>
              </a:solidFill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308" name="Shape 308"/>
          <p:cNvSpPr txBox="1">
            <a:spLocks noGrp="1"/>
          </p:cNvSpPr>
          <p:nvPr>
            <p:ph type="title"/>
          </p:nvPr>
        </p:nvSpPr>
        <p:spPr>
          <a:xfrm>
            <a:off x="472363" y="37875"/>
            <a:ext cx="11312945" cy="408349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lvl="0" indent="-177800">
              <a:spcBef>
                <a:spcPts val="0"/>
              </a:spcBef>
              <a:buClr>
                <a:schemeClr val="lt1"/>
              </a:buClr>
              <a:buSzPct val="100000"/>
            </a:pPr>
            <a:r>
              <a:rPr lang="en-US" dirty="0">
                <a:solidFill>
                  <a:schemeClr val="lt1"/>
                </a:solidFill>
                <a:ea typeface="Arial"/>
                <a:sym typeface="Arial"/>
              </a:rPr>
              <a:t>Precise Forecasting of Demand for Jewelry SKUs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6D4BFA7B-B328-42E3-8DF1-38619D283281}"/>
              </a:ext>
            </a:extLst>
          </p:cNvPr>
          <p:cNvSpPr/>
          <p:nvPr/>
        </p:nvSpPr>
        <p:spPr>
          <a:xfrm>
            <a:off x="232478" y="1534234"/>
            <a:ext cx="3302271" cy="950732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>
              <a:defRPr/>
            </a:pPr>
            <a:endParaRPr lang="en-US" sz="1100" kern="0" dirty="0">
              <a:solidFill>
                <a:srgbClr val="000000"/>
              </a:solidFill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8D91E56B-0760-448E-9204-9CEB48E84F27}"/>
              </a:ext>
            </a:extLst>
          </p:cNvPr>
          <p:cNvSpPr/>
          <p:nvPr/>
        </p:nvSpPr>
        <p:spPr>
          <a:xfrm>
            <a:off x="232478" y="1369087"/>
            <a:ext cx="3588326" cy="1590801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 rtlCol="0" anchor="ctr"/>
          <a:lstStyle/>
          <a:p>
            <a:pPr algn="ctr">
              <a:defRPr/>
            </a:pPr>
            <a:endParaRPr lang="en-US" sz="1400" kern="0">
              <a:solidFill>
                <a:srgbClr val="FFFFFF"/>
              </a:solidFill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0BCBAB43-0614-459D-AFA4-A145D8E380F8}"/>
              </a:ext>
            </a:extLst>
          </p:cNvPr>
          <p:cNvSpPr/>
          <p:nvPr/>
        </p:nvSpPr>
        <p:spPr>
          <a:xfrm>
            <a:off x="228653" y="1565355"/>
            <a:ext cx="349953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200" dirty="0">
                <a:solidFill>
                  <a:prstClr val="black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Lack of consensus on demand forecast across different business functions and no centralized category level forecast was further complicated by the frequent introductions of new products every year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E17C139D-DA20-4E91-AB4E-BD2BBE9742B3}"/>
              </a:ext>
            </a:extLst>
          </p:cNvPr>
          <p:cNvSpPr/>
          <p:nvPr/>
        </p:nvSpPr>
        <p:spPr>
          <a:xfrm>
            <a:off x="228653" y="1321628"/>
            <a:ext cx="253463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400" b="1" kern="0" dirty="0">
                <a:solidFill>
                  <a:srgbClr val="44546A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The “Before” State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BD3EEC83-81FA-4022-8959-AED1E902496C}"/>
              </a:ext>
            </a:extLst>
          </p:cNvPr>
          <p:cNvSpPr/>
          <p:nvPr/>
        </p:nvSpPr>
        <p:spPr>
          <a:xfrm>
            <a:off x="8273520" y="1369087"/>
            <a:ext cx="3592151" cy="1590801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 rtlCol="0" anchor="ctr"/>
          <a:lstStyle/>
          <a:p>
            <a:pPr marL="0" lvl="1">
              <a:buSzPct val="120000"/>
              <a:defRPr/>
            </a:pPr>
            <a:endParaRPr lang="en-US" sz="1100" kern="0" dirty="0">
              <a:solidFill>
                <a:srgbClr val="000000"/>
              </a:solidFill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DA6C3793-A8B6-47F3-81B1-2DFFBA8A125D}"/>
              </a:ext>
            </a:extLst>
          </p:cNvPr>
          <p:cNvSpPr/>
          <p:nvPr/>
        </p:nvSpPr>
        <p:spPr>
          <a:xfrm>
            <a:off x="8269246" y="1565355"/>
            <a:ext cx="3651619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200" dirty="0">
                <a:solidFill>
                  <a:prstClr val="black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Improved overall demand forecast accuracy by 13% and availability of SKU level forecasts helped reduce supply planning costs by 2%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541C64E9-D487-46F4-9832-BEC131E8AEDA}"/>
              </a:ext>
            </a:extLst>
          </p:cNvPr>
          <p:cNvSpPr/>
          <p:nvPr/>
        </p:nvSpPr>
        <p:spPr>
          <a:xfrm>
            <a:off x="201256" y="820543"/>
            <a:ext cx="11929166" cy="582423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 rtlCol="0" anchor="ctr"/>
          <a:lstStyle/>
          <a:p>
            <a:pPr>
              <a:lnSpc>
                <a:spcPct val="120000"/>
              </a:lnSpc>
              <a:defRPr/>
            </a:pPr>
            <a:r>
              <a:rPr lang="en-US" sz="1400" b="1" kern="0" dirty="0">
                <a:solidFill>
                  <a:srgbClr val="44546A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The Problem: </a:t>
            </a:r>
            <a:r>
              <a:rPr lang="en-US" sz="1400" kern="0" dirty="0">
                <a:solidFill>
                  <a:srgbClr val="44546A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Accurate demand forecasts for new and existing SKU’s is essential in a vertically integrated supply chain for high value products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7FEA5D59-CAE7-4FBD-80E5-15CA3698429C}"/>
              </a:ext>
            </a:extLst>
          </p:cNvPr>
          <p:cNvSpPr/>
          <p:nvPr/>
        </p:nvSpPr>
        <p:spPr>
          <a:xfrm>
            <a:off x="4227425" y="1534234"/>
            <a:ext cx="3302271" cy="950732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>
              <a:defRPr/>
            </a:pPr>
            <a:endParaRPr lang="en-US" sz="1100" kern="0" dirty="0">
              <a:solidFill>
                <a:srgbClr val="000000"/>
              </a:solidFill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22702C55-C3F2-43DB-B83C-EA89D672FD2A}"/>
              </a:ext>
            </a:extLst>
          </p:cNvPr>
          <p:cNvSpPr/>
          <p:nvPr/>
        </p:nvSpPr>
        <p:spPr>
          <a:xfrm>
            <a:off x="4268218" y="1369087"/>
            <a:ext cx="3588326" cy="1590801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 rtlCol="0" anchor="ctr"/>
          <a:lstStyle/>
          <a:p>
            <a:pPr algn="ctr">
              <a:defRPr/>
            </a:pPr>
            <a:endParaRPr lang="en-US" sz="1400" kern="0">
              <a:solidFill>
                <a:srgbClr val="FFFFFF"/>
              </a:solidFill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8EEC8F91-9605-44ED-BD44-F97724F9C528}"/>
              </a:ext>
            </a:extLst>
          </p:cNvPr>
          <p:cNvSpPr/>
          <p:nvPr/>
        </p:nvSpPr>
        <p:spPr>
          <a:xfrm>
            <a:off x="4268218" y="1565355"/>
            <a:ext cx="355229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200" dirty="0">
                <a:solidFill>
                  <a:prstClr val="black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Generated baseline forecasts for 3000 SKU’s using multivariate forecasting techniques and driving consensus among demand planners. Automated new SKU forecasts using similarity indices to identify most similar old SKUs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39A3718C-C8D1-47D3-AB0E-412E12AB3BBE}"/>
              </a:ext>
            </a:extLst>
          </p:cNvPr>
          <p:cNvSpPr/>
          <p:nvPr/>
        </p:nvSpPr>
        <p:spPr>
          <a:xfrm>
            <a:off x="4268218" y="1321628"/>
            <a:ext cx="213184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400" b="1" kern="0" dirty="0">
                <a:solidFill>
                  <a:srgbClr val="44546A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LatentView Solution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FF0084CA-DA9F-43C2-9F06-B02095B65760}"/>
              </a:ext>
            </a:extLst>
          </p:cNvPr>
          <p:cNvSpPr/>
          <p:nvPr/>
        </p:nvSpPr>
        <p:spPr>
          <a:xfrm>
            <a:off x="8269246" y="1321628"/>
            <a:ext cx="253463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400" b="1" kern="0" dirty="0">
                <a:solidFill>
                  <a:srgbClr val="44546A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The “After” State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895A46EF-01F3-45F0-8A3E-F509203304F4}"/>
              </a:ext>
            </a:extLst>
          </p:cNvPr>
          <p:cNvSpPr/>
          <p:nvPr/>
        </p:nvSpPr>
        <p:spPr>
          <a:xfrm>
            <a:off x="208046" y="432993"/>
            <a:ext cx="6192425" cy="60719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 rtlCol="0" anchor="ctr"/>
          <a:lstStyle/>
          <a:p>
            <a:pPr>
              <a:defRPr/>
            </a:pPr>
            <a:r>
              <a:rPr lang="en-US" sz="1600" b="1" kern="0" dirty="0">
                <a:solidFill>
                  <a:srgbClr val="44546A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World’s 3</a:t>
            </a:r>
            <a:r>
              <a:rPr lang="en-US" sz="1600" b="1" kern="0" baseline="30000" dirty="0">
                <a:solidFill>
                  <a:srgbClr val="44546A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rd</a:t>
            </a:r>
            <a:r>
              <a:rPr lang="en-US" sz="1600" b="1" kern="0" dirty="0">
                <a:solidFill>
                  <a:srgbClr val="44546A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 Largest Jewelry Manufacturer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349EC35D-161D-428C-ADD8-EE75B12255E0}"/>
              </a:ext>
            </a:extLst>
          </p:cNvPr>
          <p:cNvSpPr/>
          <p:nvPr/>
        </p:nvSpPr>
        <p:spPr bwMode="auto">
          <a:xfrm>
            <a:off x="241767" y="3609535"/>
            <a:ext cx="5968740" cy="2323747"/>
          </a:xfrm>
          <a:prstGeom prst="rect">
            <a:avLst/>
          </a:prstGeom>
          <a:noFill/>
          <a:ln w="12700" cap="flat" cmpd="sng" algn="ctr">
            <a:solidFill>
              <a:srgbClr val="B2B2B2"/>
            </a:solidFill>
            <a:prstDash val="sysDash"/>
            <a:headEnd/>
            <a:tailEnd/>
          </a:ln>
          <a:effectLst/>
        </p:spPr>
        <p:txBody>
          <a:bodyPr lIns="96835" tIns="48417" rIns="96835" bIns="48417" spcCol="0" rtlCol="0" anchor="ctr"/>
          <a:lstStyle/>
          <a:p>
            <a:pPr algn="ctr">
              <a:defRPr/>
            </a:pPr>
            <a:endParaRPr lang="en-US" sz="1600" kern="0" dirty="0">
              <a:solidFill>
                <a:prstClr val="black"/>
              </a:solidFill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8BAC2DFC-B1BA-47C0-A353-9AF5E5C8B870}"/>
              </a:ext>
            </a:extLst>
          </p:cNvPr>
          <p:cNvSpPr/>
          <p:nvPr/>
        </p:nvSpPr>
        <p:spPr>
          <a:xfrm>
            <a:off x="290543" y="3998548"/>
            <a:ext cx="1446414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Calibri" panose="020F0502020204030204" pitchFamily="34" charset="0"/>
              <a:buChar char="»"/>
            </a:pPr>
            <a:r>
              <a:rPr lang="en-US" sz="11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Subset Data</a:t>
            </a:r>
          </a:p>
          <a:p>
            <a:pPr marL="171450" indent="-171450">
              <a:buFont typeface="Calibri" panose="020F0502020204030204" pitchFamily="34" charset="0"/>
              <a:buChar char="»"/>
            </a:pPr>
            <a:r>
              <a:rPr lang="en-US" sz="11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Determine if the time series requires any additional transformations</a:t>
            </a:r>
          </a:p>
        </p:txBody>
      </p:sp>
      <p:sp>
        <p:nvSpPr>
          <p:cNvPr id="67" name="Curved Left Arrow 108">
            <a:extLst>
              <a:ext uri="{FF2B5EF4-FFF2-40B4-BE49-F238E27FC236}">
                <a16:creationId xmlns:a16="http://schemas.microsoft.com/office/drawing/2014/main" id="{99BCD5F3-60AE-4A0E-A96C-EE0DA28D5A91}"/>
              </a:ext>
            </a:extLst>
          </p:cNvPr>
          <p:cNvSpPr/>
          <p:nvPr/>
        </p:nvSpPr>
        <p:spPr bwMode="auto">
          <a:xfrm>
            <a:off x="2748800" y="3884448"/>
            <a:ext cx="406957" cy="762375"/>
          </a:xfrm>
          <a:prstGeom prst="curvedLeftArrow">
            <a:avLst/>
          </a:prstGeom>
          <a:solidFill>
            <a:srgbClr val="2A79FF">
              <a:lumMod val="60000"/>
              <a:lumOff val="40000"/>
            </a:srgbClr>
          </a:solidFill>
          <a:ln w="25400" cap="flat" cmpd="sng" algn="ctr">
            <a:noFill/>
            <a:prstDash val="solid"/>
            <a:headEnd/>
            <a:tailEnd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sz="1600" kern="0" dirty="0">
              <a:solidFill>
                <a:prstClr val="black"/>
              </a:solidFill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116" name="Curved Left Arrow 109">
            <a:extLst>
              <a:ext uri="{FF2B5EF4-FFF2-40B4-BE49-F238E27FC236}">
                <a16:creationId xmlns:a16="http://schemas.microsoft.com/office/drawing/2014/main" id="{8F5D02BE-EE73-416E-82FA-2E4727501A55}"/>
              </a:ext>
            </a:extLst>
          </p:cNvPr>
          <p:cNvSpPr/>
          <p:nvPr/>
        </p:nvSpPr>
        <p:spPr bwMode="auto">
          <a:xfrm flipH="1" flipV="1">
            <a:off x="1732908" y="3785801"/>
            <a:ext cx="406957" cy="762375"/>
          </a:xfrm>
          <a:prstGeom prst="curvedLeftArrow">
            <a:avLst/>
          </a:prstGeom>
          <a:solidFill>
            <a:srgbClr val="2A79FF">
              <a:lumMod val="60000"/>
              <a:lumOff val="40000"/>
            </a:srgbClr>
          </a:solidFill>
          <a:ln w="25400" cap="flat" cmpd="sng" algn="ctr">
            <a:noFill/>
            <a:prstDash val="solid"/>
            <a:headEnd/>
            <a:tailEnd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sz="1600" kern="0" dirty="0">
              <a:solidFill>
                <a:prstClr val="black"/>
              </a:solidFill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pic>
        <p:nvPicPr>
          <p:cNvPr id="117" name="Picture 116">
            <a:extLst>
              <a:ext uri="{FF2B5EF4-FFF2-40B4-BE49-F238E27FC236}">
                <a16:creationId xmlns:a16="http://schemas.microsoft.com/office/drawing/2014/main" id="{8C6517C1-95CC-41E0-9039-53079E5ECDB1}"/>
              </a:ext>
            </a:extLst>
          </p:cNvPr>
          <p:cNvPicPr>
            <a:picLocks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rgbClr val="5F5F5F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2012" y="3844686"/>
            <a:ext cx="966065" cy="723148"/>
          </a:xfrm>
          <a:prstGeom prst="rect">
            <a:avLst/>
          </a:prstGeom>
        </p:spPr>
      </p:pic>
      <p:sp>
        <p:nvSpPr>
          <p:cNvPr id="118" name="Rectangle 117">
            <a:extLst>
              <a:ext uri="{FF2B5EF4-FFF2-40B4-BE49-F238E27FC236}">
                <a16:creationId xmlns:a16="http://schemas.microsoft.com/office/drawing/2014/main" id="{69A426C6-FCBC-411D-8BC4-CE5A42F15BDF}"/>
              </a:ext>
            </a:extLst>
          </p:cNvPr>
          <p:cNvSpPr/>
          <p:nvPr/>
        </p:nvSpPr>
        <p:spPr bwMode="auto">
          <a:xfrm>
            <a:off x="1881855" y="4730647"/>
            <a:ext cx="1235705" cy="548640"/>
          </a:xfrm>
          <a:prstGeom prst="rect">
            <a:avLst/>
          </a:prstGeom>
          <a:noFill/>
          <a:ln w="12700" cap="flat" cmpd="sng" algn="ctr">
            <a:noFill/>
            <a:prstDash val="sysDash"/>
            <a:headEnd/>
            <a:tailEnd/>
          </a:ln>
          <a:effectLst/>
        </p:spPr>
        <p:txBody>
          <a:bodyPr lIns="96835" tIns="48417" rIns="96835" bIns="48417" spcCol="0" rtlCol="0" anchor="ctr"/>
          <a:lstStyle/>
          <a:p>
            <a:r>
              <a:rPr lang="en-US" sz="11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Repeat the process for all SKU’s</a:t>
            </a: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4609225C-BEB7-4709-91B5-C2CC18EEE89E}"/>
              </a:ext>
            </a:extLst>
          </p:cNvPr>
          <p:cNvSpPr/>
          <p:nvPr/>
        </p:nvSpPr>
        <p:spPr bwMode="auto">
          <a:xfrm>
            <a:off x="3274833" y="3709715"/>
            <a:ext cx="2842145" cy="2125092"/>
          </a:xfrm>
          <a:prstGeom prst="rect">
            <a:avLst/>
          </a:prstGeom>
          <a:noFill/>
          <a:ln w="12700" cap="flat" cmpd="sng" algn="ctr">
            <a:solidFill>
              <a:srgbClr val="B2B2B2"/>
            </a:solidFill>
            <a:prstDash val="sysDash"/>
            <a:headEnd/>
            <a:tailEnd/>
          </a:ln>
          <a:effectLst/>
        </p:spPr>
        <p:txBody>
          <a:bodyPr lIns="96835" tIns="48417" rIns="96835" bIns="48417" spcCol="0" rtlCol="0" anchor="ctr"/>
          <a:lstStyle/>
          <a:p>
            <a:pPr algn="ctr">
              <a:defRPr/>
            </a:pPr>
            <a:endParaRPr lang="en-US" sz="1600" kern="0" dirty="0">
              <a:solidFill>
                <a:prstClr val="black"/>
              </a:solidFill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0D02FC46-029A-47C5-96B3-9834691E5A8E}"/>
              </a:ext>
            </a:extLst>
          </p:cNvPr>
          <p:cNvSpPr/>
          <p:nvPr/>
        </p:nvSpPr>
        <p:spPr>
          <a:xfrm>
            <a:off x="3736814" y="3728463"/>
            <a:ext cx="2473692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Calibri" panose="020F0502020204030204" pitchFamily="34" charset="0"/>
              <a:buChar char="»"/>
              <a:defRPr/>
            </a:pPr>
            <a:r>
              <a:rPr lang="en-US" sz="11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Fit the models from the subset identified above to the in-sample data and collect statistics on the out-sample </a:t>
            </a: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6980DDD5-6122-4C3C-B004-0748FC9B653E}"/>
              </a:ext>
            </a:extLst>
          </p:cNvPr>
          <p:cNvSpPr/>
          <p:nvPr/>
        </p:nvSpPr>
        <p:spPr>
          <a:xfrm>
            <a:off x="3721012" y="4536609"/>
            <a:ext cx="2078791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Calibri" panose="020F0502020204030204" pitchFamily="34" charset="0"/>
              <a:buChar char="»"/>
            </a:pPr>
            <a:r>
              <a:rPr lang="en-US" sz="11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Choose the model with the best accuracy to fit the whole range of data</a:t>
            </a: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8EB114AD-1062-4D35-B287-757A441AF3D5}"/>
              </a:ext>
            </a:extLst>
          </p:cNvPr>
          <p:cNvSpPr/>
          <p:nvPr/>
        </p:nvSpPr>
        <p:spPr>
          <a:xfrm>
            <a:off x="3721012" y="5118136"/>
            <a:ext cx="1941713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Calibri" panose="020F0502020204030204" pitchFamily="34" charset="0"/>
              <a:buChar char="»"/>
            </a:pPr>
            <a:r>
              <a:rPr lang="en-US" sz="11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Identify and flag poor performing models for manual corrections</a:t>
            </a:r>
          </a:p>
        </p:txBody>
      </p:sp>
      <p:pic>
        <p:nvPicPr>
          <p:cNvPr id="123" name="Picture 122">
            <a:extLst>
              <a:ext uri="{FF2B5EF4-FFF2-40B4-BE49-F238E27FC236}">
                <a16:creationId xmlns:a16="http://schemas.microsoft.com/office/drawing/2014/main" id="{560BFEF3-17D4-4718-AA00-B27B3C14764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prstClr val="black"/>
              <a:srgbClr val="B2B2B2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0023" y="4559460"/>
            <a:ext cx="466433" cy="485404"/>
          </a:xfrm>
          <a:prstGeom prst="rect">
            <a:avLst/>
          </a:prstGeom>
        </p:spPr>
      </p:pic>
      <p:pic>
        <p:nvPicPr>
          <p:cNvPr id="124" name="Picture 123">
            <a:extLst>
              <a:ext uri="{FF2B5EF4-FFF2-40B4-BE49-F238E27FC236}">
                <a16:creationId xmlns:a16="http://schemas.microsoft.com/office/drawing/2014/main" id="{CED5DEF0-F7BD-4E0D-923C-60AD3A8DCA5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duotone>
              <a:prstClr val="black"/>
              <a:srgbClr val="474747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0598" y="3754922"/>
            <a:ext cx="525858" cy="547246"/>
          </a:xfrm>
          <a:prstGeom prst="rect">
            <a:avLst/>
          </a:prstGeom>
        </p:spPr>
      </p:pic>
      <p:pic>
        <p:nvPicPr>
          <p:cNvPr id="125" name="Picture 16" descr="https://cdn2.iconfinder.com/data/icons/windows-8-metro-style/512/empty_flag.png">
            <a:extLst>
              <a:ext uri="{FF2B5EF4-FFF2-40B4-BE49-F238E27FC236}">
                <a16:creationId xmlns:a16="http://schemas.microsoft.com/office/drawing/2014/main" id="{A2AFC181-5729-4D24-A50C-1D19B179E9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duotone>
              <a:srgbClr val="5F5F5F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559" y="5198877"/>
            <a:ext cx="355453" cy="369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6" name="Rectangle 125">
            <a:extLst>
              <a:ext uri="{FF2B5EF4-FFF2-40B4-BE49-F238E27FC236}">
                <a16:creationId xmlns:a16="http://schemas.microsoft.com/office/drawing/2014/main" id="{13DFCC41-388D-44F3-BC69-C5C0B9AFEFE0}"/>
              </a:ext>
            </a:extLst>
          </p:cNvPr>
          <p:cNvSpPr/>
          <p:nvPr/>
        </p:nvSpPr>
        <p:spPr>
          <a:xfrm>
            <a:off x="246013" y="3223814"/>
            <a:ext cx="1305640" cy="323199"/>
          </a:xfrm>
          <a:prstGeom prst="rect">
            <a:avLst/>
          </a:prstGeom>
          <a:solidFill>
            <a:srgbClr val="39455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r>
              <a:rPr lang="en-US" sz="1100" kern="0" dirty="0">
                <a:solidFill>
                  <a:srgbClr val="FFFFFF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Existing SKUs</a:t>
            </a: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4F66B6BB-1406-486E-B6A6-CFC17529C1E7}"/>
              </a:ext>
            </a:extLst>
          </p:cNvPr>
          <p:cNvSpPr/>
          <p:nvPr/>
        </p:nvSpPr>
        <p:spPr bwMode="auto">
          <a:xfrm>
            <a:off x="6274251" y="3609534"/>
            <a:ext cx="5760720" cy="2323747"/>
          </a:xfrm>
          <a:prstGeom prst="rect">
            <a:avLst/>
          </a:prstGeom>
          <a:noFill/>
          <a:ln w="12700" cap="flat" cmpd="sng" algn="ctr">
            <a:solidFill>
              <a:srgbClr val="B2B2B2"/>
            </a:solidFill>
            <a:prstDash val="sysDash"/>
            <a:headEnd/>
            <a:tailEnd/>
          </a:ln>
          <a:effectLst/>
        </p:spPr>
        <p:txBody>
          <a:bodyPr lIns="96835" tIns="48417" rIns="96835" bIns="48417" spcCol="0" rtlCol="0" anchor="ctr"/>
          <a:lstStyle/>
          <a:p>
            <a:pPr algn="ctr">
              <a:defRPr/>
            </a:pPr>
            <a:endParaRPr lang="en-US" sz="1600" kern="0" dirty="0">
              <a:solidFill>
                <a:prstClr val="black"/>
              </a:solidFill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B49A5BAD-4830-4BE8-85F4-E24BE9A84050}"/>
              </a:ext>
            </a:extLst>
          </p:cNvPr>
          <p:cNvSpPr/>
          <p:nvPr/>
        </p:nvSpPr>
        <p:spPr>
          <a:xfrm>
            <a:off x="6378674" y="3955820"/>
            <a:ext cx="2666772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buFont typeface="Wingdings" panose="05000000000000000000" pitchFamily="2" charset="2"/>
              <a:buChar char="Ø"/>
              <a:defRPr/>
            </a:pPr>
            <a:endParaRPr lang="en-IN" sz="1100" dirty="0">
              <a:solidFill>
                <a:srgbClr val="2F3542"/>
              </a:solidFill>
              <a:latin typeface="Arial" panose="020B0604020202020204" pitchFamily="34" charset="0"/>
              <a:ea typeface="Segoe UI" pitchFamily="34" charset="0"/>
              <a:cs typeface="Arial" panose="020B0604020202020204" pitchFamily="34" charset="0"/>
            </a:endParaRPr>
          </a:p>
          <a:p>
            <a:pPr>
              <a:defRPr/>
            </a:pPr>
            <a:endParaRPr lang="en-IN" sz="1100" dirty="0">
              <a:solidFill>
                <a:srgbClr val="2F3542"/>
              </a:solidFill>
              <a:latin typeface="Arial" panose="020B0604020202020204" pitchFamily="34" charset="0"/>
              <a:ea typeface="Segoe UI" pitchFamily="34" charset="0"/>
              <a:cs typeface="Arial" panose="020B0604020202020204" pitchFamily="34" charset="0"/>
            </a:endParaRPr>
          </a:p>
          <a:p>
            <a:pPr marL="228600" indent="-228600">
              <a:buFont typeface="Arial" panose="020B0604020202020204" pitchFamily="34" charset="0"/>
              <a:buChar char="•"/>
              <a:defRPr/>
            </a:pPr>
            <a:r>
              <a:rPr lang="en-IN" sz="11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Net Weight</a:t>
            </a:r>
          </a:p>
          <a:p>
            <a:pPr marL="228600" indent="-228600">
              <a:buFont typeface="Arial" panose="020B0604020202020204" pitchFamily="34" charset="0"/>
              <a:buChar char="•"/>
              <a:defRPr/>
            </a:pPr>
            <a:r>
              <a:rPr lang="en-IN" sz="11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Weight Gold/Silver</a:t>
            </a:r>
          </a:p>
          <a:p>
            <a:pPr marL="228600" indent="-228600">
              <a:buFont typeface="Arial" panose="020B0604020202020204" pitchFamily="34" charset="0"/>
              <a:buChar char="•"/>
              <a:defRPr/>
            </a:pPr>
            <a:r>
              <a:rPr lang="en-IN" sz="11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DNA Metal</a:t>
            </a:r>
          </a:p>
          <a:p>
            <a:pPr marL="228600" indent="-228600">
              <a:buFont typeface="Arial" panose="020B0604020202020204" pitchFamily="34" charset="0"/>
              <a:buChar char="•"/>
              <a:defRPr/>
            </a:pPr>
            <a:r>
              <a:rPr lang="en-IN" sz="11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US Retail Sale price</a:t>
            </a:r>
          </a:p>
          <a:p>
            <a:pPr marL="228600" indent="-228600">
              <a:buFont typeface="Arial" panose="020B0604020202020204" pitchFamily="34" charset="0"/>
              <a:buChar char="•"/>
              <a:defRPr/>
            </a:pPr>
            <a:r>
              <a:rPr lang="en-IN" sz="11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DNA Stones </a:t>
            </a:r>
          </a:p>
          <a:p>
            <a:pPr marL="228600" indent="-228600">
              <a:buFont typeface="Arial" panose="020B0604020202020204" pitchFamily="34" charset="0"/>
              <a:buChar char="•"/>
              <a:defRPr/>
            </a:pPr>
            <a:r>
              <a:rPr lang="en-IN" sz="11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DNA Colour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E4978A4C-1796-4E31-B718-7AC81D8E971A}"/>
              </a:ext>
            </a:extLst>
          </p:cNvPr>
          <p:cNvSpPr txBox="1"/>
          <p:nvPr/>
        </p:nvSpPr>
        <p:spPr>
          <a:xfrm>
            <a:off x="6479248" y="3867930"/>
            <a:ext cx="169400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1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Add following variables to the data</a:t>
            </a:r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D09B08FB-24A4-4AB3-B492-9E4B12EE4F85}"/>
              </a:ext>
            </a:extLst>
          </p:cNvPr>
          <p:cNvSpPr/>
          <p:nvPr/>
        </p:nvSpPr>
        <p:spPr>
          <a:xfrm>
            <a:off x="8174008" y="4043210"/>
            <a:ext cx="573055" cy="573055"/>
          </a:xfrm>
          <a:prstGeom prst="ellipse">
            <a:avLst/>
          </a:prstGeom>
          <a:solidFill>
            <a:srgbClr val="0070C0"/>
          </a:solidFill>
          <a:ln w="28575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sz="1600" kern="0">
              <a:solidFill>
                <a:prstClr val="white"/>
              </a:solidFill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FA27AA4A-6E28-40FD-A5CA-C6AE545D77C4}"/>
              </a:ext>
            </a:extLst>
          </p:cNvPr>
          <p:cNvSpPr/>
          <p:nvPr/>
        </p:nvSpPr>
        <p:spPr>
          <a:xfrm>
            <a:off x="8536782" y="4308052"/>
            <a:ext cx="573055" cy="573055"/>
          </a:xfrm>
          <a:prstGeom prst="ellipse">
            <a:avLst/>
          </a:prstGeom>
          <a:solidFill>
            <a:srgbClr val="E7E6E6">
              <a:lumMod val="75000"/>
            </a:srgbClr>
          </a:solidFill>
          <a:ln w="28575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sz="1600" kern="0">
              <a:solidFill>
                <a:prstClr val="white"/>
              </a:solidFill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063AE772-5CAE-4526-8583-09F5DA1283AE}"/>
              </a:ext>
            </a:extLst>
          </p:cNvPr>
          <p:cNvSpPr/>
          <p:nvPr/>
        </p:nvSpPr>
        <p:spPr>
          <a:xfrm>
            <a:off x="8111953" y="4503019"/>
            <a:ext cx="573055" cy="573055"/>
          </a:xfrm>
          <a:prstGeom prst="ellipse">
            <a:avLst/>
          </a:prstGeom>
          <a:solidFill>
            <a:srgbClr val="ED7D31">
              <a:lumMod val="40000"/>
              <a:lumOff val="60000"/>
            </a:srgbClr>
          </a:solidFill>
          <a:ln w="28575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sz="1600" kern="0">
              <a:solidFill>
                <a:prstClr val="white"/>
              </a:solidFill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pic>
        <p:nvPicPr>
          <p:cNvPr id="133" name="Picture 4" descr="https://cdn3.iconfinder.com/data/icons/token/128/People-MSN.png">
            <a:extLst>
              <a:ext uri="{FF2B5EF4-FFF2-40B4-BE49-F238E27FC236}">
                <a16:creationId xmlns:a16="http://schemas.microsoft.com/office/drawing/2014/main" id="{F827DC79-BCB9-48F3-9494-F4EDDD2FA4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duotone>
              <a:srgbClr val="5B9BD5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3679" y="4377986"/>
            <a:ext cx="182687" cy="182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4" name="Picture 4" descr="https://cdn3.iconfinder.com/data/icons/token/128/People-MSN.png">
            <a:extLst>
              <a:ext uri="{FF2B5EF4-FFF2-40B4-BE49-F238E27FC236}">
                <a16:creationId xmlns:a16="http://schemas.microsoft.com/office/drawing/2014/main" id="{2EF24774-99B6-4856-8335-69CC8E354A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duotone>
              <a:prstClr val="black"/>
              <a:srgbClr val="FFC0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4844" y="4502272"/>
            <a:ext cx="182687" cy="182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5" name="Picture 4" descr="https://cdn3.iconfinder.com/data/icons/token/128/People-MSN.png">
            <a:extLst>
              <a:ext uri="{FF2B5EF4-FFF2-40B4-BE49-F238E27FC236}">
                <a16:creationId xmlns:a16="http://schemas.microsoft.com/office/drawing/2014/main" id="{50513CD7-0740-4778-8410-2F030BEE6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duotone>
              <a:srgbClr val="5B9BD5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1195" y="4565544"/>
            <a:ext cx="182687" cy="182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6" name="Picture 4" descr="https://cdn3.iconfinder.com/data/icons/token/128/People-MSN.png">
            <a:extLst>
              <a:ext uri="{FF2B5EF4-FFF2-40B4-BE49-F238E27FC236}">
                <a16:creationId xmlns:a16="http://schemas.microsoft.com/office/drawing/2014/main" id="{97C00C7A-0224-4496-B107-5393613FF8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duotone>
              <a:prstClr val="black"/>
              <a:srgbClr val="FFC0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1336" y="4758070"/>
            <a:ext cx="182687" cy="182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7" name="Picture 4" descr="https://cdn3.iconfinder.com/data/icons/token/128/People-MSN.png">
            <a:extLst>
              <a:ext uri="{FF2B5EF4-FFF2-40B4-BE49-F238E27FC236}">
                <a16:creationId xmlns:a16="http://schemas.microsoft.com/office/drawing/2014/main" id="{305DD6E7-4848-4014-9D2B-70F02A720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duotone>
              <a:prstClr val="black"/>
              <a:srgbClr val="FFC0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4095" y="4206101"/>
            <a:ext cx="182687" cy="182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8" name="Rectangle 137">
            <a:extLst>
              <a:ext uri="{FF2B5EF4-FFF2-40B4-BE49-F238E27FC236}">
                <a16:creationId xmlns:a16="http://schemas.microsoft.com/office/drawing/2014/main" id="{B80D1489-92DA-4793-B894-3101A19F9F81}"/>
              </a:ext>
            </a:extLst>
          </p:cNvPr>
          <p:cNvSpPr/>
          <p:nvPr/>
        </p:nvSpPr>
        <p:spPr bwMode="auto">
          <a:xfrm>
            <a:off x="7833628" y="5124420"/>
            <a:ext cx="1380804" cy="548640"/>
          </a:xfrm>
          <a:prstGeom prst="rect">
            <a:avLst/>
          </a:prstGeom>
          <a:noFill/>
          <a:ln w="12700" cap="flat" cmpd="sng" algn="ctr">
            <a:noFill/>
            <a:prstDash val="sysDash"/>
            <a:headEnd/>
            <a:tailEnd/>
          </a:ln>
          <a:effectLst/>
        </p:spPr>
        <p:txBody>
          <a:bodyPr lIns="96835" tIns="48417" rIns="96835" bIns="48417" spcCol="0" rtlCol="0" anchor="ctr"/>
          <a:lstStyle/>
          <a:p>
            <a:pPr algn="ctr"/>
            <a:r>
              <a:rPr lang="en-US" sz="11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Clustering of SKUs</a:t>
            </a:r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1249D701-6A87-4554-9C55-C7DDC0DBFA15}"/>
              </a:ext>
            </a:extLst>
          </p:cNvPr>
          <p:cNvSpPr/>
          <p:nvPr/>
        </p:nvSpPr>
        <p:spPr bwMode="auto">
          <a:xfrm>
            <a:off x="9355107" y="3692006"/>
            <a:ext cx="2608798" cy="2142801"/>
          </a:xfrm>
          <a:prstGeom prst="rect">
            <a:avLst/>
          </a:prstGeom>
          <a:noFill/>
          <a:ln w="12700" cap="flat" cmpd="sng" algn="ctr">
            <a:solidFill>
              <a:srgbClr val="B2B2B2"/>
            </a:solidFill>
            <a:prstDash val="sysDash"/>
            <a:headEnd/>
            <a:tailEnd/>
          </a:ln>
          <a:effectLst/>
        </p:spPr>
        <p:txBody>
          <a:bodyPr lIns="96835" tIns="48417" rIns="96835" bIns="48417" spcCol="0" rtlCol="0" anchor="ctr"/>
          <a:lstStyle/>
          <a:p>
            <a:pPr algn="ctr">
              <a:defRPr/>
            </a:pPr>
            <a:endParaRPr lang="en-US" sz="1600" kern="0" dirty="0">
              <a:solidFill>
                <a:prstClr val="black"/>
              </a:solidFill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90834FA3-CFAF-4458-987F-7D5E3CD985DE}"/>
              </a:ext>
            </a:extLst>
          </p:cNvPr>
          <p:cNvSpPr/>
          <p:nvPr/>
        </p:nvSpPr>
        <p:spPr>
          <a:xfrm>
            <a:off x="9832922" y="5229281"/>
            <a:ext cx="196908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Calibri" panose="020F0502020204030204" pitchFamily="34" charset="0"/>
              <a:buChar char="»"/>
              <a:defRPr/>
            </a:pPr>
            <a:r>
              <a:rPr lang="en-US" sz="11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Use business inputs to fine tune models </a:t>
            </a:r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99CA8E19-4566-4CBB-952F-70192BB90059}"/>
              </a:ext>
            </a:extLst>
          </p:cNvPr>
          <p:cNvSpPr/>
          <p:nvPr/>
        </p:nvSpPr>
        <p:spPr>
          <a:xfrm>
            <a:off x="9886964" y="4487725"/>
            <a:ext cx="2076940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Calibri" panose="020F0502020204030204" pitchFamily="34" charset="0"/>
              <a:buChar char="»"/>
            </a:pPr>
            <a:r>
              <a:rPr lang="en-US" sz="11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Choose the model with the best accuracy to fit the whole range of data</a:t>
            </a:r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E584ECCF-6C4F-454D-A2D7-B985D49DFCEF}"/>
              </a:ext>
            </a:extLst>
          </p:cNvPr>
          <p:cNvSpPr/>
          <p:nvPr/>
        </p:nvSpPr>
        <p:spPr>
          <a:xfrm>
            <a:off x="9886964" y="3737413"/>
            <a:ext cx="2243458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Calibri" panose="020F0502020204030204" pitchFamily="34" charset="0"/>
              <a:buChar char="»"/>
            </a:pPr>
            <a:r>
              <a:rPr lang="en-US" sz="11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Calculate similarity indices for new SKUs  to identify most similar old SKUs</a:t>
            </a: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4DC16A55-3442-42BA-9163-16EE3917F916}"/>
              </a:ext>
            </a:extLst>
          </p:cNvPr>
          <p:cNvSpPr/>
          <p:nvPr/>
        </p:nvSpPr>
        <p:spPr>
          <a:xfrm>
            <a:off x="6274544" y="3247963"/>
            <a:ext cx="1305640" cy="323199"/>
          </a:xfrm>
          <a:prstGeom prst="rect">
            <a:avLst/>
          </a:prstGeom>
          <a:solidFill>
            <a:srgbClr val="39455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r>
              <a:rPr lang="en-US" sz="1100" kern="0" dirty="0">
                <a:solidFill>
                  <a:srgbClr val="FFFFFF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New SKUs</a:t>
            </a:r>
          </a:p>
        </p:txBody>
      </p:sp>
      <p:pic>
        <p:nvPicPr>
          <p:cNvPr id="144" name="Picture 143">
            <a:extLst>
              <a:ext uri="{FF2B5EF4-FFF2-40B4-BE49-F238E27FC236}">
                <a16:creationId xmlns:a16="http://schemas.microsoft.com/office/drawing/2014/main" id="{A2F0964A-3773-4EDB-8FD0-A94672D9360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prstClr val="black"/>
              <a:srgbClr val="B2B2B2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0828" y="4556915"/>
            <a:ext cx="466433" cy="485404"/>
          </a:xfrm>
          <a:prstGeom prst="rect">
            <a:avLst/>
          </a:prstGeom>
        </p:spPr>
      </p:pic>
      <p:pic>
        <p:nvPicPr>
          <p:cNvPr id="145" name="Picture 144">
            <a:extLst>
              <a:ext uri="{FF2B5EF4-FFF2-40B4-BE49-F238E27FC236}">
                <a16:creationId xmlns:a16="http://schemas.microsoft.com/office/drawing/2014/main" id="{CA738A01-8F56-42A4-8291-8B966E3B300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duotone>
              <a:prstClr val="black"/>
              <a:srgbClr val="474747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1403" y="3752377"/>
            <a:ext cx="525858" cy="547246"/>
          </a:xfrm>
          <a:prstGeom prst="rect">
            <a:avLst/>
          </a:prstGeom>
        </p:spPr>
      </p:pic>
      <p:pic>
        <p:nvPicPr>
          <p:cNvPr id="146" name="Picture 16" descr="https://cdn2.iconfinder.com/data/icons/windows-8-metro-style/512/empty_flag.png">
            <a:extLst>
              <a:ext uri="{FF2B5EF4-FFF2-40B4-BE49-F238E27FC236}">
                <a16:creationId xmlns:a16="http://schemas.microsoft.com/office/drawing/2014/main" id="{3F828A0F-0C7F-45E5-8EBB-C8877C5EB6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duotone>
              <a:srgbClr val="5F5F5F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6364" y="5196332"/>
            <a:ext cx="355453" cy="369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7" name="TextBox 146">
            <a:extLst>
              <a:ext uri="{FF2B5EF4-FFF2-40B4-BE49-F238E27FC236}">
                <a16:creationId xmlns:a16="http://schemas.microsoft.com/office/drawing/2014/main" id="{B579CC93-A633-415F-81A8-4CE2C010188D}"/>
              </a:ext>
            </a:extLst>
          </p:cNvPr>
          <p:cNvSpPr txBox="1"/>
          <p:nvPr/>
        </p:nvSpPr>
        <p:spPr>
          <a:xfrm>
            <a:off x="242305" y="6053150"/>
            <a:ext cx="9806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1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ARIMA</a:t>
            </a: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FF6464E6-CF15-4EB5-A849-EF889BBB9708}"/>
              </a:ext>
            </a:extLst>
          </p:cNvPr>
          <p:cNvSpPr/>
          <p:nvPr/>
        </p:nvSpPr>
        <p:spPr bwMode="auto">
          <a:xfrm>
            <a:off x="241766" y="6013780"/>
            <a:ext cx="5968740" cy="365760"/>
          </a:xfrm>
          <a:prstGeom prst="rect">
            <a:avLst/>
          </a:prstGeom>
          <a:noFill/>
          <a:ln w="12700" cap="flat" cmpd="sng" algn="ctr">
            <a:noFill/>
            <a:prstDash val="sysDash"/>
            <a:headEnd/>
            <a:tailEnd/>
          </a:ln>
          <a:effectLst/>
        </p:spPr>
        <p:txBody>
          <a:bodyPr lIns="96835" tIns="48417" rIns="96835" bIns="48417" numCol="3" spcCol="0" rtlCol="0" anchor="ctr"/>
          <a:lstStyle/>
          <a:p>
            <a:pPr algn="ctr">
              <a:defRPr/>
            </a:pPr>
            <a:endParaRPr lang="en-US" sz="1050" b="1" kern="0" dirty="0">
              <a:solidFill>
                <a:prstClr val="black">
                  <a:lumMod val="65000"/>
                  <a:lumOff val="35000"/>
                </a:prstClr>
              </a:solidFill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32B35D22-3752-4817-AE94-01DD72225968}"/>
              </a:ext>
            </a:extLst>
          </p:cNvPr>
          <p:cNvSpPr/>
          <p:nvPr/>
        </p:nvSpPr>
        <p:spPr>
          <a:xfrm>
            <a:off x="1143816" y="6058161"/>
            <a:ext cx="80478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1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STLF</a:t>
            </a:r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26B7F3E5-0F9E-4A32-BC02-0C433C17370B}"/>
              </a:ext>
            </a:extLst>
          </p:cNvPr>
          <p:cNvSpPr/>
          <p:nvPr/>
        </p:nvSpPr>
        <p:spPr>
          <a:xfrm>
            <a:off x="1888238" y="6057255"/>
            <a:ext cx="162247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1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Neural Networks</a:t>
            </a: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758A20D8-6185-4129-A0BC-29D2D3A6ADE9}"/>
              </a:ext>
            </a:extLst>
          </p:cNvPr>
          <p:cNvSpPr txBox="1"/>
          <p:nvPr/>
        </p:nvSpPr>
        <p:spPr>
          <a:xfrm>
            <a:off x="3418651" y="6058161"/>
            <a:ext cx="11376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100" b="1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Croston’s</a:t>
            </a:r>
            <a:endParaRPr lang="en-IN" sz="1100" b="1" kern="0" dirty="0">
              <a:solidFill>
                <a:prstClr val="black">
                  <a:lumMod val="65000"/>
                  <a:lumOff val="35000"/>
                </a:prstClr>
              </a:solidFill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D0029CA7-449B-4569-8EF7-BDD484AC7D73}"/>
              </a:ext>
            </a:extLst>
          </p:cNvPr>
          <p:cNvSpPr/>
          <p:nvPr/>
        </p:nvSpPr>
        <p:spPr>
          <a:xfrm>
            <a:off x="4375864" y="6058161"/>
            <a:ext cx="80478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100" b="1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Tbats</a:t>
            </a:r>
            <a:endParaRPr lang="en-IN" sz="1100" b="1" kern="0" dirty="0">
              <a:solidFill>
                <a:prstClr val="black">
                  <a:lumMod val="65000"/>
                  <a:lumOff val="35000"/>
                </a:prstClr>
              </a:solidFill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EAC8EE8C-A472-444E-867B-1872B46F766F}"/>
              </a:ext>
            </a:extLst>
          </p:cNvPr>
          <p:cNvSpPr/>
          <p:nvPr/>
        </p:nvSpPr>
        <p:spPr>
          <a:xfrm>
            <a:off x="5180650" y="6058161"/>
            <a:ext cx="113768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1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Prophet</a:t>
            </a: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9B002C71-E920-4758-82A0-C4292BA848D1}"/>
              </a:ext>
            </a:extLst>
          </p:cNvPr>
          <p:cNvSpPr txBox="1"/>
          <p:nvPr/>
        </p:nvSpPr>
        <p:spPr>
          <a:xfrm>
            <a:off x="7062534" y="6058161"/>
            <a:ext cx="162247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1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K- Prototypes</a:t>
            </a:r>
          </a:p>
        </p:txBody>
      </p:sp>
      <p:sp>
        <p:nvSpPr>
          <p:cNvPr id="155" name="Rectangle 154">
            <a:extLst>
              <a:ext uri="{FF2B5EF4-FFF2-40B4-BE49-F238E27FC236}">
                <a16:creationId xmlns:a16="http://schemas.microsoft.com/office/drawing/2014/main" id="{B5010AF2-5C07-424C-8F6E-576D1AA6437F}"/>
              </a:ext>
            </a:extLst>
          </p:cNvPr>
          <p:cNvSpPr/>
          <p:nvPr/>
        </p:nvSpPr>
        <p:spPr bwMode="auto">
          <a:xfrm>
            <a:off x="6274251" y="6014098"/>
            <a:ext cx="5760719" cy="365125"/>
          </a:xfrm>
          <a:prstGeom prst="rect">
            <a:avLst/>
          </a:prstGeom>
          <a:noFill/>
          <a:ln w="12700" cap="flat" cmpd="sng" algn="ctr">
            <a:noFill/>
            <a:prstDash val="sysDash"/>
            <a:headEnd/>
            <a:tailEnd/>
          </a:ln>
          <a:effectLst/>
        </p:spPr>
        <p:txBody>
          <a:bodyPr lIns="96835" tIns="48417" rIns="96835" bIns="48417" numCol="3" spcCol="0" rtlCol="0" anchor="ctr"/>
          <a:lstStyle/>
          <a:p>
            <a:pPr algn="ctr">
              <a:defRPr/>
            </a:pPr>
            <a:endParaRPr lang="en-US" sz="1050" b="1" kern="0" dirty="0">
              <a:solidFill>
                <a:prstClr val="black">
                  <a:lumMod val="65000"/>
                  <a:lumOff val="35000"/>
                </a:prstClr>
              </a:solidFill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156" name="Rectangle 155">
            <a:extLst>
              <a:ext uri="{FF2B5EF4-FFF2-40B4-BE49-F238E27FC236}">
                <a16:creationId xmlns:a16="http://schemas.microsoft.com/office/drawing/2014/main" id="{097205AC-2D1E-4D9A-8558-0EF801CD845E}"/>
              </a:ext>
            </a:extLst>
          </p:cNvPr>
          <p:cNvSpPr/>
          <p:nvPr/>
        </p:nvSpPr>
        <p:spPr>
          <a:xfrm>
            <a:off x="9582168" y="6058161"/>
            <a:ext cx="113768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1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PAM</a:t>
            </a:r>
          </a:p>
        </p:txBody>
      </p:sp>
    </p:spTree>
    <p:extLst>
      <p:ext uri="{BB962C8B-B14F-4D97-AF65-F5344CB8AC3E}">
        <p14:creationId xmlns:p14="http://schemas.microsoft.com/office/powerpoint/2010/main" val="299010866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5077DB-C600-4118-BF53-AA1A8877D89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319054" y="2323563"/>
            <a:ext cx="8692382" cy="914400"/>
          </a:xfrm>
        </p:spPr>
        <p:txBody>
          <a:bodyPr/>
          <a:lstStyle/>
          <a:p>
            <a:r>
              <a:rPr lang="en-US" dirty="0"/>
              <a:t>Expertise in cloud platform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A32201B-CB5D-42E5-9285-6D3284C3AC32}"/>
              </a:ext>
            </a:extLst>
          </p:cNvPr>
          <p:cNvSpPr txBox="1">
            <a:spLocks/>
          </p:cNvSpPr>
          <p:nvPr/>
        </p:nvSpPr>
        <p:spPr>
          <a:xfrm>
            <a:off x="5556628" y="6567662"/>
            <a:ext cx="1823887" cy="33587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Wingdings" panose="05000000000000000000" pitchFamily="2" charset="2"/>
              <a:buNone/>
              <a:defRPr sz="1600" kern="1200">
                <a:solidFill>
                  <a:schemeClr val="bg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‒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‒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‒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‒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50" dirty="0">
                <a:solidFill>
                  <a:schemeClr val="bg1">
                    <a:lumMod val="50000"/>
                  </a:schemeClr>
                </a:solidFill>
              </a:rPr>
              <a:t>LatentView Confidential</a:t>
            </a:r>
          </a:p>
        </p:txBody>
      </p:sp>
    </p:spTree>
    <p:extLst>
      <p:ext uri="{BB962C8B-B14F-4D97-AF65-F5344CB8AC3E}">
        <p14:creationId xmlns:p14="http://schemas.microsoft.com/office/powerpoint/2010/main" val="289913458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21CCC6-6935-4C67-BF58-FCA147972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Expertise in Cloud platforms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D2F93832-DB19-4946-B39B-AB10D9168352}"/>
              </a:ext>
            </a:extLst>
          </p:cNvPr>
          <p:cNvCxnSpPr/>
          <p:nvPr/>
        </p:nvCxnSpPr>
        <p:spPr>
          <a:xfrm flipV="1">
            <a:off x="500520" y="4839171"/>
            <a:ext cx="7040880" cy="0"/>
          </a:xfrm>
          <a:prstGeom prst="straightConnector1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2BF608AE-D078-4FCF-BF55-B2E6D24D35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249" y="3277272"/>
            <a:ext cx="1783710" cy="64973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F7DC8F7-8568-48EC-B6A2-2F3F1818960E}"/>
              </a:ext>
            </a:extLst>
          </p:cNvPr>
          <p:cNvSpPr txBox="1"/>
          <p:nvPr/>
        </p:nvSpPr>
        <p:spPr>
          <a:xfrm>
            <a:off x="2391032" y="3081957"/>
            <a:ext cx="4661961" cy="12926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1200" dirty="0"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LV is </a:t>
            </a:r>
            <a:r>
              <a:rPr lang="en-IN" sz="1200" b="1" dirty="0"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Advanced Analytics Consulting Partner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1200" dirty="0"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Key Presenters of </a:t>
            </a:r>
            <a:r>
              <a:rPr lang="en-IN" sz="1200" b="1" dirty="0"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AWS Re-Invent, Business Summit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1200" b="1" dirty="0"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60 TB </a:t>
            </a:r>
            <a:r>
              <a:rPr lang="en-IN" sz="1200" dirty="0"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cloud migration exercise completed in </a:t>
            </a:r>
            <a:r>
              <a:rPr lang="en-IN" sz="1200" b="1" dirty="0"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3 months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1200" dirty="0"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Processing 500+ GB </a:t>
            </a:r>
            <a:r>
              <a:rPr lang="en-IN" sz="1200" b="1" i="1" dirty="0"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unstructured data</a:t>
            </a:r>
            <a:r>
              <a:rPr lang="en-IN" sz="1200" dirty="0"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 per week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1200" dirty="0"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Multiple enterprise solutions deployment experience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1200" dirty="0"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Managed Analytics in AWS using Amazon ML, Cloudsearch, Kinesis, QuickSight etc.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7F269B-4280-445B-BEFB-E3F98CC10527}"/>
              </a:ext>
            </a:extLst>
          </p:cNvPr>
          <p:cNvSpPr txBox="1"/>
          <p:nvPr/>
        </p:nvSpPr>
        <p:spPr>
          <a:xfrm>
            <a:off x="2391032" y="5301995"/>
            <a:ext cx="5150368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1200" dirty="0"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Extensive experience in handling GCP products- AppScript, CloudSQL, Appmaker, Big Query etc. Deep Technical Capabilities to work in this platform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1200" dirty="0"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Multiple solutions deployment experience for Google projects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1200" dirty="0"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Managed Analytics in GCP using MapR, Cloud ML, Cloud dataflow, Google data studio, Cloud SQL</a:t>
            </a:r>
          </a:p>
        </p:txBody>
      </p:sp>
      <p:pic>
        <p:nvPicPr>
          <p:cNvPr id="11" name="Picture 4" descr="Image result for google cloud platform logo png">
            <a:extLst>
              <a:ext uri="{FF2B5EF4-FFF2-40B4-BE49-F238E27FC236}">
                <a16:creationId xmlns:a16="http://schemas.microsoft.com/office/drawing/2014/main" id="{58F56485-F0AC-42F7-9576-88BB3BD3FE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918" y="5505048"/>
            <a:ext cx="1638406" cy="1012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4688863-ABBA-4436-B164-D6FF4BC8A90F}"/>
              </a:ext>
            </a:extLst>
          </p:cNvPr>
          <p:cNvCxnSpPr/>
          <p:nvPr/>
        </p:nvCxnSpPr>
        <p:spPr>
          <a:xfrm>
            <a:off x="362694" y="663704"/>
            <a:ext cx="0" cy="5997621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8CD5EEB7-E737-4639-AAC8-C0391E12D07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0655" y="3156286"/>
            <a:ext cx="1051521" cy="26845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F1AE55A-F811-4E4D-8912-A0298607ACA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8532" y="3646399"/>
            <a:ext cx="921595" cy="353725"/>
          </a:xfrm>
          <a:prstGeom prst="rect">
            <a:avLst/>
          </a:prstGeom>
        </p:spPr>
      </p:pic>
      <p:pic>
        <p:nvPicPr>
          <p:cNvPr id="15" name="Picture 22" descr="Image result for bmw logo transparent background">
            <a:extLst>
              <a:ext uri="{FF2B5EF4-FFF2-40B4-BE49-F238E27FC236}">
                <a16:creationId xmlns:a16="http://schemas.microsoft.com/office/drawing/2014/main" id="{7BB70940-2A6D-4924-B6CF-CFB5DFBFCC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776806" y="3662514"/>
            <a:ext cx="566866" cy="566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5D9C554D-733A-4CB4-AB79-5506AFDCBF82}"/>
              </a:ext>
            </a:extLst>
          </p:cNvPr>
          <p:cNvSpPr/>
          <p:nvPr/>
        </p:nvSpPr>
        <p:spPr>
          <a:xfrm>
            <a:off x="8830655" y="740572"/>
            <a:ext cx="1560620" cy="377017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rgbClr val="44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Key Clients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CA8DAFD-A18B-4B0C-9CE2-520B2531023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5584" t="11111" r="81135" b="83104"/>
          <a:stretch/>
        </p:blipFill>
        <p:spPr>
          <a:xfrm>
            <a:off x="8523356" y="5333522"/>
            <a:ext cx="1571568" cy="38506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DE3196C-E07A-44C7-9CF7-4D83E9743D50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4918" t="11111" r="86418" b="84306"/>
          <a:stretch/>
        </p:blipFill>
        <p:spPr>
          <a:xfrm>
            <a:off x="8493089" y="5796659"/>
            <a:ext cx="1453314" cy="43240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8654346-3207-4EC4-8194-C2DF3E46FBC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251817" y="5329466"/>
            <a:ext cx="1417996" cy="379464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CF4320A-E35F-4BB5-89AD-1754A44A75A6}"/>
              </a:ext>
            </a:extLst>
          </p:cNvPr>
          <p:cNvCxnSpPr/>
          <p:nvPr/>
        </p:nvCxnSpPr>
        <p:spPr>
          <a:xfrm>
            <a:off x="500520" y="826114"/>
            <a:ext cx="7040880" cy="0"/>
          </a:xfrm>
          <a:prstGeom prst="straightConnector1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D9CAE1C-25A1-472C-831E-FABE84FC87CB}"/>
              </a:ext>
            </a:extLst>
          </p:cNvPr>
          <p:cNvCxnSpPr/>
          <p:nvPr/>
        </p:nvCxnSpPr>
        <p:spPr>
          <a:xfrm>
            <a:off x="500520" y="2461130"/>
            <a:ext cx="6449914" cy="0"/>
          </a:xfrm>
          <a:prstGeom prst="straightConnector1">
            <a:avLst/>
          </a:prstGeom>
          <a:ln w="12700">
            <a:solidFill>
              <a:srgbClr val="80808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E36ED6A0-A32C-456A-B058-30E6F4B6DD08}"/>
              </a:ext>
            </a:extLst>
          </p:cNvPr>
          <p:cNvSpPr txBox="1"/>
          <p:nvPr/>
        </p:nvSpPr>
        <p:spPr>
          <a:xfrm>
            <a:off x="2391032" y="1046585"/>
            <a:ext cx="5616902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1200" dirty="0"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LatentView is a </a:t>
            </a:r>
            <a:r>
              <a:rPr lang="en-IN" sz="1200" b="1" dirty="0"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Microsoft Gold Analytics Partner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1200" b="1" dirty="0"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Model Automation Framework </a:t>
            </a:r>
            <a:r>
              <a:rPr lang="en-IN" sz="1200" dirty="0"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– LatentView scalable ML solution built in Azure hosted on Microsoft </a:t>
            </a:r>
            <a:r>
              <a:rPr lang="en-IN" sz="1200" dirty="0" err="1"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Appsource</a:t>
            </a:r>
            <a:r>
              <a:rPr lang="en-IN" sz="1200" dirty="0"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 (</a:t>
            </a:r>
            <a:r>
              <a:rPr lang="en-IN" sz="1200" dirty="0"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  <a:hlinkClick r:id="rId11"/>
              </a:rPr>
              <a:t>link</a:t>
            </a:r>
            <a:r>
              <a:rPr lang="en-IN" sz="1200" dirty="0"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1200" dirty="0"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Key Participants of </a:t>
            </a:r>
            <a:r>
              <a:rPr lang="en-IN" sz="1200" b="1" i="1" dirty="0"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MS Tech-ED 2014, Azure Training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1200" dirty="0"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Managed Analytics in Azure using AzureML, PowerBI, Azure data factory, Azure Search, Azure data lake analytics etc. 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2CE6B518-DB74-4A50-A654-286EB3893605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4917" t="27822" r="81136" b="58864"/>
          <a:stretch/>
        </p:blipFill>
        <p:spPr>
          <a:xfrm>
            <a:off x="9070662" y="1627638"/>
            <a:ext cx="875741" cy="47028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8BB1BF9-318F-4AA6-803A-D637F03AD60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307950" y="1489491"/>
            <a:ext cx="1504579" cy="578684"/>
          </a:xfrm>
          <a:prstGeom prst="rect">
            <a:avLst/>
          </a:prstGeom>
        </p:spPr>
      </p:pic>
      <p:pic>
        <p:nvPicPr>
          <p:cNvPr id="27" name="Picture 2" descr="Image result for microsoft azure site:microsoft.com">
            <a:extLst>
              <a:ext uri="{FF2B5EF4-FFF2-40B4-BE49-F238E27FC236}">
                <a16:creationId xmlns:a16="http://schemas.microsoft.com/office/drawing/2014/main" id="{A9C7F2BD-62D6-44C5-8E51-5F65E16E7D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918" y="1068785"/>
            <a:ext cx="1657462" cy="1183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397565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5077DB-C600-4118-BF53-AA1A8877D89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Other Case studies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A32201B-CB5D-42E5-9285-6D3284C3AC32}"/>
              </a:ext>
            </a:extLst>
          </p:cNvPr>
          <p:cNvSpPr txBox="1">
            <a:spLocks/>
          </p:cNvSpPr>
          <p:nvPr/>
        </p:nvSpPr>
        <p:spPr>
          <a:xfrm>
            <a:off x="5556628" y="6567662"/>
            <a:ext cx="1823887" cy="33587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Wingdings" panose="05000000000000000000" pitchFamily="2" charset="2"/>
              <a:buNone/>
              <a:defRPr sz="1600" kern="1200">
                <a:solidFill>
                  <a:schemeClr val="bg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‒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‒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‒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‒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50" dirty="0">
                <a:solidFill>
                  <a:schemeClr val="bg1">
                    <a:lumMod val="50000"/>
                  </a:schemeClr>
                </a:solidFill>
              </a:rPr>
              <a:t>LatentView Confidential</a:t>
            </a:r>
          </a:p>
        </p:txBody>
      </p:sp>
    </p:spTree>
    <p:extLst>
      <p:ext uri="{BB962C8B-B14F-4D97-AF65-F5344CB8AC3E}">
        <p14:creationId xmlns:p14="http://schemas.microsoft.com/office/powerpoint/2010/main" val="254103109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6BE8BB-2983-4EF5-ADCC-D83A563D7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58158" y="46583"/>
            <a:ext cx="12315904" cy="512623"/>
          </a:xfrm>
        </p:spPr>
        <p:txBody>
          <a:bodyPr/>
          <a:lstStyle/>
          <a:p>
            <a:r>
              <a:rPr lang="en-US" sz="2500" dirty="0"/>
              <a:t>Increasing Manufacturing Throughput </a:t>
            </a:r>
            <a:r>
              <a:rPr lang="en-US" sz="2000" dirty="0"/>
              <a:t>Thro’ Machine Learning for leading snacking company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-3" y="646993"/>
            <a:ext cx="12192003" cy="225363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60339" y="1354263"/>
            <a:ext cx="3302271" cy="9507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60339" y="1232962"/>
            <a:ext cx="3588326" cy="148176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90375" y="1538727"/>
            <a:ext cx="3499537" cy="8679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prstClr val="black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Large Equipment in the manufacturing line like Fryers for chips operating well below capacity at 90%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70582" y="1210317"/>
            <a:ext cx="253463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44546A"/>
                </a:solidFill>
              </a:rPr>
              <a:t>The “Before” State</a:t>
            </a:r>
          </a:p>
        </p:txBody>
      </p:sp>
      <p:sp>
        <p:nvSpPr>
          <p:cNvPr id="16" name="Rectangle 15"/>
          <p:cNvSpPr/>
          <p:nvPr/>
        </p:nvSpPr>
        <p:spPr>
          <a:xfrm>
            <a:off x="8301381" y="1232962"/>
            <a:ext cx="3592151" cy="147674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buSzPct val="120000"/>
            </a:pPr>
            <a:endParaRPr lang="en-US" sz="1300" dirty="0">
              <a:solidFill>
                <a:srgbClr val="00000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8297107" y="1538727"/>
            <a:ext cx="3651619" cy="11264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prstClr val="black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Fryer utilization up to 98.5%</a:t>
            </a: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prstClr val="black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$ 2 million savings in cost per fryer</a:t>
            </a: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prstClr val="black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Potential save of $ 50 Million after rollout to 30 plants across US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13084" y="653537"/>
            <a:ext cx="11983879" cy="582423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0000"/>
              </a:lnSpc>
            </a:pPr>
            <a:r>
              <a:rPr lang="en-US" b="1" dirty="0">
                <a:solidFill>
                  <a:srgbClr val="44546A"/>
                </a:solidFill>
              </a:rPr>
              <a:t>The Problem: </a:t>
            </a:r>
            <a:r>
              <a:rPr lang="en-US" sz="1600" dirty="0">
                <a:solidFill>
                  <a:srgbClr val="44546A"/>
                </a:solidFill>
              </a:rPr>
              <a:t>Low capacity utilization of expensive equipment that adversely impacts production throughput to the extent of 6%</a:t>
            </a:r>
          </a:p>
        </p:txBody>
      </p:sp>
      <p:sp>
        <p:nvSpPr>
          <p:cNvPr id="19" name="Rectangle 18"/>
          <p:cNvSpPr/>
          <p:nvPr/>
        </p:nvSpPr>
        <p:spPr>
          <a:xfrm>
            <a:off x="4255286" y="1354263"/>
            <a:ext cx="3302271" cy="9507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4296079" y="1232962"/>
            <a:ext cx="3588326" cy="147834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4315185" y="1538727"/>
            <a:ext cx="3569219" cy="8679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noProof="1">
                <a:solidFill>
                  <a:prstClr val="black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Early Warning System based on Logistic Regression to predict downtime in processing line – 30, 60 &amp; 180 minutes in advance</a:t>
            </a:r>
          </a:p>
        </p:txBody>
      </p:sp>
      <p:sp>
        <p:nvSpPr>
          <p:cNvPr id="22" name="Rectangle 21"/>
          <p:cNvSpPr/>
          <p:nvPr/>
        </p:nvSpPr>
        <p:spPr>
          <a:xfrm>
            <a:off x="4302986" y="1210317"/>
            <a:ext cx="213184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err="1">
                <a:solidFill>
                  <a:srgbClr val="44546A"/>
                </a:solidFill>
              </a:rPr>
              <a:t>LatentView’s</a:t>
            </a:r>
            <a:r>
              <a:rPr lang="en-US" sz="1600" b="1" dirty="0">
                <a:solidFill>
                  <a:srgbClr val="44546A"/>
                </a:solidFill>
              </a:rPr>
              <a:t> Solution</a:t>
            </a:r>
          </a:p>
        </p:txBody>
      </p:sp>
      <p:sp>
        <p:nvSpPr>
          <p:cNvPr id="23" name="Rectangle 22"/>
          <p:cNvSpPr/>
          <p:nvPr/>
        </p:nvSpPr>
        <p:spPr>
          <a:xfrm>
            <a:off x="8304709" y="1210317"/>
            <a:ext cx="253463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44546A"/>
                </a:solidFill>
              </a:rPr>
              <a:t>The “After” State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76977" y="2944547"/>
            <a:ext cx="11888205" cy="3251437"/>
            <a:chOff x="-102285" y="3439593"/>
            <a:chExt cx="11888205" cy="3251437"/>
          </a:xfrm>
        </p:grpSpPr>
        <p:sp>
          <p:nvSpPr>
            <p:cNvPr id="25" name="Down Arrow 24"/>
            <p:cNvSpPr/>
            <p:nvPr/>
          </p:nvSpPr>
          <p:spPr>
            <a:xfrm rot="16200000" flipH="1">
              <a:off x="2438689" y="4758886"/>
              <a:ext cx="280504" cy="667512"/>
            </a:xfrm>
            <a:prstGeom prst="downArrow">
              <a:avLst/>
            </a:prstGeom>
            <a:solidFill>
              <a:srgbClr val="898989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6" name="Group 25"/>
            <p:cNvGrpSpPr/>
            <p:nvPr/>
          </p:nvGrpSpPr>
          <p:grpSpPr>
            <a:xfrm>
              <a:off x="226223" y="4161911"/>
              <a:ext cx="1975063" cy="1675048"/>
              <a:chOff x="387673" y="2554776"/>
              <a:chExt cx="2187624" cy="1696025"/>
            </a:xfrm>
          </p:grpSpPr>
          <p:grpSp>
            <p:nvGrpSpPr>
              <p:cNvPr id="53" name="Group 52"/>
              <p:cNvGrpSpPr/>
              <p:nvPr/>
            </p:nvGrpSpPr>
            <p:grpSpPr>
              <a:xfrm>
                <a:off x="387673" y="2554776"/>
                <a:ext cx="2187624" cy="1696025"/>
                <a:chOff x="611860" y="2141056"/>
                <a:chExt cx="2187624" cy="1696025"/>
              </a:xfrm>
            </p:grpSpPr>
            <p:grpSp>
              <p:nvGrpSpPr>
                <p:cNvPr id="60" name="Group 59"/>
                <p:cNvGrpSpPr/>
                <p:nvPr/>
              </p:nvGrpSpPr>
              <p:grpSpPr>
                <a:xfrm>
                  <a:off x="611860" y="2141056"/>
                  <a:ext cx="2187624" cy="1696025"/>
                  <a:chOff x="740648" y="1664538"/>
                  <a:chExt cx="2187624" cy="1696025"/>
                </a:xfrm>
              </p:grpSpPr>
              <p:grpSp>
                <p:nvGrpSpPr>
                  <p:cNvPr id="62" name="Group 61"/>
                  <p:cNvGrpSpPr/>
                  <p:nvPr/>
                </p:nvGrpSpPr>
                <p:grpSpPr>
                  <a:xfrm>
                    <a:off x="796059" y="1677744"/>
                    <a:ext cx="2132213" cy="1682819"/>
                    <a:chOff x="719859" y="1543638"/>
                    <a:chExt cx="2132213" cy="1682819"/>
                  </a:xfrm>
                </p:grpSpPr>
                <p:sp>
                  <p:nvSpPr>
                    <p:cNvPr id="64" name="Rectangle 63"/>
                    <p:cNvSpPr/>
                    <p:nvPr/>
                  </p:nvSpPr>
                  <p:spPr>
                    <a:xfrm>
                      <a:off x="719859" y="1543638"/>
                      <a:ext cx="2121197" cy="1682819"/>
                    </a:xfrm>
                    <a:prstGeom prst="rect">
                      <a:avLst/>
                    </a:prstGeom>
                    <a:solidFill>
                      <a:srgbClr val="48B296"/>
                    </a:solidFill>
                    <a:ln w="3175" cmpd="dbl">
                      <a:noFill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/>
                    </a:p>
                  </p:txBody>
                </p:sp>
                <p:sp>
                  <p:nvSpPr>
                    <p:cNvPr id="65" name="TextBox 64"/>
                    <p:cNvSpPr txBox="1"/>
                    <p:nvPr/>
                  </p:nvSpPr>
                  <p:spPr>
                    <a:xfrm>
                      <a:off x="1003219" y="1942510"/>
                      <a:ext cx="1554480" cy="28046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200" dirty="0">
                          <a:solidFill>
                            <a:schemeClr val="bg1"/>
                          </a:solidFill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Packaging Stops</a:t>
                      </a:r>
                    </a:p>
                  </p:txBody>
                </p:sp>
                <p:sp>
                  <p:nvSpPr>
                    <p:cNvPr id="66" name="TextBox 65"/>
                    <p:cNvSpPr txBox="1"/>
                    <p:nvPr/>
                  </p:nvSpPr>
                  <p:spPr>
                    <a:xfrm>
                      <a:off x="1003219" y="2564905"/>
                      <a:ext cx="1554480" cy="28046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200" dirty="0">
                          <a:solidFill>
                            <a:schemeClr val="bg1"/>
                          </a:solidFill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Processing Stops</a:t>
                      </a:r>
                    </a:p>
                  </p:txBody>
                </p:sp>
                <p:sp>
                  <p:nvSpPr>
                    <p:cNvPr id="67" name="TextBox 66"/>
                    <p:cNvSpPr txBox="1"/>
                    <p:nvPr/>
                  </p:nvSpPr>
                  <p:spPr>
                    <a:xfrm>
                      <a:off x="1003219" y="2253707"/>
                      <a:ext cx="1848853" cy="28046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200" dirty="0">
                          <a:solidFill>
                            <a:schemeClr val="bg1"/>
                          </a:solidFill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Through put change </a:t>
                      </a:r>
                    </a:p>
                  </p:txBody>
                </p:sp>
              </p:grpSp>
              <p:sp>
                <p:nvSpPr>
                  <p:cNvPr id="63" name="TextBox 62"/>
                  <p:cNvSpPr txBox="1"/>
                  <p:nvPr/>
                </p:nvSpPr>
                <p:spPr>
                  <a:xfrm>
                    <a:off x="740648" y="1664538"/>
                    <a:ext cx="1848853" cy="28046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b="1" i="1" dirty="0">
                        <a:ea typeface="Segoe UI" panose="020B0502040204020203" pitchFamily="34" charset="0"/>
                        <a:cs typeface="Segoe UI" panose="020B0502040204020203" pitchFamily="34" charset="0"/>
                      </a:rPr>
                      <a:t>1</a:t>
                    </a:r>
                    <a:r>
                      <a:rPr lang="en-US" sz="1200" i="1" dirty="0">
                        <a:ea typeface="Segoe UI" panose="020B0502040204020203" pitchFamily="34" charset="0"/>
                        <a:cs typeface="Segoe UI" panose="020B0502040204020203" pitchFamily="34" charset="0"/>
                      </a:rPr>
                      <a:t>    Data Sources :</a:t>
                    </a:r>
                  </a:p>
                </p:txBody>
              </p:sp>
            </p:grpSp>
            <p:sp>
              <p:nvSpPr>
                <p:cNvPr id="61" name="TextBox 60"/>
                <p:cNvSpPr txBox="1"/>
                <p:nvPr/>
              </p:nvSpPr>
              <p:spPr>
                <a:xfrm>
                  <a:off x="950630" y="3483306"/>
                  <a:ext cx="1837839" cy="28046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>
                      <a:solidFill>
                        <a:schemeClr val="bg1"/>
                      </a:solidFill>
                      <a:ea typeface="Segoe UI" panose="020B0502040204020203" pitchFamily="34" charset="0"/>
                      <a:cs typeface="Segoe UI" panose="020B0502040204020203" pitchFamily="34" charset="0"/>
                    </a:rPr>
                    <a:t>Operational Variables</a:t>
                  </a:r>
                </a:p>
              </p:txBody>
            </p:sp>
          </p:grpSp>
          <p:pic>
            <p:nvPicPr>
              <p:cNvPr id="54" name="Picture 53"/>
              <p:cNvPicPr>
                <a:picLocks noChangeAspect="1"/>
              </p:cNvPicPr>
              <p:nvPr/>
            </p:nvPicPr>
            <p:blipFill rotWithShape="1">
              <a:blip r:embed="rId2" cstate="print">
                <a:duotone>
                  <a:prstClr val="black"/>
                  <a:srgbClr val="21423D">
                    <a:tint val="45000"/>
                    <a:satMod val="400000"/>
                  </a:srgb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667" b="9679"/>
              <a:stretch/>
            </p:blipFill>
            <p:spPr>
              <a:xfrm>
                <a:off x="501025" y="2911634"/>
                <a:ext cx="285301" cy="309223"/>
              </a:xfrm>
              <a:prstGeom prst="rect">
                <a:avLst/>
              </a:prstGeom>
            </p:spPr>
          </p:pic>
          <p:pic>
            <p:nvPicPr>
              <p:cNvPr id="55" name="Picture 54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prstClr val="black"/>
                  <a:srgbClr val="21423D">
                    <a:tint val="45000"/>
                    <a:satMod val="400000"/>
                  </a:srgb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9815" y="3283421"/>
                <a:ext cx="249782" cy="249782"/>
              </a:xfrm>
              <a:prstGeom prst="rect">
                <a:avLst/>
              </a:prstGeom>
            </p:spPr>
          </p:pic>
          <p:pic>
            <p:nvPicPr>
              <p:cNvPr id="56" name="Picture 55"/>
              <p:cNvPicPr>
                <a:picLocks noChangeAspect="1"/>
              </p:cNvPicPr>
              <p:nvPr/>
            </p:nvPicPr>
            <p:blipFill>
              <a:blip r:embed="rId4" cstate="print">
                <a:duotone>
                  <a:prstClr val="black"/>
                  <a:srgbClr val="21423D">
                    <a:tint val="45000"/>
                    <a:satMod val="400000"/>
                  </a:srgb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1025" y="3903153"/>
                <a:ext cx="246378" cy="246378"/>
              </a:xfrm>
              <a:prstGeom prst="rect">
                <a:avLst/>
              </a:prstGeom>
            </p:spPr>
          </p:pic>
          <p:grpSp>
            <p:nvGrpSpPr>
              <p:cNvPr id="57" name="Group 56"/>
              <p:cNvGrpSpPr/>
              <p:nvPr/>
            </p:nvGrpSpPr>
            <p:grpSpPr>
              <a:xfrm>
                <a:off x="443085" y="3533521"/>
                <a:ext cx="343241" cy="333614"/>
                <a:chOff x="6705717" y="1223408"/>
                <a:chExt cx="3943542" cy="3927181"/>
              </a:xfrm>
            </p:grpSpPr>
            <p:pic>
              <p:nvPicPr>
                <p:cNvPr id="58" name="Picture 57"/>
                <p:cNvPicPr>
                  <a:picLocks noChangeAspect="1"/>
                </p:cNvPicPr>
                <p:nvPr/>
              </p:nvPicPr>
              <p:blipFill>
                <a:blip r:embed="rId5" cstate="print">
                  <a:duotone>
                    <a:prstClr val="black"/>
                    <a:srgbClr val="21423D">
                      <a:tint val="45000"/>
                      <a:satMod val="400000"/>
                    </a:srgbClr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705717" y="2610907"/>
                  <a:ext cx="2539682" cy="2539682"/>
                </a:xfrm>
                <a:prstGeom prst="rect">
                  <a:avLst/>
                </a:prstGeom>
              </p:spPr>
            </p:pic>
            <p:pic>
              <p:nvPicPr>
                <p:cNvPr id="59" name="Picture 58"/>
                <p:cNvPicPr>
                  <a:picLocks noChangeAspect="1"/>
                </p:cNvPicPr>
                <p:nvPr/>
              </p:nvPicPr>
              <p:blipFill>
                <a:blip r:embed="rId6" cstate="print">
                  <a:duotone>
                    <a:prstClr val="black"/>
                    <a:srgbClr val="21423D">
                      <a:tint val="45000"/>
                      <a:satMod val="400000"/>
                    </a:srgbClr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109582" y="1223408"/>
                  <a:ext cx="2539677" cy="2539686"/>
                </a:xfrm>
                <a:prstGeom prst="rect">
                  <a:avLst/>
                </a:prstGeom>
              </p:spPr>
            </p:pic>
          </p:grpSp>
        </p:grpSp>
        <p:sp>
          <p:nvSpPr>
            <p:cNvPr id="27" name="Down Arrow 26"/>
            <p:cNvSpPr/>
            <p:nvPr/>
          </p:nvSpPr>
          <p:spPr>
            <a:xfrm rot="16200000" flipH="1">
              <a:off x="6481885" y="4764228"/>
              <a:ext cx="280504" cy="667945"/>
            </a:xfrm>
            <a:prstGeom prst="downArrow">
              <a:avLst/>
            </a:prstGeom>
            <a:solidFill>
              <a:srgbClr val="898989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8" name="Picture 27"/>
            <p:cNvPicPr>
              <a:picLocks noChangeAspect="1"/>
            </p:cNvPicPr>
            <p:nvPr/>
          </p:nvPicPr>
          <p:blipFill rotWithShape="1">
            <a:blip r:embed="rId7" cstate="print">
              <a:duotone>
                <a:srgbClr val="21715E">
                  <a:shade val="45000"/>
                  <a:satMod val="135000"/>
                </a:srgb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3754"/>
            <a:stretch/>
          </p:blipFill>
          <p:spPr>
            <a:xfrm>
              <a:off x="6968035" y="4514356"/>
              <a:ext cx="732295" cy="631569"/>
            </a:xfrm>
            <a:prstGeom prst="rect">
              <a:avLst/>
            </a:prstGeom>
          </p:spPr>
        </p:pic>
        <p:grpSp>
          <p:nvGrpSpPr>
            <p:cNvPr id="29" name="Group 28"/>
            <p:cNvGrpSpPr/>
            <p:nvPr/>
          </p:nvGrpSpPr>
          <p:grpSpPr>
            <a:xfrm>
              <a:off x="6287103" y="5509089"/>
              <a:ext cx="2098449" cy="1015663"/>
              <a:chOff x="6131482" y="3897021"/>
              <a:chExt cx="2011839" cy="860196"/>
            </a:xfrm>
          </p:grpSpPr>
          <p:sp>
            <p:nvSpPr>
              <p:cNvPr id="51" name="TextBox 50"/>
              <p:cNvSpPr txBox="1"/>
              <p:nvPr/>
            </p:nvSpPr>
            <p:spPr>
              <a:xfrm>
                <a:off x="6131482" y="3897021"/>
                <a:ext cx="2011839" cy="860196"/>
              </a:xfrm>
              <a:prstGeom prst="rect">
                <a:avLst/>
              </a:prstGeom>
              <a:solidFill>
                <a:srgbClr val="31635C"/>
              </a:solidFill>
              <a:ln>
                <a:solidFill>
                  <a:srgbClr val="EAEAEA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lvl="1"/>
                <a:r>
                  <a:rPr lang="en-US" sz="1200" i="1" dirty="0">
                    <a:solidFill>
                      <a:schemeClr val="bg1"/>
                    </a:solidFill>
                    <a:ea typeface="Segoe UI" panose="020B0502040204020203" pitchFamily="34" charset="0"/>
                    <a:cs typeface="Segoe UI" panose="020B0502040204020203" pitchFamily="34" charset="0"/>
                  </a:rPr>
                  <a:t>Logistic Regression to predict downtime   and throughput reduction and to identify Key Factors </a:t>
                </a:r>
              </a:p>
            </p:txBody>
          </p:sp>
          <p:sp>
            <p:nvSpPr>
              <p:cNvPr id="52" name="TextBox 51"/>
              <p:cNvSpPr txBox="1"/>
              <p:nvPr/>
            </p:nvSpPr>
            <p:spPr>
              <a:xfrm>
                <a:off x="6232592" y="4119488"/>
                <a:ext cx="354903" cy="3388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solidFill>
                      <a:schemeClr val="bg1"/>
                    </a:solidFill>
                    <a:ea typeface="Segoe UI" panose="020B0502040204020203" pitchFamily="34" charset="0"/>
                    <a:cs typeface="Segoe UI" panose="020B0502040204020203" pitchFamily="34" charset="0"/>
                  </a:rPr>
                  <a:t>4</a:t>
                </a:r>
              </a:p>
            </p:txBody>
          </p:sp>
        </p:grpSp>
        <p:sp>
          <p:nvSpPr>
            <p:cNvPr id="30" name="Down Arrow 29"/>
            <p:cNvSpPr/>
            <p:nvPr/>
          </p:nvSpPr>
          <p:spPr>
            <a:xfrm rot="16200000" flipH="1">
              <a:off x="7982763" y="4750580"/>
              <a:ext cx="280504" cy="667945"/>
            </a:xfrm>
            <a:prstGeom prst="downArrow">
              <a:avLst/>
            </a:prstGeom>
            <a:solidFill>
              <a:srgbClr val="898989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19936" y="3981471"/>
              <a:ext cx="2965984" cy="2328908"/>
            </a:xfrm>
            <a:prstGeom prst="rect">
              <a:avLst/>
            </a:prstGeom>
            <a:ln w="9525">
              <a:solidFill>
                <a:srgbClr val="74819C"/>
              </a:solidFill>
            </a:ln>
          </p:spPr>
        </p:pic>
        <p:grpSp>
          <p:nvGrpSpPr>
            <p:cNvPr id="32" name="Group 31"/>
            <p:cNvGrpSpPr/>
            <p:nvPr/>
          </p:nvGrpSpPr>
          <p:grpSpPr>
            <a:xfrm>
              <a:off x="2922442" y="3856390"/>
              <a:ext cx="3343675" cy="2834640"/>
              <a:chOff x="2983687" y="2530916"/>
              <a:chExt cx="3343675" cy="2834640"/>
            </a:xfrm>
          </p:grpSpPr>
          <p:cxnSp>
            <p:nvCxnSpPr>
              <p:cNvPr id="37" name="Straight Arrow Connector 36"/>
              <p:cNvCxnSpPr/>
              <p:nvPr/>
            </p:nvCxnSpPr>
            <p:spPr>
              <a:xfrm flipH="1">
                <a:off x="4971163" y="3038936"/>
                <a:ext cx="0" cy="640080"/>
              </a:xfrm>
              <a:prstGeom prst="straightConnector1">
                <a:avLst/>
              </a:prstGeom>
              <a:ln w="28575">
                <a:solidFill>
                  <a:srgbClr val="74819C"/>
                </a:solidFill>
                <a:prstDash val="sysDash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8" name="Group 37"/>
              <p:cNvGrpSpPr/>
              <p:nvPr/>
            </p:nvGrpSpPr>
            <p:grpSpPr>
              <a:xfrm>
                <a:off x="2983687" y="2530916"/>
                <a:ext cx="3343675" cy="2834640"/>
                <a:chOff x="2998684" y="2324858"/>
                <a:chExt cx="3343675" cy="2834640"/>
              </a:xfrm>
            </p:grpSpPr>
            <p:sp>
              <p:nvSpPr>
                <p:cNvPr id="39" name="TextBox 38"/>
                <p:cNvSpPr txBox="1"/>
                <p:nvPr/>
              </p:nvSpPr>
              <p:spPr>
                <a:xfrm>
                  <a:off x="3150702" y="2368476"/>
                  <a:ext cx="3009552" cy="400110"/>
                </a:xfrm>
                <a:prstGeom prst="rect">
                  <a:avLst/>
                </a:prstGeom>
                <a:solidFill>
                  <a:srgbClr val="333F50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b="1" i="1" dirty="0">
                      <a:solidFill>
                        <a:schemeClr val="bg1"/>
                      </a:solidFill>
                      <a:ea typeface="Segoe UI" panose="020B0502040204020203" pitchFamily="34" charset="0"/>
                      <a:cs typeface="Segoe UI" panose="020B0502040204020203" pitchFamily="34" charset="0"/>
                    </a:rPr>
                    <a:t>2</a:t>
                  </a:r>
                  <a:r>
                    <a:rPr lang="en-US" sz="1400" b="1" i="1" dirty="0">
                      <a:solidFill>
                        <a:schemeClr val="bg1"/>
                      </a:solidFill>
                      <a:ea typeface="Segoe UI" panose="020B0502040204020203" pitchFamily="34" charset="0"/>
                      <a:cs typeface="Segoe UI" panose="020B0502040204020203" pitchFamily="34" charset="0"/>
                    </a:rPr>
                    <a:t> </a:t>
                  </a:r>
                  <a:r>
                    <a:rPr lang="en-US" sz="1200" i="1" dirty="0">
                      <a:solidFill>
                        <a:schemeClr val="bg1"/>
                      </a:solidFill>
                      <a:ea typeface="Segoe UI" panose="020B0502040204020203" pitchFamily="34" charset="0"/>
                      <a:cs typeface="Segoe UI" panose="020B0502040204020203" pitchFamily="34" charset="0"/>
                    </a:rPr>
                    <a:t>Interleaved Master Database</a:t>
                  </a:r>
                </a:p>
              </p:txBody>
            </p:sp>
            <p:sp>
              <p:nvSpPr>
                <p:cNvPr id="40" name="TextBox 39"/>
                <p:cNvSpPr txBox="1"/>
                <p:nvPr/>
              </p:nvSpPr>
              <p:spPr>
                <a:xfrm>
                  <a:off x="3150702" y="4702624"/>
                  <a:ext cx="3009552" cy="400110"/>
                </a:xfrm>
                <a:prstGeom prst="rect">
                  <a:avLst/>
                </a:prstGeom>
                <a:solidFill>
                  <a:srgbClr val="333F50"/>
                </a:solidFill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 algn="ctr">
                    <a:defRPr sz="2000" b="1" i="1">
                      <a:solidFill>
                        <a:schemeClr val="bg1"/>
                      </a:solidFill>
                      <a:latin typeface="Segoe UI" panose="020B0502040204020203" pitchFamily="34" charset="0"/>
                      <a:ea typeface="Segoe UI" panose="020B0502040204020203" pitchFamily="34" charset="0"/>
                      <a:cs typeface="Segoe UI" panose="020B0502040204020203" pitchFamily="34" charset="0"/>
                    </a:defRPr>
                  </a:lvl1pPr>
                </a:lstStyle>
                <a:p>
                  <a:r>
                    <a:rPr lang="en-US" dirty="0">
                      <a:latin typeface="+mn-lt"/>
                    </a:rPr>
                    <a:t>3 </a:t>
                  </a:r>
                  <a:r>
                    <a:rPr lang="en-US" sz="1200" b="0" dirty="0">
                      <a:latin typeface="+mn-lt"/>
                    </a:rPr>
                    <a:t>Data Mart for Model building</a:t>
                  </a:r>
                </a:p>
              </p:txBody>
            </p:sp>
            <p:cxnSp>
              <p:nvCxnSpPr>
                <p:cNvPr id="41" name="Straight Arrow Connector 40"/>
                <p:cNvCxnSpPr/>
                <p:nvPr/>
              </p:nvCxnSpPr>
              <p:spPr>
                <a:xfrm flipH="1">
                  <a:off x="3579993" y="2832878"/>
                  <a:ext cx="0" cy="640080"/>
                </a:xfrm>
                <a:prstGeom prst="straightConnector1">
                  <a:avLst/>
                </a:prstGeom>
                <a:ln w="28575">
                  <a:solidFill>
                    <a:srgbClr val="74819C"/>
                  </a:solidFill>
                  <a:prstDash val="sysDash"/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2" name="Rectangle 41"/>
                <p:cNvSpPr/>
                <p:nvPr/>
              </p:nvSpPr>
              <p:spPr>
                <a:xfrm>
                  <a:off x="2998684" y="2324858"/>
                  <a:ext cx="3280480" cy="2834640"/>
                </a:xfrm>
                <a:prstGeom prst="rect">
                  <a:avLst/>
                </a:prstGeom>
                <a:noFill/>
                <a:ln>
                  <a:solidFill>
                    <a:srgbClr val="21423D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" name="TextBox 42"/>
                <p:cNvSpPr txBox="1"/>
                <p:nvPr/>
              </p:nvSpPr>
              <p:spPr>
                <a:xfrm>
                  <a:off x="4788654" y="3529921"/>
                  <a:ext cx="1371600" cy="276999"/>
                </a:xfrm>
                <a:prstGeom prst="rect">
                  <a:avLst/>
                </a:prstGeom>
                <a:solidFill>
                  <a:srgbClr val="74819C"/>
                </a:solidFill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 algn="ctr">
                    <a:defRPr sz="1600" i="1">
                      <a:latin typeface="Segoe UI" panose="020B0502040204020203" pitchFamily="34" charset="0"/>
                      <a:ea typeface="Segoe UI" panose="020B0502040204020203" pitchFamily="34" charset="0"/>
                      <a:cs typeface="Segoe UI" panose="020B0502040204020203" pitchFamily="34" charset="0"/>
                    </a:defRPr>
                  </a:lvl1pPr>
                </a:lstStyle>
                <a:p>
                  <a:r>
                    <a:rPr lang="en-US" sz="1200" dirty="0">
                      <a:latin typeface="+mn-lt"/>
                    </a:rPr>
                    <a:t>Non-Event File</a:t>
                  </a:r>
                </a:p>
              </p:txBody>
            </p:sp>
            <p:sp>
              <p:nvSpPr>
                <p:cNvPr id="44" name="TextBox 43"/>
                <p:cNvSpPr txBox="1"/>
                <p:nvPr/>
              </p:nvSpPr>
              <p:spPr>
                <a:xfrm>
                  <a:off x="3087909" y="3529921"/>
                  <a:ext cx="1371600" cy="276999"/>
                </a:xfrm>
                <a:prstGeom prst="rect">
                  <a:avLst/>
                </a:prstGeom>
                <a:solidFill>
                  <a:srgbClr val="74819C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i="1" dirty="0">
                      <a:ea typeface="Segoe UI" panose="020B0502040204020203" pitchFamily="34" charset="0"/>
                      <a:cs typeface="Segoe UI" panose="020B0502040204020203" pitchFamily="34" charset="0"/>
                    </a:rPr>
                    <a:t>Event Subset file</a:t>
                  </a:r>
                </a:p>
              </p:txBody>
            </p:sp>
            <p:sp>
              <p:nvSpPr>
                <p:cNvPr id="45" name="Plus 44"/>
                <p:cNvSpPr/>
                <p:nvPr/>
              </p:nvSpPr>
              <p:spPr>
                <a:xfrm>
                  <a:off x="4468849" y="3528364"/>
                  <a:ext cx="295550" cy="339483"/>
                </a:xfrm>
                <a:prstGeom prst="mathPlus">
                  <a:avLst/>
                </a:prstGeom>
                <a:solidFill>
                  <a:srgbClr val="898989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6" name="TextBox 45"/>
                <p:cNvSpPr txBox="1"/>
                <p:nvPr/>
              </p:nvSpPr>
              <p:spPr>
                <a:xfrm>
                  <a:off x="3586088" y="2792026"/>
                  <a:ext cx="873421" cy="46166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ea typeface="Segoe UI" panose="020B0502040204020203" pitchFamily="34" charset="0"/>
                      <a:cs typeface="Segoe UI" panose="020B0502040204020203" pitchFamily="34" charset="0"/>
                    </a:rPr>
                    <a:t>Extracted only 1 hour data prior to target event</a:t>
                  </a:r>
                </a:p>
              </p:txBody>
            </p:sp>
            <p:sp>
              <p:nvSpPr>
                <p:cNvPr id="47" name="TextBox 46"/>
                <p:cNvSpPr txBox="1"/>
                <p:nvPr/>
              </p:nvSpPr>
              <p:spPr>
                <a:xfrm>
                  <a:off x="5049283" y="2784777"/>
                  <a:ext cx="1293076" cy="64633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900" dirty="0">
                      <a:ea typeface="Segoe UI" panose="020B0502040204020203" pitchFamily="34" charset="0"/>
                      <a:cs typeface="Segoe UI" panose="020B0502040204020203" pitchFamily="34" charset="0"/>
                    </a:rPr>
                    <a:t>Defined Non-Event and Applied various conditions on 1-hour time frame</a:t>
                  </a:r>
                </a:p>
              </p:txBody>
            </p:sp>
            <p:cxnSp>
              <p:nvCxnSpPr>
                <p:cNvPr id="48" name="Straight Arrow Connector 47"/>
                <p:cNvCxnSpPr/>
                <p:nvPr/>
              </p:nvCxnSpPr>
              <p:spPr>
                <a:xfrm flipH="1">
                  <a:off x="4616624" y="3907083"/>
                  <a:ext cx="0" cy="731520"/>
                </a:xfrm>
                <a:prstGeom prst="straightConnector1">
                  <a:avLst/>
                </a:prstGeom>
                <a:ln w="28575">
                  <a:solidFill>
                    <a:srgbClr val="74819C"/>
                  </a:solidFill>
                  <a:prstDash val="sysDash"/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9" name="TextBox 48"/>
                <p:cNvSpPr txBox="1"/>
                <p:nvPr/>
              </p:nvSpPr>
              <p:spPr>
                <a:xfrm>
                  <a:off x="4685019" y="4023233"/>
                  <a:ext cx="1505877" cy="50783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900" dirty="0">
                      <a:ea typeface="Segoe UI" panose="020B0502040204020203" pitchFamily="34" charset="0"/>
                      <a:cs typeface="Segoe UI" panose="020B0502040204020203" pitchFamily="34" charset="0"/>
                    </a:rPr>
                    <a:t>ii. Converted  time –series data into cross sectional form</a:t>
                  </a:r>
                </a:p>
              </p:txBody>
            </p:sp>
            <p:sp>
              <p:nvSpPr>
                <p:cNvPr id="50" name="TextBox 49"/>
                <p:cNvSpPr txBox="1"/>
                <p:nvPr/>
              </p:nvSpPr>
              <p:spPr>
                <a:xfrm>
                  <a:off x="3246360" y="4026912"/>
                  <a:ext cx="1322705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900" dirty="0" err="1">
                      <a:ea typeface="Segoe UI" panose="020B0502040204020203" pitchFamily="34" charset="0"/>
                      <a:cs typeface="Segoe UI" panose="020B0502040204020203" pitchFamily="34" charset="0"/>
                    </a:rPr>
                    <a:t>i</a:t>
                  </a:r>
                  <a:r>
                    <a:rPr lang="en-US" sz="900" dirty="0">
                      <a:ea typeface="Segoe UI" panose="020B0502040204020203" pitchFamily="34" charset="0"/>
                      <a:cs typeface="Segoe UI" panose="020B0502040204020203" pitchFamily="34" charset="0"/>
                    </a:rPr>
                    <a:t>. Collated file in Time series format</a:t>
                  </a:r>
                </a:p>
              </p:txBody>
            </p:sp>
          </p:grpSp>
        </p:grpSp>
        <p:sp>
          <p:nvSpPr>
            <p:cNvPr id="33" name="TextBox 32"/>
            <p:cNvSpPr txBox="1"/>
            <p:nvPr/>
          </p:nvSpPr>
          <p:spPr>
            <a:xfrm>
              <a:off x="-102285" y="3439593"/>
              <a:ext cx="251118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44546A"/>
                  </a:solidFill>
                </a:rPr>
                <a:t>I  Data Understanding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3200410" y="3439593"/>
              <a:ext cx="251118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44546A"/>
                  </a:solidFill>
                </a:rPr>
                <a:t>II Data Preparation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8973271" y="3439593"/>
              <a:ext cx="271313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44546A"/>
                  </a:solidFill>
                </a:rPr>
                <a:t>IV  Real Time Dashboard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6093665" y="3439593"/>
              <a:ext cx="251118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44546A"/>
                  </a:solidFill>
                </a:rPr>
                <a:t>III  Model Building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849973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07E9BA-9FCD-4BA4-8E31-574734AAB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Tableau Illustration</a:t>
            </a:r>
          </a:p>
        </p:txBody>
      </p:sp>
      <p:pic>
        <p:nvPicPr>
          <p:cNvPr id="7170" name="Picture 2" descr="2018-08-21.png (394Ã510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9412" y="913438"/>
            <a:ext cx="3752850" cy="4857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7103727" y="752452"/>
            <a:ext cx="811369" cy="3992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72" name="Picture 4" descr="2018-08-21.png (382Ã631)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7286" y="847725"/>
            <a:ext cx="3638550" cy="6010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1531601" y="713815"/>
            <a:ext cx="811369" cy="3992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79623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7E5FD4AA-03DF-46BE-ABDA-462B5CB45D3A}"/>
              </a:ext>
            </a:extLst>
          </p:cNvPr>
          <p:cNvSpPr/>
          <p:nvPr/>
        </p:nvSpPr>
        <p:spPr>
          <a:xfrm>
            <a:off x="10653486" y="5804457"/>
            <a:ext cx="1538514" cy="10535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07E9BA-9FCD-4BA4-8E31-574734AAB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Automated Inventory Diagnostic Tool </a:t>
            </a:r>
            <a:r>
              <a:rPr lang="en-US" sz="2000" dirty="0"/>
              <a:t>for a leading beverage manufacturer</a:t>
            </a:r>
          </a:p>
        </p:txBody>
      </p:sp>
      <p:sp>
        <p:nvSpPr>
          <p:cNvPr id="3" name="Round Same Side Corner Rectangle 3">
            <a:extLst>
              <a:ext uri="{FF2B5EF4-FFF2-40B4-BE49-F238E27FC236}">
                <a16:creationId xmlns:a16="http://schemas.microsoft.com/office/drawing/2014/main" id="{948BDFA3-481D-4752-B6F5-C1FF2D52CCAF}"/>
              </a:ext>
            </a:extLst>
          </p:cNvPr>
          <p:cNvSpPr/>
          <p:nvPr/>
        </p:nvSpPr>
        <p:spPr>
          <a:xfrm flipV="1">
            <a:off x="4070865" y="4169090"/>
            <a:ext cx="4434518" cy="2330506"/>
          </a:xfrm>
          <a:prstGeom prst="round2SameRect">
            <a:avLst>
              <a:gd name="adj1" fmla="val 9630"/>
              <a:gd name="adj2" fmla="val 0"/>
            </a:avLst>
          </a:prstGeom>
          <a:noFill/>
          <a:ln w="25400" cap="flat" cmpd="sng" algn="ctr">
            <a:solidFill>
              <a:srgbClr val="FFFFFF">
                <a:lumMod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+mn-cs"/>
            </a:endParaRPr>
          </a:p>
        </p:txBody>
      </p:sp>
      <p:sp>
        <p:nvSpPr>
          <p:cNvPr id="4" name="Round Same Side Corner Rectangle 4">
            <a:extLst>
              <a:ext uri="{FF2B5EF4-FFF2-40B4-BE49-F238E27FC236}">
                <a16:creationId xmlns:a16="http://schemas.microsoft.com/office/drawing/2014/main" id="{9658D84C-DA63-48E1-9EF2-D59A25092388}"/>
              </a:ext>
            </a:extLst>
          </p:cNvPr>
          <p:cNvSpPr/>
          <p:nvPr/>
        </p:nvSpPr>
        <p:spPr>
          <a:xfrm flipV="1">
            <a:off x="367383" y="4155023"/>
            <a:ext cx="3551804" cy="2344573"/>
          </a:xfrm>
          <a:prstGeom prst="round2SameRect">
            <a:avLst>
              <a:gd name="adj1" fmla="val 11998"/>
              <a:gd name="adj2" fmla="val 0"/>
            </a:avLst>
          </a:prstGeom>
          <a:noFill/>
          <a:ln w="25400" cap="flat" cmpd="sng" algn="ctr">
            <a:solidFill>
              <a:srgbClr val="FFFFFF">
                <a:lumMod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+mn-cs"/>
            </a:endParaRPr>
          </a:p>
        </p:txBody>
      </p:sp>
      <p:sp>
        <p:nvSpPr>
          <p:cNvPr id="5" name="Round Same Side Corner Rectangle 5">
            <a:extLst>
              <a:ext uri="{FF2B5EF4-FFF2-40B4-BE49-F238E27FC236}">
                <a16:creationId xmlns:a16="http://schemas.microsoft.com/office/drawing/2014/main" id="{724BA2D9-F58E-40EB-B2B5-611CFCD0EACD}"/>
              </a:ext>
            </a:extLst>
          </p:cNvPr>
          <p:cNvSpPr/>
          <p:nvPr/>
        </p:nvSpPr>
        <p:spPr>
          <a:xfrm flipV="1">
            <a:off x="8657061" y="4172461"/>
            <a:ext cx="3160966" cy="2327135"/>
          </a:xfrm>
          <a:prstGeom prst="round2SameRect">
            <a:avLst>
              <a:gd name="adj1" fmla="val 7867"/>
              <a:gd name="adj2" fmla="val 0"/>
            </a:avLst>
          </a:prstGeom>
          <a:noFill/>
          <a:ln w="25400" cap="flat" cmpd="sng" algn="ctr">
            <a:solidFill>
              <a:srgbClr val="FFFFFF">
                <a:lumMod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B8FB0D4-B66C-4E3B-94A7-E200B0A6B618}"/>
              </a:ext>
            </a:extLst>
          </p:cNvPr>
          <p:cNvSpPr/>
          <p:nvPr/>
        </p:nvSpPr>
        <p:spPr>
          <a:xfrm>
            <a:off x="8655584" y="4240395"/>
            <a:ext cx="3177827" cy="17697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4300" marR="0" lvl="0" indent="-28575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61B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3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+mn-cs"/>
              </a:rPr>
              <a:t>Provides better inventory planning in the warehouses thus reducing the cost of carrying goods and also avoid stock-outs</a:t>
            </a:r>
          </a:p>
          <a:p>
            <a:pPr marL="114300" marR="0" lvl="0" indent="-28575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61B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3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+mn-cs"/>
              </a:rPr>
              <a:t>Identifies the  opportunities  for improvement from a Sector level up to a SKU location level  using the key  performance indicators for various  inventory components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F5E2D1E-F23B-480D-A03E-8037F162D923}"/>
              </a:ext>
            </a:extLst>
          </p:cNvPr>
          <p:cNvSpPr/>
          <p:nvPr/>
        </p:nvSpPr>
        <p:spPr>
          <a:xfrm>
            <a:off x="397621" y="4266275"/>
            <a:ext cx="3521566" cy="22006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61B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3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+mn-cs"/>
              </a:rPr>
              <a:t> To provide a starting point for the analytics dimension of inventory management capabilities  </a:t>
            </a:r>
          </a:p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61B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3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+mn-cs"/>
              </a:rPr>
              <a:t> To identify average excess inventory levels and set smart targets by SKU and location </a:t>
            </a:r>
          </a:p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61B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3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+mn-cs"/>
              </a:rPr>
              <a:t> To </a:t>
            </a:r>
            <a:r>
              <a:rPr kumimoji="0" lang="en-IN" sz="13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+mn-cs"/>
              </a:rPr>
              <a:t>identify ‘near term’ inventory reduction opportunities </a:t>
            </a:r>
          </a:p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61B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13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+mn-cs"/>
              </a:rPr>
              <a:t>To understand key operational drivers </a:t>
            </a:r>
            <a:endParaRPr kumimoji="0" lang="en-US" sz="13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61B2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sz="13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Calibri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9FC5E36-384F-4B59-A3B5-746EB34FC300}"/>
              </a:ext>
            </a:extLst>
          </p:cNvPr>
          <p:cNvSpPr/>
          <p:nvPr/>
        </p:nvSpPr>
        <p:spPr>
          <a:xfrm>
            <a:off x="4165094" y="4252828"/>
            <a:ext cx="4321548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4300" marR="0" lvl="0" indent="-28575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61B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3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+mn-cs"/>
              </a:rPr>
              <a:t>Dashboards were built using Tableau to provide an end to end solution illustrating the flow of Inventory for both Raw Materials  and Finished Goods</a:t>
            </a:r>
          </a:p>
          <a:p>
            <a:pPr marL="114300" marR="0" lvl="0" indent="-28575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61B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3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+mn-cs"/>
              </a:rPr>
              <a:t>A logical flow of dashboards was built which provided  a holistic snapshot of the supply chain network , capturing the  key governing parameters from a sector level to an SKU level</a:t>
            </a:r>
          </a:p>
          <a:p>
            <a:pPr marL="114300" marR="0" lvl="0" indent="-28575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61B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3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+mn-cs"/>
              </a:rPr>
              <a:t>Developed a What-If analysis  framework providing the user a platform to simulate different scenarios  and hence identify the optimal  method to reduce excess inventory.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B3E05C9-3F9B-478D-8295-2692EA2D2AFF}"/>
              </a:ext>
            </a:extLst>
          </p:cNvPr>
          <p:cNvGrpSpPr/>
          <p:nvPr/>
        </p:nvGrpSpPr>
        <p:grpSpPr>
          <a:xfrm>
            <a:off x="333285" y="1075533"/>
            <a:ext cx="8301023" cy="1967527"/>
            <a:chOff x="492530" y="1986473"/>
            <a:chExt cx="6585073" cy="1967527"/>
          </a:xfrm>
        </p:grpSpPr>
        <p:sp>
          <p:nvSpPr>
            <p:cNvPr id="10" name="Snip Single Corner Rectangle 10">
              <a:extLst>
                <a:ext uri="{FF2B5EF4-FFF2-40B4-BE49-F238E27FC236}">
                  <a16:creationId xmlns:a16="http://schemas.microsoft.com/office/drawing/2014/main" id="{374CA49A-D13F-4850-94F1-50ED03942ED0}"/>
                </a:ext>
              </a:extLst>
            </p:cNvPr>
            <p:cNvSpPr/>
            <p:nvPr/>
          </p:nvSpPr>
          <p:spPr>
            <a:xfrm>
              <a:off x="5224359" y="2550000"/>
              <a:ext cx="1853244" cy="1404000"/>
            </a:xfrm>
            <a:prstGeom prst="snip1Rect">
              <a:avLst>
                <a:gd name="adj" fmla="val 21320"/>
              </a:avLst>
            </a:prstGeom>
            <a:solidFill>
              <a:srgbClr val="42847A"/>
            </a:solidFill>
            <a:ln w="25400" cap="flat" cmpd="sng" algn="ctr">
              <a:solidFill>
                <a:srgbClr val="FFFFFF">
                  <a:lumMod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+mn-cs"/>
              </a:endParaRPr>
            </a:p>
          </p:txBody>
        </p:sp>
        <p:sp>
          <p:nvSpPr>
            <p:cNvPr id="11" name="Snip Single Corner Rectangle 11">
              <a:extLst>
                <a:ext uri="{FF2B5EF4-FFF2-40B4-BE49-F238E27FC236}">
                  <a16:creationId xmlns:a16="http://schemas.microsoft.com/office/drawing/2014/main" id="{D07672D7-D833-427E-9B73-9B977C7FEE12}"/>
                </a:ext>
              </a:extLst>
            </p:cNvPr>
            <p:cNvSpPr/>
            <p:nvPr/>
          </p:nvSpPr>
          <p:spPr>
            <a:xfrm>
              <a:off x="680087" y="2550000"/>
              <a:ext cx="1853244" cy="1404000"/>
            </a:xfrm>
            <a:prstGeom prst="snip1Rect">
              <a:avLst/>
            </a:prstGeom>
            <a:solidFill>
              <a:srgbClr val="155E4D"/>
            </a:solidFill>
            <a:ln w="25400" cap="flat" cmpd="sng" algn="ctr">
              <a:solidFill>
                <a:srgbClr val="FFFFFF">
                  <a:lumMod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+mn-cs"/>
              </a:endParaRP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B27AEB88-4AFF-4855-BEFC-FDB700CAF4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biLevel thresh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2530" y="1995386"/>
              <a:ext cx="421870" cy="525074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2B57E5D-AFC5-4ED1-9B32-9FD1920CF7C8}"/>
                </a:ext>
              </a:extLst>
            </p:cNvPr>
            <p:cNvSpPr txBox="1"/>
            <p:nvPr/>
          </p:nvSpPr>
          <p:spPr>
            <a:xfrm>
              <a:off x="788706" y="2048406"/>
              <a:ext cx="176861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Light" panose="020B0502040204020203" pitchFamily="34" charset="0"/>
                  <a:ea typeface="+mn-ea"/>
                  <a:cs typeface="+mn-cs"/>
                </a:rPr>
                <a:t>Identifying Insufficient and Excess Inventory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0ABDA22-9652-4EC4-90D3-08BFD4B2E94D}"/>
                </a:ext>
              </a:extLst>
            </p:cNvPr>
            <p:cNvSpPr txBox="1"/>
            <p:nvPr/>
          </p:nvSpPr>
          <p:spPr>
            <a:xfrm>
              <a:off x="767968" y="2786116"/>
              <a:ext cx="1539367" cy="892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marR="0" lvl="0" indent="-1714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IN" sz="13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 panose="020B0502040204020203" pitchFamily="34" charset="0"/>
                  <a:ea typeface="+mn-ea"/>
                  <a:cs typeface="+mn-cs"/>
                </a:rPr>
                <a:t>Supply Chain Health</a:t>
              </a:r>
            </a:p>
            <a:p>
              <a:pPr marL="171450" marR="0" lvl="0" indent="-1714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IN" sz="13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 panose="020B0502040204020203" pitchFamily="34" charset="0"/>
                  <a:ea typeface="+mn-ea"/>
                  <a:cs typeface="+mn-cs"/>
                </a:rPr>
                <a:t>Inventory  Analysis</a:t>
              </a:r>
            </a:p>
            <a:p>
              <a:pPr marL="171450" marR="0" lvl="0" indent="-1714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IN" sz="13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 panose="020B0502040204020203" pitchFamily="34" charset="0"/>
                  <a:ea typeface="+mn-ea"/>
                  <a:cs typeface="+mn-cs"/>
                </a:rPr>
                <a:t>SKU Analysis </a:t>
              </a:r>
            </a:p>
            <a:p>
              <a:pPr marL="171450" marR="0" lvl="0" indent="-1714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IN" sz="13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 panose="020B0502040204020203" pitchFamily="34" charset="0"/>
                  <a:ea typeface="+mn-ea"/>
                  <a:cs typeface="+mn-cs"/>
                </a:rPr>
                <a:t>Component Overview</a:t>
              </a:r>
            </a:p>
          </p:txBody>
        </p:sp>
        <p:sp>
          <p:nvSpPr>
            <p:cNvPr id="15" name="Snip Single Corner Rectangle 15">
              <a:extLst>
                <a:ext uri="{FF2B5EF4-FFF2-40B4-BE49-F238E27FC236}">
                  <a16:creationId xmlns:a16="http://schemas.microsoft.com/office/drawing/2014/main" id="{3E495696-B03C-43A1-898B-EE4F77FBA76F}"/>
                </a:ext>
              </a:extLst>
            </p:cNvPr>
            <p:cNvSpPr/>
            <p:nvPr/>
          </p:nvSpPr>
          <p:spPr>
            <a:xfrm>
              <a:off x="3019639" y="2550000"/>
              <a:ext cx="1853244" cy="1404000"/>
            </a:xfrm>
            <a:prstGeom prst="snip1Rect">
              <a:avLst/>
            </a:prstGeom>
            <a:solidFill>
              <a:srgbClr val="FFFFFF">
                <a:lumMod val="75000"/>
              </a:srgbClr>
            </a:solidFill>
            <a:ln w="25400" cap="flat" cmpd="sng" algn="ctr">
              <a:solidFill>
                <a:srgbClr val="FFFFFF">
                  <a:lumMod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+mn-cs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3D60158-4D26-400E-8518-06C9553670E2}"/>
                </a:ext>
              </a:extLst>
            </p:cNvPr>
            <p:cNvSpPr txBox="1"/>
            <p:nvPr/>
          </p:nvSpPr>
          <p:spPr>
            <a:xfrm>
              <a:off x="3101337" y="2761129"/>
              <a:ext cx="1760817" cy="892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marR="0" lvl="0" indent="-1714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IN" sz="13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Light" panose="020B0502040204020203" pitchFamily="34" charset="0"/>
                  <a:ea typeface="+mn-ea"/>
                  <a:cs typeface="+mn-cs"/>
                </a:rPr>
                <a:t>Safety Stock Analysis</a:t>
              </a:r>
            </a:p>
            <a:p>
              <a:pPr marL="171450" marR="0" lvl="0" indent="-1714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IN" sz="13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Light" panose="020B0502040204020203" pitchFamily="34" charset="0"/>
                  <a:ea typeface="+mn-ea"/>
                  <a:cs typeface="+mn-cs"/>
                </a:rPr>
                <a:t>Cycle Stock Analysis</a:t>
              </a:r>
            </a:p>
            <a:p>
              <a:pPr marL="171450" marR="0" lvl="0" indent="-1714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IN" sz="13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Light" panose="020B0502040204020203" pitchFamily="34" charset="0"/>
                  <a:ea typeface="+mn-ea"/>
                  <a:cs typeface="+mn-cs"/>
                </a:rPr>
                <a:t>In Transit Analysis</a:t>
              </a:r>
            </a:p>
            <a:p>
              <a:pPr marL="171450" marR="0" lvl="0" indent="-1714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IN" sz="13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Light" panose="020B0502040204020203" pitchFamily="34" charset="0"/>
                  <a:ea typeface="+mn-ea"/>
                  <a:cs typeface="+mn-cs"/>
                </a:rPr>
                <a:t>Pre-Build Analysis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984D5FA-FC4B-40C9-9424-F7B1D3D434C2}"/>
                </a:ext>
              </a:extLst>
            </p:cNvPr>
            <p:cNvSpPr txBox="1"/>
            <p:nvPr/>
          </p:nvSpPr>
          <p:spPr>
            <a:xfrm>
              <a:off x="3069066" y="2073504"/>
              <a:ext cx="167979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Light" panose="020B0502040204020203" pitchFamily="34" charset="0"/>
                  <a:ea typeface="+mn-ea"/>
                  <a:cs typeface="+mn-cs"/>
                </a:rPr>
                <a:t>Set and Refresh Inventory Targets</a:t>
              </a:r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8D16C602-C751-4B7F-B995-34DD52ABB1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43200" y="2099814"/>
              <a:ext cx="358846" cy="358846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F8383A7-3635-4440-B3B1-9A21C1CB6065}"/>
                </a:ext>
              </a:extLst>
            </p:cNvPr>
            <p:cNvSpPr txBox="1"/>
            <p:nvPr/>
          </p:nvSpPr>
          <p:spPr>
            <a:xfrm>
              <a:off x="5340077" y="2888078"/>
              <a:ext cx="1539367" cy="6924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marR="0" lvl="0" indent="-1714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IN" sz="13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 panose="020B0502040204020203" pitchFamily="34" charset="0"/>
                  <a:ea typeface="+mn-ea"/>
                  <a:cs typeface="+mn-cs"/>
                </a:rPr>
                <a:t>Scenario Analysis </a:t>
              </a:r>
            </a:p>
            <a:p>
              <a:pPr marL="171450" marR="0" lvl="0" indent="-1714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IN" sz="13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 panose="020B0502040204020203" pitchFamily="34" charset="0"/>
                  <a:ea typeface="+mn-ea"/>
                  <a:cs typeface="+mn-cs"/>
                </a:rPr>
                <a:t>Goal Setting Analysis</a:t>
              </a:r>
            </a:p>
            <a:p>
              <a:pPr marL="171450" marR="0" lvl="0" indent="-1714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IN" sz="13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 panose="020B0502040204020203" pitchFamily="34" charset="0"/>
                  <a:ea typeface="+mn-ea"/>
                  <a:cs typeface="+mn-cs"/>
                </a:rPr>
                <a:t>What-if Analysis</a:t>
              </a:r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E27524C2-20CA-4769-84CA-4A7C5A8D3F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biLevel thresh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71" t="70290" r="68841" b="3623"/>
            <a:stretch/>
          </p:blipFill>
          <p:spPr>
            <a:xfrm>
              <a:off x="4962560" y="1986473"/>
              <a:ext cx="523598" cy="523598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E788B1A-7A92-4801-AE6F-9EB29B4EDB9F}"/>
                </a:ext>
              </a:extLst>
            </p:cNvPr>
            <p:cNvSpPr txBox="1"/>
            <p:nvPr/>
          </p:nvSpPr>
          <p:spPr>
            <a:xfrm>
              <a:off x="5297409" y="2048406"/>
              <a:ext cx="175609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Light" panose="020B0502040204020203" pitchFamily="34" charset="0"/>
                  <a:ea typeface="+mn-ea"/>
                  <a:cs typeface="+mn-cs"/>
                </a:rPr>
                <a:t>Analysis of Improvement Scenario</a:t>
              </a:r>
            </a:p>
          </p:txBody>
        </p:sp>
        <p:sp>
          <p:nvSpPr>
            <p:cNvPr id="22" name="Right Arrow 22">
              <a:extLst>
                <a:ext uri="{FF2B5EF4-FFF2-40B4-BE49-F238E27FC236}">
                  <a16:creationId xmlns:a16="http://schemas.microsoft.com/office/drawing/2014/main" id="{298609B3-FAFF-45B8-8942-74FD33854E7C}"/>
                </a:ext>
              </a:extLst>
            </p:cNvPr>
            <p:cNvSpPr/>
            <p:nvPr/>
          </p:nvSpPr>
          <p:spPr>
            <a:xfrm>
              <a:off x="2663917" y="3161302"/>
              <a:ext cx="231683" cy="174866"/>
            </a:xfrm>
            <a:prstGeom prst="rightArrow">
              <a:avLst/>
            </a:prstGeom>
            <a:solidFill>
              <a:srgbClr val="FFFFFF">
                <a:lumMod val="50000"/>
              </a:srgbClr>
            </a:solidFill>
            <a:ln w="25400" cap="flat" cmpd="sng" algn="ctr">
              <a:solidFill>
                <a:srgbClr val="FFFFFF">
                  <a:lumMod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+mn-cs"/>
              </a:endParaRPr>
            </a:p>
          </p:txBody>
        </p:sp>
        <p:sp>
          <p:nvSpPr>
            <p:cNvPr id="23" name="Right Arrow 23">
              <a:extLst>
                <a:ext uri="{FF2B5EF4-FFF2-40B4-BE49-F238E27FC236}">
                  <a16:creationId xmlns:a16="http://schemas.microsoft.com/office/drawing/2014/main" id="{1F91D144-FA27-4359-B5E5-B96DC8A243DC}"/>
                </a:ext>
              </a:extLst>
            </p:cNvPr>
            <p:cNvSpPr/>
            <p:nvPr/>
          </p:nvSpPr>
          <p:spPr>
            <a:xfrm>
              <a:off x="4933894" y="3152002"/>
              <a:ext cx="231683" cy="174866"/>
            </a:xfrm>
            <a:prstGeom prst="rightArrow">
              <a:avLst/>
            </a:prstGeom>
            <a:solidFill>
              <a:srgbClr val="FFFFFF">
                <a:lumMod val="50000"/>
              </a:srgbClr>
            </a:solidFill>
            <a:ln w="25400" cap="flat" cmpd="sng" algn="ctr">
              <a:solidFill>
                <a:srgbClr val="FFFFFF">
                  <a:lumMod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+mn-cs"/>
              </a:endParaRPr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44B703FC-2D8C-4C05-B6B6-4F13D340A515}"/>
              </a:ext>
            </a:extLst>
          </p:cNvPr>
          <p:cNvSpPr/>
          <p:nvPr/>
        </p:nvSpPr>
        <p:spPr>
          <a:xfrm>
            <a:off x="4048765" y="3863357"/>
            <a:ext cx="4456618" cy="293950"/>
          </a:xfrm>
          <a:prstGeom prst="rect">
            <a:avLst/>
          </a:prstGeom>
          <a:solidFill>
            <a:srgbClr val="006078"/>
          </a:solidFill>
          <a:ln w="25400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+mn-cs"/>
              </a:rPr>
              <a:t>LatentView’s Solution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2C15AD2-E798-4C8D-A219-4E229E2F5F13}"/>
              </a:ext>
            </a:extLst>
          </p:cNvPr>
          <p:cNvSpPr/>
          <p:nvPr/>
        </p:nvSpPr>
        <p:spPr>
          <a:xfrm>
            <a:off x="367383" y="3882548"/>
            <a:ext cx="3565863" cy="263514"/>
          </a:xfrm>
          <a:prstGeom prst="rect">
            <a:avLst/>
          </a:prstGeom>
          <a:solidFill>
            <a:srgbClr val="006078"/>
          </a:solidFill>
          <a:ln w="25400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+mn-cs"/>
              </a:rPr>
              <a:t>Business Objective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B026C63-3233-4D0C-8CB9-DFE67CEEA411}"/>
              </a:ext>
            </a:extLst>
          </p:cNvPr>
          <p:cNvSpPr/>
          <p:nvPr/>
        </p:nvSpPr>
        <p:spPr>
          <a:xfrm>
            <a:off x="8639360" y="3863357"/>
            <a:ext cx="3170769" cy="297319"/>
          </a:xfrm>
          <a:prstGeom prst="rect">
            <a:avLst/>
          </a:prstGeom>
          <a:solidFill>
            <a:srgbClr val="006078"/>
          </a:solidFill>
          <a:ln w="25400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+mn-cs"/>
              </a:rPr>
              <a:t>Business Benefits</a:t>
            </a:r>
          </a:p>
        </p:txBody>
      </p:sp>
      <p:graphicFrame>
        <p:nvGraphicFramePr>
          <p:cNvPr id="27" name="Diagram 26">
            <a:extLst>
              <a:ext uri="{FF2B5EF4-FFF2-40B4-BE49-F238E27FC236}">
                <a16:creationId xmlns:a16="http://schemas.microsoft.com/office/drawing/2014/main" id="{6380A650-45C6-4858-A07B-E3F96299C539}"/>
              </a:ext>
            </a:extLst>
          </p:cNvPr>
          <p:cNvGraphicFramePr/>
          <p:nvPr>
            <p:extLst/>
          </p:nvPr>
        </p:nvGraphicFramePr>
        <p:xfrm>
          <a:off x="9096559" y="1270485"/>
          <a:ext cx="2924377" cy="24269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AA6F9F3F-C50A-4FCB-95F8-B41FE6E0222E}"/>
              </a:ext>
            </a:extLst>
          </p:cNvPr>
          <p:cNvSpPr txBox="1"/>
          <p:nvPr/>
        </p:nvSpPr>
        <p:spPr>
          <a:xfrm>
            <a:off x="9139078" y="923535"/>
            <a:ext cx="2854955" cy="338364"/>
          </a:xfrm>
          <a:prstGeom prst="rect">
            <a:avLst/>
          </a:prstGeom>
          <a:solidFill>
            <a:srgbClr val="FFFFFF">
              <a:lumMod val="6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>
              <a:defRPr sz="105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" panose="020B0502040204020203" pitchFamily="34" charset="0"/>
              </a:rPr>
              <a:t>Levels of Granularity </a:t>
            </a:r>
            <a:endParaRPr kumimoji="0" lang="en-US" sz="1050" b="1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CBEBEF62-7338-4307-803C-F6727CD7219A}"/>
              </a:ext>
            </a:extLst>
          </p:cNvPr>
          <p:cNvCxnSpPr/>
          <p:nvPr/>
        </p:nvCxnSpPr>
        <p:spPr>
          <a:xfrm>
            <a:off x="8928846" y="867263"/>
            <a:ext cx="0" cy="2830167"/>
          </a:xfrm>
          <a:prstGeom prst="line">
            <a:avLst/>
          </a:prstGeom>
          <a:noFill/>
          <a:ln w="9525" cap="flat" cmpd="sng" algn="ctr">
            <a:solidFill>
              <a:srgbClr val="2F3542">
                <a:shade val="95000"/>
                <a:satMod val="105000"/>
              </a:srgbClr>
            </a:solidFill>
            <a:prstDash val="dash"/>
          </a:ln>
          <a:effectLst/>
        </p:spPr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993269BC-922F-4818-9CE2-1D8866CC49D5}"/>
              </a:ext>
            </a:extLst>
          </p:cNvPr>
          <p:cNvSpPr txBox="1"/>
          <p:nvPr/>
        </p:nvSpPr>
        <p:spPr>
          <a:xfrm>
            <a:off x="10360843" y="3269960"/>
            <a:ext cx="4383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SKU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79A33CE-CD3A-41C5-A8E9-12296D4C9A71}"/>
              </a:ext>
            </a:extLst>
          </p:cNvPr>
          <p:cNvSpPr txBox="1"/>
          <p:nvPr/>
        </p:nvSpPr>
        <p:spPr>
          <a:xfrm>
            <a:off x="10223273" y="2871033"/>
            <a:ext cx="64174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Brands</a:t>
            </a:r>
          </a:p>
        </p:txBody>
      </p:sp>
    </p:spTree>
    <p:extLst>
      <p:ext uri="{BB962C8B-B14F-4D97-AF65-F5344CB8AC3E}">
        <p14:creationId xmlns:p14="http://schemas.microsoft.com/office/powerpoint/2010/main" val="2780340887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07E9BA-9FCD-4BA4-8E31-574734AAB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Tableau Illustration</a:t>
            </a:r>
          </a:p>
        </p:txBody>
      </p:sp>
      <p:grpSp>
        <p:nvGrpSpPr>
          <p:cNvPr id="33" name="Group 32"/>
          <p:cNvGrpSpPr/>
          <p:nvPr/>
        </p:nvGrpSpPr>
        <p:grpSpPr>
          <a:xfrm>
            <a:off x="348104" y="908863"/>
            <a:ext cx="5390252" cy="4651693"/>
            <a:chOff x="119900" y="1374448"/>
            <a:chExt cx="5390252" cy="4651693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6821"/>
            <a:stretch/>
          </p:blipFill>
          <p:spPr>
            <a:xfrm>
              <a:off x="119900" y="1374448"/>
              <a:ext cx="5390252" cy="4651693"/>
            </a:xfrm>
            <a:prstGeom prst="rect">
              <a:avLst/>
            </a:prstGeom>
          </p:spPr>
        </p:pic>
        <p:sp>
          <p:nvSpPr>
            <p:cNvPr id="35" name="Rectangle 34"/>
            <p:cNvSpPr/>
            <p:nvPr/>
          </p:nvSpPr>
          <p:spPr>
            <a:xfrm>
              <a:off x="119900" y="1374449"/>
              <a:ext cx="331362" cy="28863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6162289" y="866330"/>
            <a:ext cx="5001036" cy="4791176"/>
            <a:chOff x="6180500" y="816868"/>
            <a:chExt cx="5699625" cy="5583240"/>
          </a:xfrm>
        </p:grpSpPr>
        <p:grpSp>
          <p:nvGrpSpPr>
            <p:cNvPr id="37" name="Group 36"/>
            <p:cNvGrpSpPr/>
            <p:nvPr/>
          </p:nvGrpSpPr>
          <p:grpSpPr>
            <a:xfrm>
              <a:off x="6180500" y="866432"/>
              <a:ext cx="5699625" cy="5533676"/>
              <a:chOff x="601860" y="485880"/>
              <a:chExt cx="5286726" cy="5317446"/>
            </a:xfrm>
          </p:grpSpPr>
          <p:pic>
            <p:nvPicPr>
              <p:cNvPr id="39" name="Picture 38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51284"/>
              <a:stretch/>
            </p:blipFill>
            <p:spPr>
              <a:xfrm>
                <a:off x="601860" y="485880"/>
                <a:ext cx="5286726" cy="3037249"/>
              </a:xfrm>
              <a:prstGeom prst="rect">
                <a:avLst/>
              </a:prstGeom>
            </p:spPr>
          </p:pic>
          <p:pic>
            <p:nvPicPr>
              <p:cNvPr id="40" name="Picture 39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63012"/>
              <a:stretch/>
            </p:blipFill>
            <p:spPr>
              <a:xfrm>
                <a:off x="601860" y="3497286"/>
                <a:ext cx="5286726" cy="2306040"/>
              </a:xfrm>
              <a:prstGeom prst="rect">
                <a:avLst/>
              </a:prstGeom>
            </p:spPr>
          </p:pic>
        </p:grpSp>
        <p:sp>
          <p:nvSpPr>
            <p:cNvPr id="38" name="Rectangle 37"/>
            <p:cNvSpPr/>
            <p:nvPr/>
          </p:nvSpPr>
          <p:spPr>
            <a:xfrm>
              <a:off x="6180500" y="816868"/>
              <a:ext cx="344125" cy="36186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39490956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5077DB-C600-4118-BF53-AA1A8877D89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Appendix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A32201B-CB5D-42E5-9285-6D3284C3AC32}"/>
              </a:ext>
            </a:extLst>
          </p:cNvPr>
          <p:cNvSpPr txBox="1">
            <a:spLocks/>
          </p:cNvSpPr>
          <p:nvPr/>
        </p:nvSpPr>
        <p:spPr>
          <a:xfrm>
            <a:off x="5556628" y="6567662"/>
            <a:ext cx="1823887" cy="33587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Wingdings" panose="05000000000000000000" pitchFamily="2" charset="2"/>
              <a:buNone/>
              <a:defRPr sz="1600" kern="1200">
                <a:solidFill>
                  <a:schemeClr val="bg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‒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‒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‒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‒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50" dirty="0">
                <a:solidFill>
                  <a:schemeClr val="bg1">
                    <a:lumMod val="50000"/>
                  </a:schemeClr>
                </a:solidFill>
              </a:rPr>
              <a:t>LatentView Confidential</a:t>
            </a:r>
          </a:p>
        </p:txBody>
      </p:sp>
    </p:spTree>
    <p:extLst>
      <p:ext uri="{BB962C8B-B14F-4D97-AF65-F5344CB8AC3E}">
        <p14:creationId xmlns:p14="http://schemas.microsoft.com/office/powerpoint/2010/main" val="306186036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2877E1-FC85-4FF8-B237-C2E060768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LatentView- Data Engineering Capabilities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00BB97A4-DD24-3442-94D9-0BFE4DF548D3}"/>
              </a:ext>
            </a:extLst>
          </p:cNvPr>
          <p:cNvGrpSpPr/>
          <p:nvPr/>
        </p:nvGrpSpPr>
        <p:grpSpPr>
          <a:xfrm>
            <a:off x="3803234" y="1084674"/>
            <a:ext cx="4051976" cy="4054953"/>
            <a:chOff x="4284730" y="1008474"/>
            <a:chExt cx="4051976" cy="4054953"/>
          </a:xfrm>
        </p:grpSpPr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5BAE8539-50F1-9D48-96F3-E39ABFEE0DDD}"/>
                </a:ext>
              </a:extLst>
            </p:cNvPr>
            <p:cNvSpPr/>
            <p:nvPr/>
          </p:nvSpPr>
          <p:spPr>
            <a:xfrm rot="18188781">
              <a:off x="4557917" y="1118012"/>
              <a:ext cx="2257425" cy="2038350"/>
            </a:xfrm>
            <a:custGeom>
              <a:avLst/>
              <a:gdLst>
                <a:gd name="connsiteX0" fmla="*/ 0 w 2257425"/>
                <a:gd name="connsiteY0" fmla="*/ 0 h 1543050"/>
                <a:gd name="connsiteX1" fmla="*/ 1514475 w 2257425"/>
                <a:gd name="connsiteY1" fmla="*/ 1543050 h 1543050"/>
                <a:gd name="connsiteX2" fmla="*/ 2257425 w 2257425"/>
                <a:gd name="connsiteY2" fmla="*/ 828675 h 1543050"/>
                <a:gd name="connsiteX3" fmla="*/ 0 w 2257425"/>
                <a:gd name="connsiteY3" fmla="*/ 0 h 1543050"/>
                <a:gd name="connsiteX0" fmla="*/ 0 w 2257425"/>
                <a:gd name="connsiteY0" fmla="*/ 495300 h 2038350"/>
                <a:gd name="connsiteX1" fmla="*/ 1514475 w 2257425"/>
                <a:gd name="connsiteY1" fmla="*/ 2038350 h 2038350"/>
                <a:gd name="connsiteX2" fmla="*/ 2257425 w 2257425"/>
                <a:gd name="connsiteY2" fmla="*/ 1323975 h 2038350"/>
                <a:gd name="connsiteX3" fmla="*/ 0 w 2257425"/>
                <a:gd name="connsiteY3" fmla="*/ 495300 h 2038350"/>
                <a:gd name="connsiteX0" fmla="*/ 0 w 2257425"/>
                <a:gd name="connsiteY0" fmla="*/ 495300 h 2038350"/>
                <a:gd name="connsiteX1" fmla="*/ 1514475 w 2257425"/>
                <a:gd name="connsiteY1" fmla="*/ 2038350 h 2038350"/>
                <a:gd name="connsiteX2" fmla="*/ 2257425 w 2257425"/>
                <a:gd name="connsiteY2" fmla="*/ 1323975 h 2038350"/>
                <a:gd name="connsiteX3" fmla="*/ 0 w 2257425"/>
                <a:gd name="connsiteY3" fmla="*/ 495300 h 2038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57425" h="2038350">
                  <a:moveTo>
                    <a:pt x="0" y="495300"/>
                  </a:moveTo>
                  <a:lnTo>
                    <a:pt x="1514475" y="2038350"/>
                  </a:lnTo>
                  <a:lnTo>
                    <a:pt x="2257425" y="1323975"/>
                  </a:lnTo>
                  <a:cubicBezTo>
                    <a:pt x="2019300" y="714375"/>
                    <a:pt x="1000125" y="0"/>
                    <a:pt x="0" y="495300"/>
                  </a:cubicBezTo>
                  <a:close/>
                </a:path>
              </a:pathLst>
            </a:custGeom>
            <a:solidFill>
              <a:srgbClr val="0098C7">
                <a:lumMod val="75000"/>
              </a:srgbClr>
            </a:solidFill>
            <a:ln w="28575">
              <a:solidFill>
                <a:sysClr val="window" lastClr="FFFFF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100" kern="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2A321846-428F-AD45-A37B-C6783C10E6BE}"/>
                </a:ext>
              </a:extLst>
            </p:cNvPr>
            <p:cNvSpPr/>
            <p:nvPr/>
          </p:nvSpPr>
          <p:spPr>
            <a:xfrm rot="1988781">
              <a:off x="6079281" y="1392553"/>
              <a:ext cx="2257425" cy="2038350"/>
            </a:xfrm>
            <a:custGeom>
              <a:avLst/>
              <a:gdLst>
                <a:gd name="connsiteX0" fmla="*/ 0 w 2257425"/>
                <a:gd name="connsiteY0" fmla="*/ 0 h 1543050"/>
                <a:gd name="connsiteX1" fmla="*/ 1514475 w 2257425"/>
                <a:gd name="connsiteY1" fmla="*/ 1543050 h 1543050"/>
                <a:gd name="connsiteX2" fmla="*/ 2257425 w 2257425"/>
                <a:gd name="connsiteY2" fmla="*/ 828675 h 1543050"/>
                <a:gd name="connsiteX3" fmla="*/ 0 w 2257425"/>
                <a:gd name="connsiteY3" fmla="*/ 0 h 1543050"/>
                <a:gd name="connsiteX0" fmla="*/ 0 w 2257425"/>
                <a:gd name="connsiteY0" fmla="*/ 495300 h 2038350"/>
                <a:gd name="connsiteX1" fmla="*/ 1514475 w 2257425"/>
                <a:gd name="connsiteY1" fmla="*/ 2038350 h 2038350"/>
                <a:gd name="connsiteX2" fmla="*/ 2257425 w 2257425"/>
                <a:gd name="connsiteY2" fmla="*/ 1323975 h 2038350"/>
                <a:gd name="connsiteX3" fmla="*/ 0 w 2257425"/>
                <a:gd name="connsiteY3" fmla="*/ 495300 h 2038350"/>
                <a:gd name="connsiteX0" fmla="*/ 0 w 2257425"/>
                <a:gd name="connsiteY0" fmla="*/ 495300 h 2038350"/>
                <a:gd name="connsiteX1" fmla="*/ 1514475 w 2257425"/>
                <a:gd name="connsiteY1" fmla="*/ 2038350 h 2038350"/>
                <a:gd name="connsiteX2" fmla="*/ 2257425 w 2257425"/>
                <a:gd name="connsiteY2" fmla="*/ 1323975 h 2038350"/>
                <a:gd name="connsiteX3" fmla="*/ 0 w 2257425"/>
                <a:gd name="connsiteY3" fmla="*/ 495300 h 2038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57425" h="2038350">
                  <a:moveTo>
                    <a:pt x="0" y="495300"/>
                  </a:moveTo>
                  <a:lnTo>
                    <a:pt x="1514475" y="2038350"/>
                  </a:lnTo>
                  <a:lnTo>
                    <a:pt x="2257425" y="1323975"/>
                  </a:lnTo>
                  <a:cubicBezTo>
                    <a:pt x="2019300" y="714375"/>
                    <a:pt x="1000125" y="0"/>
                    <a:pt x="0" y="495300"/>
                  </a:cubicBezTo>
                  <a:close/>
                </a:path>
              </a:pathLst>
            </a:custGeom>
            <a:solidFill>
              <a:srgbClr val="112248"/>
            </a:solidFill>
            <a:ln w="28575">
              <a:solidFill>
                <a:sysClr val="window" lastClr="FFFFF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100" kern="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289D9E47-F5CC-CA47-ADA7-2335F4350AC4}"/>
                </a:ext>
              </a:extLst>
            </p:cNvPr>
            <p:cNvSpPr/>
            <p:nvPr/>
          </p:nvSpPr>
          <p:spPr>
            <a:xfrm rot="7388781">
              <a:off x="5807090" y="2915540"/>
              <a:ext cx="2257425" cy="2038350"/>
            </a:xfrm>
            <a:custGeom>
              <a:avLst/>
              <a:gdLst>
                <a:gd name="connsiteX0" fmla="*/ 0 w 2257425"/>
                <a:gd name="connsiteY0" fmla="*/ 0 h 1543050"/>
                <a:gd name="connsiteX1" fmla="*/ 1514475 w 2257425"/>
                <a:gd name="connsiteY1" fmla="*/ 1543050 h 1543050"/>
                <a:gd name="connsiteX2" fmla="*/ 2257425 w 2257425"/>
                <a:gd name="connsiteY2" fmla="*/ 828675 h 1543050"/>
                <a:gd name="connsiteX3" fmla="*/ 0 w 2257425"/>
                <a:gd name="connsiteY3" fmla="*/ 0 h 1543050"/>
                <a:gd name="connsiteX0" fmla="*/ 0 w 2257425"/>
                <a:gd name="connsiteY0" fmla="*/ 495300 h 2038350"/>
                <a:gd name="connsiteX1" fmla="*/ 1514475 w 2257425"/>
                <a:gd name="connsiteY1" fmla="*/ 2038350 h 2038350"/>
                <a:gd name="connsiteX2" fmla="*/ 2257425 w 2257425"/>
                <a:gd name="connsiteY2" fmla="*/ 1323975 h 2038350"/>
                <a:gd name="connsiteX3" fmla="*/ 0 w 2257425"/>
                <a:gd name="connsiteY3" fmla="*/ 495300 h 2038350"/>
                <a:gd name="connsiteX0" fmla="*/ 0 w 2257425"/>
                <a:gd name="connsiteY0" fmla="*/ 495300 h 2038350"/>
                <a:gd name="connsiteX1" fmla="*/ 1514475 w 2257425"/>
                <a:gd name="connsiteY1" fmla="*/ 2038350 h 2038350"/>
                <a:gd name="connsiteX2" fmla="*/ 2257425 w 2257425"/>
                <a:gd name="connsiteY2" fmla="*/ 1323975 h 2038350"/>
                <a:gd name="connsiteX3" fmla="*/ 0 w 2257425"/>
                <a:gd name="connsiteY3" fmla="*/ 495300 h 2038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57425" h="2038350">
                  <a:moveTo>
                    <a:pt x="0" y="495300"/>
                  </a:moveTo>
                  <a:lnTo>
                    <a:pt x="1514475" y="2038350"/>
                  </a:lnTo>
                  <a:lnTo>
                    <a:pt x="2257425" y="1323975"/>
                  </a:lnTo>
                  <a:cubicBezTo>
                    <a:pt x="2019300" y="714375"/>
                    <a:pt x="1000125" y="0"/>
                    <a:pt x="0" y="495300"/>
                  </a:cubicBezTo>
                  <a:close/>
                </a:path>
              </a:pathLst>
            </a:custGeom>
            <a:solidFill>
              <a:srgbClr val="1957A3"/>
            </a:solidFill>
            <a:ln w="28575">
              <a:solidFill>
                <a:sysClr val="window" lastClr="FFFFF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100" kern="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E24EDFEE-D7A0-7D45-A7DB-B2A9AADB26AE}"/>
                </a:ext>
              </a:extLst>
            </p:cNvPr>
            <p:cNvSpPr/>
            <p:nvPr/>
          </p:nvSpPr>
          <p:spPr>
            <a:xfrm rot="12788781">
              <a:off x="4284730" y="2644136"/>
              <a:ext cx="2257425" cy="2038350"/>
            </a:xfrm>
            <a:custGeom>
              <a:avLst/>
              <a:gdLst>
                <a:gd name="connsiteX0" fmla="*/ 0 w 2257425"/>
                <a:gd name="connsiteY0" fmla="*/ 0 h 1543050"/>
                <a:gd name="connsiteX1" fmla="*/ 1514475 w 2257425"/>
                <a:gd name="connsiteY1" fmla="*/ 1543050 h 1543050"/>
                <a:gd name="connsiteX2" fmla="*/ 2257425 w 2257425"/>
                <a:gd name="connsiteY2" fmla="*/ 828675 h 1543050"/>
                <a:gd name="connsiteX3" fmla="*/ 0 w 2257425"/>
                <a:gd name="connsiteY3" fmla="*/ 0 h 1543050"/>
                <a:gd name="connsiteX0" fmla="*/ 0 w 2257425"/>
                <a:gd name="connsiteY0" fmla="*/ 495300 h 2038350"/>
                <a:gd name="connsiteX1" fmla="*/ 1514475 w 2257425"/>
                <a:gd name="connsiteY1" fmla="*/ 2038350 h 2038350"/>
                <a:gd name="connsiteX2" fmla="*/ 2257425 w 2257425"/>
                <a:gd name="connsiteY2" fmla="*/ 1323975 h 2038350"/>
                <a:gd name="connsiteX3" fmla="*/ 0 w 2257425"/>
                <a:gd name="connsiteY3" fmla="*/ 495300 h 2038350"/>
                <a:gd name="connsiteX0" fmla="*/ 0 w 2257425"/>
                <a:gd name="connsiteY0" fmla="*/ 495300 h 2038350"/>
                <a:gd name="connsiteX1" fmla="*/ 1514475 w 2257425"/>
                <a:gd name="connsiteY1" fmla="*/ 2038350 h 2038350"/>
                <a:gd name="connsiteX2" fmla="*/ 2257425 w 2257425"/>
                <a:gd name="connsiteY2" fmla="*/ 1323975 h 2038350"/>
                <a:gd name="connsiteX3" fmla="*/ 0 w 2257425"/>
                <a:gd name="connsiteY3" fmla="*/ 495300 h 2038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57425" h="2038350">
                  <a:moveTo>
                    <a:pt x="0" y="495300"/>
                  </a:moveTo>
                  <a:lnTo>
                    <a:pt x="1514475" y="2038350"/>
                  </a:lnTo>
                  <a:lnTo>
                    <a:pt x="2257425" y="1323975"/>
                  </a:lnTo>
                  <a:cubicBezTo>
                    <a:pt x="2019300" y="714375"/>
                    <a:pt x="1000125" y="0"/>
                    <a:pt x="0" y="495300"/>
                  </a:cubicBezTo>
                  <a:close/>
                </a:path>
              </a:pathLst>
            </a:custGeom>
            <a:solidFill>
              <a:srgbClr val="94B5D7"/>
            </a:solidFill>
            <a:ln w="28575">
              <a:solidFill>
                <a:sysClr val="window" lastClr="FFFFF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100" kern="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5" name="Freeform 826">
              <a:extLst>
                <a:ext uri="{FF2B5EF4-FFF2-40B4-BE49-F238E27FC236}">
                  <a16:creationId xmlns:a16="http://schemas.microsoft.com/office/drawing/2014/main" id="{F945CBF9-0DD4-154E-B4CF-C0FCA6B844B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858000" y="2060564"/>
              <a:ext cx="648926" cy="682636"/>
            </a:xfrm>
            <a:custGeom>
              <a:avLst/>
              <a:gdLst/>
              <a:ahLst/>
              <a:cxnLst>
                <a:cxn ang="0">
                  <a:pos x="55" y="98"/>
                </a:cxn>
                <a:cxn ang="0">
                  <a:pos x="29" y="115"/>
                </a:cxn>
                <a:cxn ang="0">
                  <a:pos x="35" y="89"/>
                </a:cxn>
                <a:cxn ang="0">
                  <a:pos x="21" y="84"/>
                </a:cxn>
                <a:cxn ang="0">
                  <a:pos x="0" y="45"/>
                </a:cxn>
                <a:cxn ang="0">
                  <a:pos x="45" y="0"/>
                </a:cxn>
                <a:cxn ang="0">
                  <a:pos x="89" y="36"/>
                </a:cxn>
                <a:cxn ang="0">
                  <a:pos x="97" y="140"/>
                </a:cxn>
                <a:cxn ang="0">
                  <a:pos x="90" y="170"/>
                </a:cxn>
                <a:cxn ang="0">
                  <a:pos x="143" y="132"/>
                </a:cxn>
                <a:cxn ang="0">
                  <a:pos x="162" y="87"/>
                </a:cxn>
                <a:cxn ang="0">
                  <a:pos x="109" y="34"/>
                </a:cxn>
                <a:cxn ang="0">
                  <a:pos x="55" y="87"/>
                </a:cxn>
                <a:cxn ang="0">
                  <a:pos x="80" y="133"/>
                </a:cxn>
              </a:cxnLst>
              <a:rect l="0" t="0" r="r" b="b"/>
              <a:pathLst>
                <a:path w="162" h="170">
                  <a:moveTo>
                    <a:pt x="55" y="98"/>
                  </a:moveTo>
                  <a:cubicBezTo>
                    <a:pt x="43" y="107"/>
                    <a:pt x="29" y="115"/>
                    <a:pt x="29" y="115"/>
                  </a:cubicBezTo>
                  <a:cubicBezTo>
                    <a:pt x="35" y="89"/>
                    <a:pt x="35" y="89"/>
                    <a:pt x="35" y="89"/>
                  </a:cubicBezTo>
                  <a:moveTo>
                    <a:pt x="21" y="84"/>
                  </a:moveTo>
                  <a:cubicBezTo>
                    <a:pt x="9" y="76"/>
                    <a:pt x="0" y="61"/>
                    <a:pt x="0" y="45"/>
                  </a:cubicBezTo>
                  <a:cubicBezTo>
                    <a:pt x="0" y="20"/>
                    <a:pt x="20" y="0"/>
                    <a:pt x="45" y="0"/>
                  </a:cubicBezTo>
                  <a:cubicBezTo>
                    <a:pt x="67" y="0"/>
                    <a:pt x="85" y="16"/>
                    <a:pt x="89" y="36"/>
                  </a:cubicBezTo>
                  <a:moveTo>
                    <a:pt x="97" y="140"/>
                  </a:moveTo>
                  <a:cubicBezTo>
                    <a:pt x="90" y="170"/>
                    <a:pt x="90" y="170"/>
                    <a:pt x="90" y="170"/>
                  </a:cubicBezTo>
                  <a:cubicBezTo>
                    <a:pt x="90" y="170"/>
                    <a:pt x="131" y="144"/>
                    <a:pt x="143" y="132"/>
                  </a:cubicBezTo>
                  <a:cubicBezTo>
                    <a:pt x="152" y="123"/>
                    <a:pt x="162" y="111"/>
                    <a:pt x="162" y="87"/>
                  </a:cubicBezTo>
                  <a:cubicBezTo>
                    <a:pt x="162" y="58"/>
                    <a:pt x="138" y="34"/>
                    <a:pt x="109" y="34"/>
                  </a:cubicBezTo>
                  <a:cubicBezTo>
                    <a:pt x="79" y="34"/>
                    <a:pt x="55" y="58"/>
                    <a:pt x="55" y="87"/>
                  </a:cubicBezTo>
                  <a:cubicBezTo>
                    <a:pt x="55" y="106"/>
                    <a:pt x="65" y="123"/>
                    <a:pt x="80" y="133"/>
                  </a:cubicBezTo>
                </a:path>
              </a:pathLst>
            </a:custGeom>
            <a:noFill/>
            <a:ln w="12700" cap="rnd">
              <a:solidFill>
                <a:sysClr val="window" lastClr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56" name="Groupe 663">
              <a:extLst>
                <a:ext uri="{FF2B5EF4-FFF2-40B4-BE49-F238E27FC236}">
                  <a16:creationId xmlns:a16="http://schemas.microsoft.com/office/drawing/2014/main" id="{FB3BF9F2-2BB6-C84D-8DE6-D8DD05B565ED}"/>
                </a:ext>
              </a:extLst>
            </p:cNvPr>
            <p:cNvGrpSpPr/>
            <p:nvPr/>
          </p:nvGrpSpPr>
          <p:grpSpPr>
            <a:xfrm>
              <a:off x="5305444" y="1730290"/>
              <a:ext cx="777856" cy="606510"/>
              <a:chOff x="4452938" y="2754312"/>
              <a:chExt cx="454026" cy="354013"/>
            </a:xfrm>
          </p:grpSpPr>
          <p:sp>
            <p:nvSpPr>
              <p:cNvPr id="72" name="Oval 591">
                <a:extLst>
                  <a:ext uri="{FF2B5EF4-FFF2-40B4-BE49-F238E27FC236}">
                    <a16:creationId xmlns:a16="http://schemas.microsoft.com/office/drawing/2014/main" id="{41525CA5-C80A-134B-8BCD-D00E1D6D60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35513" y="2754312"/>
                <a:ext cx="133350" cy="136525"/>
              </a:xfrm>
              <a:prstGeom prst="ellipse">
                <a:avLst/>
              </a:prstGeom>
              <a:noFill/>
              <a:ln w="12700" cap="rnd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3" name="Oval 592">
                <a:extLst>
                  <a:ext uri="{FF2B5EF4-FFF2-40B4-BE49-F238E27FC236}">
                    <a16:creationId xmlns:a16="http://schemas.microsoft.com/office/drawing/2014/main" id="{882967B9-6AF6-D245-A0EC-9B81950EE9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83138" y="2773362"/>
                <a:ext cx="39688" cy="47625"/>
              </a:xfrm>
              <a:prstGeom prst="ellipse">
                <a:avLst/>
              </a:prstGeom>
              <a:noFill/>
              <a:ln w="12700" cap="rnd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4" name="Freeform 593">
                <a:extLst>
                  <a:ext uri="{FF2B5EF4-FFF2-40B4-BE49-F238E27FC236}">
                    <a16:creationId xmlns:a16="http://schemas.microsoft.com/office/drawing/2014/main" id="{B1037E27-DB2C-A84B-9F15-CE3E91DE5D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59326" y="2820987"/>
                <a:ext cx="87313" cy="31750"/>
              </a:xfrm>
              <a:custGeom>
                <a:avLst/>
                <a:gdLst/>
                <a:ahLst/>
                <a:cxnLst>
                  <a:cxn ang="0">
                    <a:pos x="0" y="17"/>
                  </a:cxn>
                  <a:cxn ang="0">
                    <a:pos x="22" y="0"/>
                  </a:cxn>
                  <a:cxn ang="0">
                    <a:pos x="45" y="16"/>
                  </a:cxn>
                </a:cxnLst>
                <a:rect l="0" t="0" r="r" b="b"/>
                <a:pathLst>
                  <a:path w="45" h="17">
                    <a:moveTo>
                      <a:pt x="0" y="17"/>
                    </a:moveTo>
                    <a:cubicBezTo>
                      <a:pt x="3" y="7"/>
                      <a:pt x="9" y="0"/>
                      <a:pt x="22" y="0"/>
                    </a:cubicBezTo>
                    <a:cubicBezTo>
                      <a:pt x="35" y="0"/>
                      <a:pt x="42" y="7"/>
                      <a:pt x="45" y="16"/>
                    </a:cubicBezTo>
                  </a:path>
                </a:pathLst>
              </a:custGeom>
              <a:noFill/>
              <a:ln w="12700" cap="rnd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5" name="Oval 594">
                <a:extLst>
                  <a:ext uri="{FF2B5EF4-FFF2-40B4-BE49-F238E27FC236}">
                    <a16:creationId xmlns:a16="http://schemas.microsoft.com/office/drawing/2014/main" id="{E7D718AA-8F04-E54A-B8F7-0B9CFA30F3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37101" y="2940050"/>
                <a:ext cx="169863" cy="168275"/>
              </a:xfrm>
              <a:prstGeom prst="ellipse">
                <a:avLst/>
              </a:prstGeom>
              <a:noFill/>
              <a:ln w="12700" cap="rnd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6" name="Oval 595">
                <a:extLst>
                  <a:ext uri="{FF2B5EF4-FFF2-40B4-BE49-F238E27FC236}">
                    <a16:creationId xmlns:a16="http://schemas.microsoft.com/office/drawing/2014/main" id="{143536F7-09CB-3845-AE0A-B816A965DC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95838" y="2965450"/>
                <a:ext cx="50800" cy="57150"/>
              </a:xfrm>
              <a:prstGeom prst="ellipse">
                <a:avLst/>
              </a:prstGeom>
              <a:noFill/>
              <a:ln w="12700" cap="rnd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7" name="Freeform 596">
                <a:extLst>
                  <a:ext uri="{FF2B5EF4-FFF2-40B4-BE49-F238E27FC236}">
                    <a16:creationId xmlns:a16="http://schemas.microsoft.com/office/drawing/2014/main" id="{5DF087A3-82EC-4D48-81D3-EC2A48E6EF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67263" y="3022600"/>
                <a:ext cx="107950" cy="41275"/>
              </a:xfrm>
              <a:custGeom>
                <a:avLst/>
                <a:gdLst/>
                <a:ahLst/>
                <a:cxnLst>
                  <a:cxn ang="0">
                    <a:pos x="0" y="22"/>
                  </a:cxn>
                  <a:cxn ang="0">
                    <a:pos x="28" y="0"/>
                  </a:cxn>
                  <a:cxn ang="0">
                    <a:pos x="56" y="21"/>
                  </a:cxn>
                </a:cxnLst>
                <a:rect l="0" t="0" r="r" b="b"/>
                <a:pathLst>
                  <a:path w="56" h="22">
                    <a:moveTo>
                      <a:pt x="0" y="22"/>
                    </a:moveTo>
                    <a:cubicBezTo>
                      <a:pt x="3" y="10"/>
                      <a:pt x="12" y="0"/>
                      <a:pt x="28" y="0"/>
                    </a:cubicBezTo>
                    <a:cubicBezTo>
                      <a:pt x="43" y="0"/>
                      <a:pt x="52" y="9"/>
                      <a:pt x="56" y="21"/>
                    </a:cubicBezTo>
                  </a:path>
                </a:pathLst>
              </a:custGeom>
              <a:noFill/>
              <a:ln w="12700" cap="rnd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8" name="Oval 597">
                <a:extLst>
                  <a:ext uri="{FF2B5EF4-FFF2-40B4-BE49-F238E27FC236}">
                    <a16:creationId xmlns:a16="http://schemas.microsoft.com/office/drawing/2014/main" id="{E5E9DBB1-C896-6B43-831E-310B189E90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52938" y="2828925"/>
                <a:ext cx="190500" cy="188913"/>
              </a:xfrm>
              <a:prstGeom prst="ellipse">
                <a:avLst/>
              </a:prstGeom>
              <a:noFill/>
              <a:ln w="12700" cap="rnd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9" name="Oval 598">
                <a:extLst>
                  <a:ext uri="{FF2B5EF4-FFF2-40B4-BE49-F238E27FC236}">
                    <a16:creationId xmlns:a16="http://schemas.microsoft.com/office/drawing/2014/main" id="{660705D8-08ED-0A46-91D0-23CB490487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19613" y="2855912"/>
                <a:ext cx="58738" cy="66675"/>
              </a:xfrm>
              <a:prstGeom prst="ellipse">
                <a:avLst/>
              </a:prstGeom>
              <a:noFill/>
              <a:ln w="12700" cap="rnd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0" name="Freeform 599">
                <a:extLst>
                  <a:ext uri="{FF2B5EF4-FFF2-40B4-BE49-F238E27FC236}">
                    <a16:creationId xmlns:a16="http://schemas.microsoft.com/office/drawing/2014/main" id="{EC0F99CD-5DCA-6941-A25A-7347F61B3E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84688" y="2922587"/>
                <a:ext cx="127000" cy="50800"/>
              </a:xfrm>
              <a:custGeom>
                <a:avLst/>
                <a:gdLst/>
                <a:ahLst/>
                <a:cxnLst>
                  <a:cxn ang="0">
                    <a:pos x="0" y="26"/>
                  </a:cxn>
                  <a:cxn ang="0">
                    <a:pos x="33" y="0"/>
                  </a:cxn>
                  <a:cxn ang="0">
                    <a:pos x="66" y="24"/>
                  </a:cxn>
                </a:cxnLst>
                <a:rect l="0" t="0" r="r" b="b"/>
                <a:pathLst>
                  <a:path w="66" h="26">
                    <a:moveTo>
                      <a:pt x="0" y="26"/>
                    </a:moveTo>
                    <a:cubicBezTo>
                      <a:pt x="4" y="11"/>
                      <a:pt x="14" y="0"/>
                      <a:pt x="33" y="0"/>
                    </a:cubicBezTo>
                    <a:cubicBezTo>
                      <a:pt x="52" y="0"/>
                      <a:pt x="62" y="10"/>
                      <a:pt x="66" y="24"/>
                    </a:cubicBezTo>
                  </a:path>
                </a:pathLst>
              </a:custGeom>
              <a:noFill/>
              <a:ln w="12700" cap="rnd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1" name="Line 600">
                <a:extLst>
                  <a:ext uri="{FF2B5EF4-FFF2-40B4-BE49-F238E27FC236}">
                    <a16:creationId xmlns:a16="http://schemas.microsoft.com/office/drawing/2014/main" id="{25C9E789-C79D-4A41-BF22-9059B48713C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4638676" y="2962275"/>
                <a:ext cx="95250" cy="39688"/>
              </a:xfrm>
              <a:prstGeom prst="line">
                <a:avLst/>
              </a:prstGeom>
              <a:noFill/>
              <a:ln w="12700" cap="rnd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2" name="Line 601">
                <a:extLst>
                  <a:ext uri="{FF2B5EF4-FFF2-40B4-BE49-F238E27FC236}">
                    <a16:creationId xmlns:a16="http://schemas.microsoft.com/office/drawing/2014/main" id="{57218B82-A643-2F45-B383-B495DDEB8AE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640263" y="2841625"/>
                <a:ext cx="96838" cy="42863"/>
              </a:xfrm>
              <a:prstGeom prst="line">
                <a:avLst/>
              </a:prstGeom>
              <a:noFill/>
              <a:ln w="12700" cap="rnd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B4CE75E2-E64D-7F4F-B72E-AD8ED1BFCEAD}"/>
                </a:ext>
              </a:extLst>
            </p:cNvPr>
            <p:cNvSpPr/>
            <p:nvPr/>
          </p:nvSpPr>
          <p:spPr>
            <a:xfrm>
              <a:off x="5621738" y="2777210"/>
              <a:ext cx="1406532" cy="533400"/>
            </a:xfrm>
            <a:prstGeom prst="rect">
              <a:avLst/>
            </a:prstGeom>
            <a:noFill/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lvl="0" algn="ctr"/>
              <a:r>
                <a:rPr lang="en-US" sz="1400" b="1" kern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 Engineering</a:t>
              </a:r>
            </a:p>
            <a:p>
              <a:pPr lvl="0" algn="ctr"/>
              <a:r>
                <a:rPr lang="en-US" sz="1400" b="1" kern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Capabilities</a:t>
              </a:r>
            </a:p>
          </p:txBody>
        </p: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A8A58CC0-C67C-3242-BCE3-A4CF178665B9}"/>
                </a:ext>
              </a:extLst>
            </p:cNvPr>
            <p:cNvGrpSpPr/>
            <p:nvPr/>
          </p:nvGrpSpPr>
          <p:grpSpPr>
            <a:xfrm>
              <a:off x="6553200" y="3733800"/>
              <a:ext cx="802142" cy="506980"/>
              <a:chOff x="5400217" y="3303020"/>
              <a:chExt cx="802142" cy="506980"/>
            </a:xfrm>
          </p:grpSpPr>
          <p:sp>
            <p:nvSpPr>
              <p:cNvPr id="64" name="Freeform 575">
                <a:extLst>
                  <a:ext uri="{FF2B5EF4-FFF2-40B4-BE49-F238E27FC236}">
                    <a16:creationId xmlns:a16="http://schemas.microsoft.com/office/drawing/2014/main" id="{E0C13D39-7A01-304F-B32A-DF64033687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00217" y="3306491"/>
                <a:ext cx="802142" cy="503509"/>
              </a:xfrm>
              <a:custGeom>
                <a:avLst/>
                <a:gdLst/>
                <a:ahLst/>
                <a:cxnLst>
                  <a:cxn ang="0">
                    <a:pos x="189" y="106"/>
                  </a:cxn>
                  <a:cxn ang="0">
                    <a:pos x="176" y="119"/>
                  </a:cxn>
                  <a:cxn ang="0">
                    <a:pos x="12" y="119"/>
                  </a:cxn>
                  <a:cxn ang="0">
                    <a:pos x="0" y="106"/>
                  </a:cxn>
                  <a:cxn ang="0">
                    <a:pos x="172" y="106"/>
                  </a:cxn>
                  <a:cxn ang="0">
                    <a:pos x="172" y="0"/>
                  </a:cxn>
                  <a:cxn ang="0">
                    <a:pos x="17" y="0"/>
                  </a:cxn>
                  <a:cxn ang="0">
                    <a:pos x="17" y="91"/>
                  </a:cxn>
                </a:cxnLst>
                <a:rect l="0" t="0" r="r" b="b"/>
                <a:pathLst>
                  <a:path w="189" h="119">
                    <a:moveTo>
                      <a:pt x="189" y="106"/>
                    </a:moveTo>
                    <a:cubicBezTo>
                      <a:pt x="189" y="113"/>
                      <a:pt x="184" y="119"/>
                      <a:pt x="176" y="119"/>
                    </a:cubicBezTo>
                    <a:cubicBezTo>
                      <a:pt x="12" y="119"/>
                      <a:pt x="12" y="119"/>
                      <a:pt x="12" y="119"/>
                    </a:cubicBezTo>
                    <a:cubicBezTo>
                      <a:pt x="5" y="119"/>
                      <a:pt x="0" y="113"/>
                      <a:pt x="0" y="106"/>
                    </a:cubicBezTo>
                    <a:cubicBezTo>
                      <a:pt x="172" y="106"/>
                      <a:pt x="172" y="106"/>
                      <a:pt x="172" y="106"/>
                    </a:cubicBezTo>
                    <a:cubicBezTo>
                      <a:pt x="172" y="0"/>
                      <a:pt x="172" y="0"/>
                      <a:pt x="172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7" y="91"/>
                      <a:pt x="17" y="91"/>
                      <a:pt x="17" y="91"/>
                    </a:cubicBezTo>
                  </a:path>
                </a:pathLst>
              </a:custGeom>
              <a:noFill/>
              <a:ln w="12700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5" name="Freeform 576">
                <a:extLst>
                  <a:ext uri="{FF2B5EF4-FFF2-40B4-BE49-F238E27FC236}">
                    <a16:creationId xmlns:a16="http://schemas.microsoft.com/office/drawing/2014/main" id="{2C1EBD86-9D2B-9944-A7E0-667765177C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02321" y="3382868"/>
                <a:ext cx="187513" cy="305577"/>
              </a:xfrm>
              <a:custGeom>
                <a:avLst/>
                <a:gdLst/>
                <a:ahLst/>
                <a:cxnLst>
                  <a:cxn ang="0">
                    <a:pos x="33" y="41"/>
                  </a:cxn>
                  <a:cxn ang="0">
                    <a:pos x="44" y="22"/>
                  </a:cxn>
                  <a:cxn ang="0">
                    <a:pos x="22" y="0"/>
                  </a:cxn>
                  <a:cxn ang="0">
                    <a:pos x="0" y="22"/>
                  </a:cxn>
                  <a:cxn ang="0">
                    <a:pos x="12" y="41"/>
                  </a:cxn>
                  <a:cxn ang="0">
                    <a:pos x="12" y="52"/>
                  </a:cxn>
                  <a:cxn ang="0">
                    <a:pos x="33" y="52"/>
                  </a:cxn>
                  <a:cxn ang="0">
                    <a:pos x="33" y="64"/>
                  </a:cxn>
                  <a:cxn ang="0">
                    <a:pos x="28" y="69"/>
                  </a:cxn>
                  <a:cxn ang="0">
                    <a:pos x="28" y="69"/>
                  </a:cxn>
                  <a:cxn ang="0">
                    <a:pos x="22" y="72"/>
                  </a:cxn>
                  <a:cxn ang="0">
                    <a:pos x="16" y="69"/>
                  </a:cxn>
                  <a:cxn ang="0">
                    <a:pos x="16" y="69"/>
                  </a:cxn>
                  <a:cxn ang="0">
                    <a:pos x="12" y="64"/>
                  </a:cxn>
                  <a:cxn ang="0">
                    <a:pos x="12" y="60"/>
                  </a:cxn>
                </a:cxnLst>
                <a:rect l="0" t="0" r="r" b="b"/>
                <a:pathLst>
                  <a:path w="44" h="72">
                    <a:moveTo>
                      <a:pt x="33" y="41"/>
                    </a:moveTo>
                    <a:cubicBezTo>
                      <a:pt x="40" y="38"/>
                      <a:pt x="44" y="30"/>
                      <a:pt x="44" y="22"/>
                    </a:cubicBezTo>
                    <a:cubicBezTo>
                      <a:pt x="44" y="10"/>
                      <a:pt x="35" y="0"/>
                      <a:pt x="22" y="0"/>
                    </a:cubicBezTo>
                    <a:cubicBezTo>
                      <a:pt x="10" y="0"/>
                      <a:pt x="0" y="10"/>
                      <a:pt x="0" y="22"/>
                    </a:cubicBezTo>
                    <a:cubicBezTo>
                      <a:pt x="0" y="30"/>
                      <a:pt x="5" y="38"/>
                      <a:pt x="12" y="41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33" y="52"/>
                      <a:pt x="33" y="52"/>
                      <a:pt x="33" y="52"/>
                    </a:cubicBezTo>
                    <a:cubicBezTo>
                      <a:pt x="33" y="64"/>
                      <a:pt x="33" y="64"/>
                      <a:pt x="33" y="64"/>
                    </a:cubicBezTo>
                    <a:cubicBezTo>
                      <a:pt x="33" y="66"/>
                      <a:pt x="31" y="68"/>
                      <a:pt x="28" y="69"/>
                    </a:cubicBezTo>
                    <a:cubicBezTo>
                      <a:pt x="28" y="69"/>
                      <a:pt x="28" y="69"/>
                      <a:pt x="28" y="69"/>
                    </a:cubicBezTo>
                    <a:cubicBezTo>
                      <a:pt x="28" y="71"/>
                      <a:pt x="26" y="72"/>
                      <a:pt x="22" y="72"/>
                    </a:cubicBezTo>
                    <a:cubicBezTo>
                      <a:pt x="19" y="72"/>
                      <a:pt x="16" y="71"/>
                      <a:pt x="16" y="69"/>
                    </a:cubicBezTo>
                    <a:cubicBezTo>
                      <a:pt x="16" y="69"/>
                      <a:pt x="16" y="69"/>
                      <a:pt x="16" y="69"/>
                    </a:cubicBezTo>
                    <a:cubicBezTo>
                      <a:pt x="13" y="68"/>
                      <a:pt x="12" y="66"/>
                      <a:pt x="12" y="64"/>
                    </a:cubicBezTo>
                    <a:cubicBezTo>
                      <a:pt x="12" y="60"/>
                      <a:pt x="12" y="60"/>
                      <a:pt x="12" y="60"/>
                    </a:cubicBezTo>
                  </a:path>
                </a:pathLst>
              </a:custGeom>
              <a:noFill/>
              <a:ln w="12700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6" name="Freeform 577">
                <a:extLst>
                  <a:ext uri="{FF2B5EF4-FFF2-40B4-BE49-F238E27FC236}">
                    <a16:creationId xmlns:a16="http://schemas.microsoft.com/office/drawing/2014/main" id="{5D3D92A8-FD29-1B42-9B2D-2FEDCEC766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40519" y="3410648"/>
                <a:ext cx="69449" cy="69449"/>
              </a:xfrm>
              <a:custGeom>
                <a:avLst/>
                <a:gdLst/>
                <a:ahLst/>
                <a:cxnLst>
                  <a:cxn ang="0">
                    <a:pos x="0" y="16"/>
                  </a:cxn>
                  <a:cxn ang="0">
                    <a:pos x="16" y="0"/>
                  </a:cxn>
                </a:cxnLst>
                <a:rect l="0" t="0" r="r" b="b"/>
                <a:pathLst>
                  <a:path w="16" h="16">
                    <a:moveTo>
                      <a:pt x="0" y="16"/>
                    </a:moveTo>
                    <a:cubicBezTo>
                      <a:pt x="0" y="7"/>
                      <a:pt x="7" y="0"/>
                      <a:pt x="16" y="0"/>
                    </a:cubicBezTo>
                  </a:path>
                </a:pathLst>
              </a:custGeom>
              <a:noFill/>
              <a:ln w="12700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7" name="Line 578">
                <a:extLst>
                  <a:ext uri="{FF2B5EF4-FFF2-40B4-BE49-F238E27FC236}">
                    <a16:creationId xmlns:a16="http://schemas.microsoft.com/office/drawing/2014/main" id="{CA5ABB52-4911-1F47-84B9-3542B984C55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5800794" y="3303020"/>
                <a:ext cx="3474" cy="72923"/>
              </a:xfrm>
              <a:prstGeom prst="line">
                <a:avLst/>
              </a:prstGeom>
              <a:noFill/>
              <a:ln w="12700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8" name="Line 579">
                <a:extLst>
                  <a:ext uri="{FF2B5EF4-FFF2-40B4-BE49-F238E27FC236}">
                    <a16:creationId xmlns:a16="http://schemas.microsoft.com/office/drawing/2014/main" id="{8190C179-4681-9441-B90B-9025C8B1C56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5625927" y="3372452"/>
                <a:ext cx="59033" cy="34725"/>
              </a:xfrm>
              <a:prstGeom prst="line">
                <a:avLst/>
              </a:prstGeom>
              <a:noFill/>
              <a:ln w="12700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9" name="Line 580">
                <a:extLst>
                  <a:ext uri="{FF2B5EF4-FFF2-40B4-BE49-F238E27FC236}">
                    <a16:creationId xmlns:a16="http://schemas.microsoft.com/office/drawing/2014/main" id="{27EC6E84-2931-3143-8B29-2CDBA75E522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5622455" y="3539131"/>
                <a:ext cx="59033" cy="34725"/>
              </a:xfrm>
              <a:prstGeom prst="line">
                <a:avLst/>
              </a:prstGeom>
              <a:noFill/>
              <a:ln w="12700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0" name="Line 581">
                <a:extLst>
                  <a:ext uri="{FF2B5EF4-FFF2-40B4-BE49-F238E27FC236}">
                    <a16:creationId xmlns:a16="http://schemas.microsoft.com/office/drawing/2014/main" id="{0F704389-6DBB-0F43-BFE4-553D163F32B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907198" y="3542602"/>
                <a:ext cx="59033" cy="34725"/>
              </a:xfrm>
              <a:prstGeom prst="line">
                <a:avLst/>
              </a:prstGeom>
              <a:noFill/>
              <a:ln w="12700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1" name="Line 582">
                <a:extLst>
                  <a:ext uri="{FF2B5EF4-FFF2-40B4-BE49-F238E27FC236}">
                    <a16:creationId xmlns:a16="http://schemas.microsoft.com/office/drawing/2014/main" id="{D9FC11DB-0950-D04A-ACEF-6EF0E644C80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5907198" y="3379397"/>
                <a:ext cx="59033" cy="31253"/>
              </a:xfrm>
              <a:prstGeom prst="line">
                <a:avLst/>
              </a:prstGeom>
              <a:noFill/>
              <a:ln w="12700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59" name="Groupe 381">
              <a:extLst>
                <a:ext uri="{FF2B5EF4-FFF2-40B4-BE49-F238E27FC236}">
                  <a16:creationId xmlns:a16="http://schemas.microsoft.com/office/drawing/2014/main" id="{A3428B40-2DB1-5646-97EA-0B6D6061A1C8}"/>
                </a:ext>
              </a:extLst>
            </p:cNvPr>
            <p:cNvGrpSpPr/>
            <p:nvPr/>
          </p:nvGrpSpPr>
          <p:grpSpPr>
            <a:xfrm>
              <a:off x="4903753" y="3276600"/>
              <a:ext cx="735047" cy="472104"/>
              <a:chOff x="2444750" y="3516313"/>
              <a:chExt cx="390525" cy="250825"/>
            </a:xfrm>
          </p:grpSpPr>
          <p:sp>
            <p:nvSpPr>
              <p:cNvPr id="61" name="Freeform 465">
                <a:extLst>
                  <a:ext uri="{FF2B5EF4-FFF2-40B4-BE49-F238E27FC236}">
                    <a16:creationId xmlns:a16="http://schemas.microsoft.com/office/drawing/2014/main" id="{38D14D09-9D7A-054B-B076-F97DB72AED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68563" y="3536950"/>
                <a:ext cx="347663" cy="230188"/>
              </a:xfrm>
              <a:custGeom>
                <a:avLst/>
                <a:gdLst/>
                <a:ahLst/>
                <a:cxnLst>
                  <a:cxn ang="0">
                    <a:pos x="110" y="88"/>
                  </a:cxn>
                  <a:cxn ang="0">
                    <a:pos x="77" y="66"/>
                  </a:cxn>
                  <a:cxn ang="0">
                    <a:pos x="65" y="69"/>
                  </a:cxn>
                  <a:cxn ang="0">
                    <a:pos x="41" y="40"/>
                  </a:cxn>
                  <a:cxn ang="0">
                    <a:pos x="55" y="74"/>
                  </a:cxn>
                  <a:cxn ang="0">
                    <a:pos x="48" y="82"/>
                  </a:cxn>
                  <a:cxn ang="0">
                    <a:pos x="41" y="102"/>
                  </a:cxn>
                  <a:cxn ang="0">
                    <a:pos x="6" y="102"/>
                  </a:cxn>
                  <a:cxn ang="0">
                    <a:pos x="6" y="49"/>
                  </a:cxn>
                  <a:cxn ang="0">
                    <a:pos x="41" y="9"/>
                  </a:cxn>
                  <a:cxn ang="0">
                    <a:pos x="77" y="0"/>
                  </a:cxn>
                  <a:cxn ang="0">
                    <a:pos x="113" y="9"/>
                  </a:cxn>
                  <a:cxn ang="0">
                    <a:pos x="148" y="49"/>
                  </a:cxn>
                  <a:cxn ang="0">
                    <a:pos x="148" y="102"/>
                  </a:cxn>
                  <a:cxn ang="0">
                    <a:pos x="60" y="102"/>
                  </a:cxn>
                  <a:cxn ang="0">
                    <a:pos x="60" y="89"/>
                  </a:cxn>
                  <a:cxn ang="0">
                    <a:pos x="97" y="89"/>
                  </a:cxn>
                  <a:cxn ang="0">
                    <a:pos x="97" y="94"/>
                  </a:cxn>
                </a:cxnLst>
                <a:rect l="0" t="0" r="r" b="b"/>
                <a:pathLst>
                  <a:path w="154" h="102">
                    <a:moveTo>
                      <a:pt x="110" y="88"/>
                    </a:moveTo>
                    <a:cubicBezTo>
                      <a:pt x="106" y="78"/>
                      <a:pt x="91" y="66"/>
                      <a:pt x="77" y="66"/>
                    </a:cubicBezTo>
                    <a:cubicBezTo>
                      <a:pt x="72" y="67"/>
                      <a:pt x="70" y="67"/>
                      <a:pt x="65" y="69"/>
                    </a:cubicBezTo>
                    <a:cubicBezTo>
                      <a:pt x="56" y="59"/>
                      <a:pt x="49" y="50"/>
                      <a:pt x="41" y="40"/>
                    </a:cubicBezTo>
                    <a:cubicBezTo>
                      <a:pt x="47" y="55"/>
                      <a:pt x="53" y="67"/>
                      <a:pt x="55" y="74"/>
                    </a:cubicBezTo>
                    <a:cubicBezTo>
                      <a:pt x="52" y="78"/>
                      <a:pt x="50" y="78"/>
                      <a:pt x="48" y="82"/>
                    </a:cubicBezTo>
                    <a:cubicBezTo>
                      <a:pt x="46" y="85"/>
                      <a:pt x="42" y="93"/>
                      <a:pt x="41" y="102"/>
                    </a:cubicBezTo>
                    <a:cubicBezTo>
                      <a:pt x="6" y="102"/>
                      <a:pt x="6" y="102"/>
                      <a:pt x="6" y="102"/>
                    </a:cubicBezTo>
                    <a:cubicBezTo>
                      <a:pt x="1" y="84"/>
                      <a:pt x="0" y="66"/>
                      <a:pt x="6" y="49"/>
                    </a:cubicBezTo>
                    <a:cubicBezTo>
                      <a:pt x="13" y="33"/>
                      <a:pt x="25" y="18"/>
                      <a:pt x="41" y="9"/>
                    </a:cubicBezTo>
                    <a:cubicBezTo>
                      <a:pt x="53" y="3"/>
                      <a:pt x="63" y="0"/>
                      <a:pt x="77" y="0"/>
                    </a:cubicBezTo>
                    <a:cubicBezTo>
                      <a:pt x="90" y="0"/>
                      <a:pt x="104" y="4"/>
                      <a:pt x="113" y="9"/>
                    </a:cubicBezTo>
                    <a:cubicBezTo>
                      <a:pt x="121" y="14"/>
                      <a:pt x="140" y="28"/>
                      <a:pt x="148" y="49"/>
                    </a:cubicBezTo>
                    <a:cubicBezTo>
                      <a:pt x="154" y="66"/>
                      <a:pt x="153" y="86"/>
                      <a:pt x="148" y="102"/>
                    </a:cubicBezTo>
                    <a:cubicBezTo>
                      <a:pt x="60" y="102"/>
                      <a:pt x="60" y="102"/>
                      <a:pt x="60" y="102"/>
                    </a:cubicBezTo>
                    <a:cubicBezTo>
                      <a:pt x="60" y="89"/>
                      <a:pt x="60" y="89"/>
                      <a:pt x="60" y="89"/>
                    </a:cubicBezTo>
                    <a:cubicBezTo>
                      <a:pt x="97" y="89"/>
                      <a:pt x="97" y="89"/>
                      <a:pt x="97" y="89"/>
                    </a:cubicBezTo>
                    <a:cubicBezTo>
                      <a:pt x="97" y="94"/>
                      <a:pt x="97" y="94"/>
                      <a:pt x="97" y="94"/>
                    </a:cubicBezTo>
                  </a:path>
                </a:pathLst>
              </a:custGeom>
              <a:noFill/>
              <a:ln w="12700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2" name="Freeform 466">
                <a:extLst>
                  <a:ext uri="{FF2B5EF4-FFF2-40B4-BE49-F238E27FC236}">
                    <a16:creationId xmlns:a16="http://schemas.microsoft.com/office/drawing/2014/main" id="{2A3EA42F-93EB-5B4A-AA43-56E339F911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17775" y="3552825"/>
                <a:ext cx="268288" cy="146050"/>
              </a:xfrm>
              <a:custGeom>
                <a:avLst/>
                <a:gdLst/>
                <a:ahLst/>
                <a:cxnLst>
                  <a:cxn ang="0">
                    <a:pos x="10" y="28"/>
                  </a:cxn>
                  <a:cxn ang="0">
                    <a:pos x="0" y="41"/>
                  </a:cxn>
                  <a:cxn ang="0">
                    <a:pos x="18" y="14"/>
                  </a:cxn>
                  <a:cxn ang="0">
                    <a:pos x="72" y="6"/>
                  </a:cxn>
                  <a:cxn ang="0">
                    <a:pos x="114" y="50"/>
                  </a:cxn>
                  <a:cxn ang="0">
                    <a:pos x="119" y="50"/>
                  </a:cxn>
                  <a:cxn ang="0">
                    <a:pos x="105" y="65"/>
                  </a:cxn>
                  <a:cxn ang="0">
                    <a:pos x="86" y="52"/>
                  </a:cxn>
                  <a:cxn ang="0">
                    <a:pos x="91" y="51"/>
                  </a:cxn>
                  <a:cxn ang="0">
                    <a:pos x="76" y="25"/>
                  </a:cxn>
                  <a:cxn ang="0">
                    <a:pos x="44" y="13"/>
                  </a:cxn>
                  <a:cxn ang="0">
                    <a:pos x="15" y="24"/>
                  </a:cxn>
                </a:cxnLst>
                <a:rect l="0" t="0" r="r" b="b"/>
                <a:pathLst>
                  <a:path w="119" h="65">
                    <a:moveTo>
                      <a:pt x="10" y="28"/>
                    </a:moveTo>
                    <a:cubicBezTo>
                      <a:pt x="0" y="41"/>
                      <a:pt x="0" y="41"/>
                      <a:pt x="0" y="41"/>
                    </a:cubicBezTo>
                    <a:cubicBezTo>
                      <a:pt x="5" y="27"/>
                      <a:pt x="9" y="21"/>
                      <a:pt x="18" y="14"/>
                    </a:cubicBezTo>
                    <a:cubicBezTo>
                      <a:pt x="32" y="3"/>
                      <a:pt x="57" y="0"/>
                      <a:pt x="72" y="6"/>
                    </a:cubicBezTo>
                    <a:cubicBezTo>
                      <a:pt x="87" y="11"/>
                      <a:pt x="107" y="22"/>
                      <a:pt x="114" y="50"/>
                    </a:cubicBezTo>
                    <a:cubicBezTo>
                      <a:pt x="116" y="50"/>
                      <a:pt x="117" y="50"/>
                      <a:pt x="119" y="50"/>
                    </a:cubicBezTo>
                    <a:cubicBezTo>
                      <a:pt x="105" y="65"/>
                      <a:pt x="105" y="65"/>
                      <a:pt x="105" y="65"/>
                    </a:cubicBezTo>
                    <a:cubicBezTo>
                      <a:pt x="86" y="52"/>
                      <a:pt x="86" y="52"/>
                      <a:pt x="86" y="52"/>
                    </a:cubicBezTo>
                    <a:cubicBezTo>
                      <a:pt x="91" y="51"/>
                      <a:pt x="91" y="51"/>
                      <a:pt x="91" y="51"/>
                    </a:cubicBezTo>
                    <a:cubicBezTo>
                      <a:pt x="88" y="41"/>
                      <a:pt x="80" y="30"/>
                      <a:pt x="76" y="25"/>
                    </a:cubicBezTo>
                    <a:cubicBezTo>
                      <a:pt x="69" y="19"/>
                      <a:pt x="58" y="13"/>
                      <a:pt x="44" y="13"/>
                    </a:cubicBezTo>
                    <a:cubicBezTo>
                      <a:pt x="34" y="14"/>
                      <a:pt x="24" y="17"/>
                      <a:pt x="15" y="24"/>
                    </a:cubicBezTo>
                  </a:path>
                </a:pathLst>
              </a:custGeom>
              <a:noFill/>
              <a:ln w="12700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3" name="Freeform 467">
                <a:extLst>
                  <a:ext uri="{FF2B5EF4-FFF2-40B4-BE49-F238E27FC236}">
                    <a16:creationId xmlns:a16="http://schemas.microsoft.com/office/drawing/2014/main" id="{8818F226-FF09-CA42-8986-D7E087AA2F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44750" y="3516313"/>
                <a:ext cx="390525" cy="250825"/>
              </a:xfrm>
              <a:custGeom>
                <a:avLst/>
                <a:gdLst/>
                <a:ahLst/>
                <a:cxnLst>
                  <a:cxn ang="0">
                    <a:pos x="7" y="111"/>
                  </a:cxn>
                  <a:cxn ang="0">
                    <a:pos x="7" y="53"/>
                  </a:cxn>
                  <a:cxn ang="0">
                    <a:pos x="47" y="10"/>
                  </a:cxn>
                  <a:cxn ang="0">
                    <a:pos x="87" y="0"/>
                  </a:cxn>
                  <a:cxn ang="0">
                    <a:pos x="128" y="10"/>
                  </a:cxn>
                  <a:cxn ang="0">
                    <a:pos x="167" y="53"/>
                  </a:cxn>
                  <a:cxn ang="0">
                    <a:pos x="167" y="111"/>
                  </a:cxn>
                </a:cxnLst>
                <a:rect l="0" t="0" r="r" b="b"/>
                <a:pathLst>
                  <a:path w="174" h="111">
                    <a:moveTo>
                      <a:pt x="7" y="111"/>
                    </a:moveTo>
                    <a:cubicBezTo>
                      <a:pt x="1" y="92"/>
                      <a:pt x="0" y="72"/>
                      <a:pt x="7" y="53"/>
                    </a:cubicBezTo>
                    <a:cubicBezTo>
                      <a:pt x="14" y="36"/>
                      <a:pt x="28" y="20"/>
                      <a:pt x="47" y="10"/>
                    </a:cubicBezTo>
                    <a:cubicBezTo>
                      <a:pt x="60" y="3"/>
                      <a:pt x="71" y="0"/>
                      <a:pt x="87" y="0"/>
                    </a:cubicBezTo>
                    <a:cubicBezTo>
                      <a:pt x="101" y="0"/>
                      <a:pt x="118" y="4"/>
                      <a:pt x="128" y="10"/>
                    </a:cubicBezTo>
                    <a:cubicBezTo>
                      <a:pt x="137" y="15"/>
                      <a:pt x="158" y="30"/>
                      <a:pt x="167" y="53"/>
                    </a:cubicBezTo>
                    <a:cubicBezTo>
                      <a:pt x="174" y="72"/>
                      <a:pt x="173" y="93"/>
                      <a:pt x="167" y="111"/>
                    </a:cubicBezTo>
                  </a:path>
                </a:pathLst>
              </a:custGeom>
              <a:noFill/>
              <a:ln w="12700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58A81A8E-22BE-FA44-A04C-24853B251D53}"/>
                </a:ext>
              </a:extLst>
            </p:cNvPr>
            <p:cNvSpPr/>
            <p:nvPr>
              <p:custDataLst>
                <p:tags r:id="rId1"/>
              </p:custDataLst>
            </p:nvPr>
          </p:nvSpPr>
          <p:spPr>
            <a:xfrm>
              <a:off x="4466588" y="1193369"/>
              <a:ext cx="3687522" cy="3687820"/>
            </a:xfrm>
            <a:prstGeom prst="ellipse">
              <a:avLst/>
            </a:prstGeom>
            <a:noFill/>
            <a:ln w="1016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>
              <a:prstTxWarp prst="textArchDown">
                <a:avLst/>
              </a:prstTxWarp>
            </a:bodyPr>
            <a:lstStyle/>
            <a:p>
              <a:pPr algn="ctr"/>
              <a:endParaRPr lang="en-GB" sz="1200" b="1" kern="0" dirty="0">
                <a:solidFill>
                  <a:srgbClr val="007295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83" name="Straight Connector 152">
            <a:extLst>
              <a:ext uri="{FF2B5EF4-FFF2-40B4-BE49-F238E27FC236}">
                <a16:creationId xmlns:a16="http://schemas.microsoft.com/office/drawing/2014/main" id="{F8675E97-D8EA-7043-B664-FD380311A7AF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124058" y="1676400"/>
            <a:ext cx="4207080" cy="843"/>
          </a:xfrm>
          <a:prstGeom prst="line">
            <a:avLst/>
          </a:prstGeom>
          <a:noFill/>
          <a:ln w="12700" cap="rnd" algn="ctr">
            <a:solidFill>
              <a:srgbClr val="007295"/>
            </a:solidFill>
            <a:round/>
            <a:headEnd type="oval" w="med" len="med"/>
            <a:tailEnd type="oval" w="med" len="med"/>
          </a:ln>
        </p:spPr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FDAF9577-F0E3-4F43-9D4F-8CB2BD1A3980}"/>
              </a:ext>
            </a:extLst>
          </p:cNvPr>
          <p:cNvSpPr txBox="1"/>
          <p:nvPr/>
        </p:nvSpPr>
        <p:spPr>
          <a:xfrm>
            <a:off x="1141797" y="1194727"/>
            <a:ext cx="27124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Applications</a:t>
            </a:r>
          </a:p>
        </p:txBody>
      </p:sp>
      <p:cxnSp>
        <p:nvCxnSpPr>
          <p:cNvPr id="85" name="Straight Connector 152">
            <a:extLst>
              <a:ext uri="{FF2B5EF4-FFF2-40B4-BE49-F238E27FC236}">
                <a16:creationId xmlns:a16="http://schemas.microsoft.com/office/drawing/2014/main" id="{F49E44D2-9AA7-2B48-A6C7-D6151521A64A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6576728" y="1690005"/>
            <a:ext cx="3384000" cy="0"/>
          </a:xfrm>
          <a:prstGeom prst="line">
            <a:avLst/>
          </a:prstGeom>
          <a:noFill/>
          <a:ln w="12700" cap="rnd" algn="ctr">
            <a:solidFill>
              <a:srgbClr val="112248"/>
            </a:solidFill>
            <a:round/>
            <a:headEnd type="oval" w="med" len="med"/>
            <a:tailEnd type="oval"/>
          </a:ln>
        </p:spPr>
      </p:cxnSp>
      <p:sp>
        <p:nvSpPr>
          <p:cNvPr id="86" name="TextBox 85">
            <a:extLst>
              <a:ext uri="{FF2B5EF4-FFF2-40B4-BE49-F238E27FC236}">
                <a16:creationId xmlns:a16="http://schemas.microsoft.com/office/drawing/2014/main" id="{5DFD3EAB-4C59-0146-B088-05D65FBBF6E9}"/>
              </a:ext>
            </a:extLst>
          </p:cNvPr>
          <p:cNvSpPr txBox="1"/>
          <p:nvPr/>
        </p:nvSpPr>
        <p:spPr>
          <a:xfrm>
            <a:off x="8102709" y="1163493"/>
            <a:ext cx="1750800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Strategy</a:t>
            </a:r>
          </a:p>
        </p:txBody>
      </p:sp>
      <p:cxnSp>
        <p:nvCxnSpPr>
          <p:cNvPr id="87" name="Straight Connector 152">
            <a:extLst>
              <a:ext uri="{FF2B5EF4-FFF2-40B4-BE49-F238E27FC236}">
                <a16:creationId xmlns:a16="http://schemas.microsoft.com/office/drawing/2014/main" id="{DA017D41-F0D7-0044-AD6A-B0213D305089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894007" y="4068060"/>
            <a:ext cx="3848565" cy="18764"/>
          </a:xfrm>
          <a:prstGeom prst="line">
            <a:avLst/>
          </a:prstGeom>
          <a:noFill/>
          <a:ln w="12700" cap="rnd" algn="ctr">
            <a:solidFill>
              <a:srgbClr val="94B5D7"/>
            </a:solidFill>
            <a:round/>
            <a:headEnd type="oval" w="med" len="med"/>
            <a:tailEnd type="oval" w="med" len="med"/>
          </a:ln>
        </p:spPr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2097BC1E-46E5-D740-8812-FCA0F845C833}"/>
              </a:ext>
            </a:extLst>
          </p:cNvPr>
          <p:cNvSpPr txBox="1"/>
          <p:nvPr/>
        </p:nvSpPr>
        <p:spPr>
          <a:xfrm>
            <a:off x="984933" y="3603716"/>
            <a:ext cx="14835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Technology</a:t>
            </a:r>
          </a:p>
        </p:txBody>
      </p:sp>
      <p:cxnSp>
        <p:nvCxnSpPr>
          <p:cNvPr id="89" name="Straight Connector 152">
            <a:extLst>
              <a:ext uri="{FF2B5EF4-FFF2-40B4-BE49-F238E27FC236}">
                <a16:creationId xmlns:a16="http://schemas.microsoft.com/office/drawing/2014/main" id="{2B24A904-C7E0-0E4B-9897-C7A21734F8C9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7024876" y="4077949"/>
            <a:ext cx="2902050" cy="0"/>
          </a:xfrm>
          <a:prstGeom prst="line">
            <a:avLst/>
          </a:prstGeom>
          <a:noFill/>
          <a:ln w="12700" cap="rnd" algn="ctr">
            <a:solidFill>
              <a:srgbClr val="1957A3"/>
            </a:solidFill>
            <a:round/>
            <a:headEnd type="oval" w="med" len="med"/>
            <a:tailEnd type="oval" w="med" len="med"/>
          </a:ln>
        </p:spPr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75B1ACDD-1B78-C54B-84A0-A99927321566}"/>
              </a:ext>
            </a:extLst>
          </p:cNvPr>
          <p:cNvSpPr txBox="1"/>
          <p:nvPr/>
        </p:nvSpPr>
        <p:spPr>
          <a:xfrm>
            <a:off x="8272587" y="3549047"/>
            <a:ext cx="15552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Engineering</a:t>
            </a:r>
          </a:p>
        </p:txBody>
      </p:sp>
      <p:sp>
        <p:nvSpPr>
          <p:cNvPr id="91" name="Freeform 192">
            <a:extLst>
              <a:ext uri="{FF2B5EF4-FFF2-40B4-BE49-F238E27FC236}">
                <a16:creationId xmlns:a16="http://schemas.microsoft.com/office/drawing/2014/main" id="{3572C062-266B-BF45-9592-40085F74475B}"/>
              </a:ext>
            </a:extLst>
          </p:cNvPr>
          <p:cNvSpPr/>
          <p:nvPr/>
        </p:nvSpPr>
        <p:spPr>
          <a:xfrm>
            <a:off x="3648554" y="4512379"/>
            <a:ext cx="3419100" cy="911551"/>
          </a:xfrm>
          <a:custGeom>
            <a:avLst/>
            <a:gdLst>
              <a:gd name="connsiteX0" fmla="*/ 1843314 w 1843314"/>
              <a:gd name="connsiteY0" fmla="*/ 0 h 609600"/>
              <a:gd name="connsiteX1" fmla="*/ 1843314 w 1843314"/>
              <a:gd name="connsiteY1" fmla="*/ 609600 h 609600"/>
              <a:gd name="connsiteX2" fmla="*/ 0 w 1843314"/>
              <a:gd name="connsiteY2" fmla="*/ 609600 h 60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43314" h="609600">
                <a:moveTo>
                  <a:pt x="1843314" y="0"/>
                </a:moveTo>
                <a:lnTo>
                  <a:pt x="1843314" y="609600"/>
                </a:lnTo>
                <a:lnTo>
                  <a:pt x="0" y="609600"/>
                </a:lnTo>
              </a:path>
            </a:pathLst>
          </a:custGeom>
          <a:noFill/>
          <a:ln w="12700" cap="rnd" algn="ctr">
            <a:solidFill>
              <a:schemeClr val="accent5"/>
            </a:solidFill>
            <a:round/>
            <a:headEnd type="none" w="med" len="med"/>
            <a:tailEnd type="oval"/>
          </a:ln>
        </p:spPr>
        <p:txBody>
          <a:bodyPr rtlCol="0" anchor="ctr"/>
          <a:lstStyle/>
          <a:p>
            <a:pPr algn="ctr"/>
            <a:endParaRPr lang="en-GB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8317D34D-38DC-2445-ADAD-E5F40E27F45C}"/>
              </a:ext>
            </a:extLst>
          </p:cNvPr>
          <p:cNvSpPr txBox="1"/>
          <p:nvPr/>
        </p:nvSpPr>
        <p:spPr>
          <a:xfrm>
            <a:off x="3471896" y="4945589"/>
            <a:ext cx="32191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OCM &amp; Managed Services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1FD5F63C-4015-3848-B5D3-920570CE9785}"/>
              </a:ext>
            </a:extLst>
          </p:cNvPr>
          <p:cNvSpPr txBox="1"/>
          <p:nvPr/>
        </p:nvSpPr>
        <p:spPr>
          <a:xfrm>
            <a:off x="1081816" y="1748528"/>
            <a:ext cx="2782755" cy="1041311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185738" lvl="0" indent="-185738">
              <a:spcBef>
                <a:spcPts val="150"/>
              </a:spcBef>
              <a:buClr>
                <a:srgbClr val="007295"/>
              </a:buClr>
              <a:buFont typeface="Wingdings" pitchFamily="2" charset="2"/>
              <a:buChar char="§"/>
            </a:pP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Data Lakes</a:t>
            </a:r>
          </a:p>
          <a:p>
            <a:pPr marL="185738" lvl="0" indent="-185738">
              <a:spcBef>
                <a:spcPts val="150"/>
              </a:spcBef>
              <a:buClr>
                <a:srgbClr val="007295"/>
              </a:buClr>
              <a:buFont typeface="Wingdings" pitchFamily="2" charset="2"/>
              <a:buChar char="§"/>
            </a:pP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Data Warehouse</a:t>
            </a:r>
          </a:p>
          <a:p>
            <a:pPr marL="185738" indent="-185738">
              <a:spcBef>
                <a:spcPts val="150"/>
              </a:spcBef>
              <a:buClr>
                <a:srgbClr val="007295"/>
              </a:buClr>
              <a:buFont typeface="Wingdings" pitchFamily="2" charset="2"/>
              <a:buChar char="§"/>
            </a:pP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Visualization</a:t>
            </a:r>
          </a:p>
          <a:p>
            <a:pPr marL="185738" lvl="0" indent="-185738">
              <a:spcBef>
                <a:spcPts val="150"/>
              </a:spcBef>
              <a:buClr>
                <a:srgbClr val="007295"/>
              </a:buClr>
              <a:buFont typeface="Wingdings" pitchFamily="2" charset="2"/>
              <a:buChar char="§"/>
            </a:pP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Decision management systems</a:t>
            </a:r>
          </a:p>
          <a:p>
            <a:pPr marL="185738" lvl="0" indent="-185738">
              <a:spcBef>
                <a:spcPts val="150"/>
              </a:spcBef>
              <a:buClr>
                <a:srgbClr val="007295"/>
              </a:buClr>
              <a:buFont typeface="Wingdings" pitchFamily="2" charset="2"/>
              <a:buChar char="§"/>
            </a:pP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IoT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Applications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EDCB7398-FAEF-B446-85C2-BBBD11469145}"/>
              </a:ext>
            </a:extLst>
          </p:cNvPr>
          <p:cNvSpPr txBox="1"/>
          <p:nvPr/>
        </p:nvSpPr>
        <p:spPr>
          <a:xfrm>
            <a:off x="8084147" y="1745451"/>
            <a:ext cx="2834946" cy="1210588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185738" lvl="0" indent="-185738">
              <a:spcBef>
                <a:spcPts val="150"/>
              </a:spcBef>
              <a:buClr>
                <a:srgbClr val="E47E1A"/>
              </a:buClr>
              <a:buFont typeface="Wingdings" pitchFamily="2" charset="2"/>
              <a:buChar char="§"/>
            </a:pP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Data Monetization Roadmap</a:t>
            </a:r>
          </a:p>
          <a:p>
            <a:pPr marL="185738" lvl="0" indent="-185738">
              <a:spcBef>
                <a:spcPts val="150"/>
              </a:spcBef>
              <a:buClr>
                <a:srgbClr val="E47E1A"/>
              </a:buClr>
              <a:buFont typeface="Wingdings" pitchFamily="2" charset="2"/>
              <a:buChar char="§"/>
            </a:pP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Cloud Strategy &amp; Architecture </a:t>
            </a:r>
          </a:p>
          <a:p>
            <a:pPr marL="185738" lvl="0" indent="-185738">
              <a:spcBef>
                <a:spcPts val="150"/>
              </a:spcBef>
              <a:buClr>
                <a:srgbClr val="E47E1A"/>
              </a:buClr>
              <a:buFont typeface="Wingdings" pitchFamily="2" charset="2"/>
              <a:buChar char="§"/>
            </a:pP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Architecture Evolution</a:t>
            </a:r>
          </a:p>
          <a:p>
            <a:pPr marL="185738" lvl="0" indent="-185738">
              <a:spcBef>
                <a:spcPts val="150"/>
              </a:spcBef>
              <a:buClr>
                <a:srgbClr val="E47E1A"/>
              </a:buClr>
              <a:buFont typeface="Wingdings" pitchFamily="2" charset="2"/>
              <a:buChar char="§"/>
            </a:pP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Data Integration / Consolidation / Harmonization  Framework</a:t>
            </a:r>
          </a:p>
          <a:p>
            <a:pPr marL="185738" lvl="0" indent="-185738">
              <a:spcBef>
                <a:spcPts val="150"/>
              </a:spcBef>
              <a:buClr>
                <a:srgbClr val="E47E1A"/>
              </a:buClr>
              <a:buFont typeface="Wingdings" pitchFamily="2" charset="2"/>
              <a:buChar char="§"/>
            </a:pP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Optimizing BI Investments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9BB96EDD-85CD-FF48-AB3A-CE7686D9AA64}"/>
              </a:ext>
            </a:extLst>
          </p:cNvPr>
          <p:cNvSpPr txBox="1"/>
          <p:nvPr/>
        </p:nvSpPr>
        <p:spPr>
          <a:xfrm>
            <a:off x="8091372" y="4227509"/>
            <a:ext cx="3163505" cy="1831271"/>
          </a:xfrm>
          <a:prstGeom prst="rect">
            <a:avLst/>
          </a:prstGeom>
          <a:noFill/>
        </p:spPr>
        <p:txBody>
          <a:bodyPr wrap="square" numCol="1" rtlCol="0">
            <a:noAutofit/>
          </a:bodyPr>
          <a:lstStyle/>
          <a:p>
            <a:pPr marL="185738" lvl="0" indent="-185738">
              <a:spcBef>
                <a:spcPts val="150"/>
              </a:spcBef>
              <a:buClr>
                <a:srgbClr val="898E10"/>
              </a:buClr>
              <a:buFont typeface="Wingdings" pitchFamily="2" charset="2"/>
              <a:buChar char="§"/>
            </a:pP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Structure Data Flows</a:t>
            </a:r>
          </a:p>
          <a:p>
            <a:pPr marL="185738" lvl="0" indent="-185738">
              <a:spcBef>
                <a:spcPts val="150"/>
              </a:spcBef>
              <a:buClr>
                <a:srgbClr val="898E10"/>
              </a:buClr>
              <a:buFont typeface="Wingdings" pitchFamily="2" charset="2"/>
              <a:buChar char="§"/>
            </a:pP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Ingest streaming &amp; batch data</a:t>
            </a:r>
          </a:p>
          <a:p>
            <a:pPr marL="185738" lvl="0" indent="-185738">
              <a:spcBef>
                <a:spcPts val="150"/>
              </a:spcBef>
              <a:buClr>
                <a:srgbClr val="898E10"/>
              </a:buClr>
              <a:buFont typeface="Wingdings" pitchFamily="2" charset="2"/>
              <a:buChar char="§"/>
            </a:pP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Data storage and data model</a:t>
            </a:r>
          </a:p>
          <a:p>
            <a:pPr marL="185738" lvl="0" indent="-185738">
              <a:spcBef>
                <a:spcPts val="150"/>
              </a:spcBef>
              <a:buClr>
                <a:srgbClr val="898E10"/>
              </a:buClr>
              <a:buFont typeface="Wingdings" pitchFamily="2" charset="2"/>
              <a:buChar char="§"/>
            </a:pP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Batch and Real time processing</a:t>
            </a:r>
          </a:p>
          <a:p>
            <a:pPr marL="185738" lvl="0" indent="-185738">
              <a:spcBef>
                <a:spcPts val="150"/>
              </a:spcBef>
              <a:buClr>
                <a:srgbClr val="898E10"/>
              </a:buClr>
              <a:buFont typeface="Wingdings" pitchFamily="2" charset="2"/>
              <a:buChar char="§"/>
            </a:pP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Real-time, Graph, Search &amp; Iterative workloads</a:t>
            </a:r>
          </a:p>
          <a:p>
            <a:pPr marL="185738" lvl="0" indent="-185738">
              <a:spcBef>
                <a:spcPts val="150"/>
              </a:spcBef>
              <a:buClr>
                <a:srgbClr val="898E10"/>
              </a:buClr>
              <a:buFont typeface="Wingdings" pitchFamily="2" charset="2"/>
              <a:buChar char="§"/>
            </a:pP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Orchestration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2CE7D9B9-00D0-494F-8137-6A508E104F8B}"/>
              </a:ext>
            </a:extLst>
          </p:cNvPr>
          <p:cNvSpPr txBox="1"/>
          <p:nvPr/>
        </p:nvSpPr>
        <p:spPr>
          <a:xfrm>
            <a:off x="840339" y="4211212"/>
            <a:ext cx="2654884" cy="1379865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185738" lvl="0" indent="-185738">
              <a:spcBef>
                <a:spcPts val="200"/>
              </a:spcBef>
              <a:buClr>
                <a:schemeClr val="accent2"/>
              </a:buClr>
              <a:buFont typeface="Wingdings" pitchFamily="2" charset="2"/>
              <a:buChar char="§"/>
            </a:pP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Hadoop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: Hive, 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HBase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MapReduce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PiG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, HDFS, Phoenix</a:t>
            </a:r>
          </a:p>
          <a:p>
            <a:pPr marL="185738" lvl="0" indent="-185738">
              <a:spcBef>
                <a:spcPts val="200"/>
              </a:spcBef>
              <a:buClr>
                <a:schemeClr val="accent2"/>
              </a:buClr>
              <a:buFont typeface="Wingdings" pitchFamily="2" charset="2"/>
              <a:buChar char="§"/>
            </a:pP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Spark </a:t>
            </a:r>
            <a:r>
              <a:rPr lang="mr-IN" sz="1100" dirty="0">
                <a:latin typeface="Arial" panose="020B0604020202020204" pitchFamily="34" charset="0"/>
                <a:cs typeface="Lucida Sans"/>
              </a:rPr>
              <a:t>–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Scala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, Python, Spark SQL</a:t>
            </a:r>
          </a:p>
          <a:p>
            <a:pPr marL="185738" indent="-185738">
              <a:spcBef>
                <a:spcPts val="200"/>
              </a:spcBef>
              <a:buClr>
                <a:schemeClr val="accent2"/>
              </a:buClr>
              <a:buFont typeface="Wingdings" pitchFamily="2" charset="2"/>
              <a:buChar char="§"/>
            </a:pP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Flume, Kafka, 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NiFi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Sqoop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85738" indent="-185738">
              <a:spcBef>
                <a:spcPts val="200"/>
              </a:spcBef>
              <a:buClr>
                <a:schemeClr val="accent2"/>
              </a:buClr>
              <a:buFont typeface="Wingdings" pitchFamily="2" charset="2"/>
              <a:buChar char="§"/>
            </a:pP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Spark Streaming, Storm</a:t>
            </a:r>
          </a:p>
          <a:p>
            <a:pPr marL="185738" indent="-185738">
              <a:spcBef>
                <a:spcPts val="200"/>
              </a:spcBef>
              <a:buClr>
                <a:schemeClr val="accent2"/>
              </a:buClr>
              <a:buFont typeface="Wingdings" pitchFamily="2" charset="2"/>
              <a:buChar char="§"/>
            </a:pP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AWS, Azure, 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Kylo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Qubole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, Databricks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95D43177-AC0C-5849-8B18-49D25E92367A}"/>
              </a:ext>
            </a:extLst>
          </p:cNvPr>
          <p:cNvSpPr txBox="1"/>
          <p:nvPr/>
        </p:nvSpPr>
        <p:spPr>
          <a:xfrm>
            <a:off x="3654795" y="5472316"/>
            <a:ext cx="2478832" cy="625812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185738" indent="-185738">
              <a:spcBef>
                <a:spcPts val="100"/>
              </a:spcBef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</a:pP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Organizational Change Mgmt</a:t>
            </a:r>
          </a:p>
          <a:p>
            <a:pPr marL="185738" indent="-185738">
              <a:spcBef>
                <a:spcPts val="100"/>
              </a:spcBef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</a:pP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Governance</a:t>
            </a:r>
          </a:p>
          <a:p>
            <a:pPr marL="185738" indent="-185738">
              <a:spcBef>
                <a:spcPts val="100"/>
              </a:spcBef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</a:pP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Maturity Assessments</a:t>
            </a:r>
          </a:p>
        </p:txBody>
      </p:sp>
    </p:spTree>
    <p:extLst>
      <p:ext uri="{BB962C8B-B14F-4D97-AF65-F5344CB8AC3E}">
        <p14:creationId xmlns:p14="http://schemas.microsoft.com/office/powerpoint/2010/main" val="40398641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765" y="58925"/>
            <a:ext cx="11920306" cy="431068"/>
          </a:xfrm>
        </p:spPr>
        <p:txBody>
          <a:bodyPr/>
          <a:lstStyle/>
          <a:p>
            <a:r>
              <a:rPr lang="en-US" sz="2500" dirty="0"/>
              <a:t>Increasing Complexity and Digitization drives the increasing need for Analytics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4F0BB0E3-726D-4786-86E2-5D355B444D0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69885303"/>
              </p:ext>
            </p:extLst>
          </p:nvPr>
        </p:nvGraphicFramePr>
        <p:xfrm flipH="1">
          <a:off x="5034816" y="1512551"/>
          <a:ext cx="773201" cy="7964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00" name="Clip" r:id="rId4" imgW="2385360" imgH="2371680" progId="MS_ClipArt_Gallery.2">
                  <p:embed/>
                </p:oleObj>
              </mc:Choice>
              <mc:Fallback>
                <p:oleObj name="Clip" r:id="rId4" imgW="2385360" imgH="2371680" progId="MS_ClipArt_Gallery.2">
                  <p:embed/>
                  <p:pic>
                    <p:nvPicPr>
                      <p:cNvPr id="40963" name="Object 3">
                        <a:extLst>
                          <a:ext uri="{FF2B5EF4-FFF2-40B4-BE49-F238E27FC236}">
                            <a16:creationId xmlns:a16="http://schemas.microsoft.com/office/drawing/2014/main" id="{4BA776CD-7F4B-4667-8547-D6C31E8B895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 flipH="1">
                        <a:off x="5034816" y="1512551"/>
                        <a:ext cx="773201" cy="79644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0B69C051-313A-4F36-93C0-72F1DEDFA6F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74613714"/>
              </p:ext>
            </p:extLst>
          </p:nvPr>
        </p:nvGraphicFramePr>
        <p:xfrm>
          <a:off x="5036057" y="4662283"/>
          <a:ext cx="771960" cy="514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01" name="Clip" r:id="rId6" imgW="1158120" imgH="744840" progId="MS_ClipArt_Gallery.2">
                  <p:embed/>
                </p:oleObj>
              </mc:Choice>
              <mc:Fallback>
                <p:oleObj name="Clip" r:id="rId6" imgW="1158120" imgH="744840" progId="MS_ClipArt_Gallery.2">
                  <p:embed/>
                  <p:pic>
                    <p:nvPicPr>
                      <p:cNvPr id="40964" name="Object 4">
                        <a:extLst>
                          <a:ext uri="{FF2B5EF4-FFF2-40B4-BE49-F238E27FC236}">
                            <a16:creationId xmlns:a16="http://schemas.microsoft.com/office/drawing/2014/main" id="{33B837E8-A465-419D-AE58-718B04E375C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36057" y="4662283"/>
                        <a:ext cx="771960" cy="5146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5" descr="indus095">
            <a:extLst>
              <a:ext uri="{FF2B5EF4-FFF2-40B4-BE49-F238E27FC236}">
                <a16:creationId xmlns:a16="http://schemas.microsoft.com/office/drawing/2014/main" id="{67742895-0102-45DD-8808-E3169B541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828" y="2119852"/>
            <a:ext cx="834014" cy="559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d003228">
            <a:extLst>
              <a:ext uri="{FF2B5EF4-FFF2-40B4-BE49-F238E27FC236}">
                <a16:creationId xmlns:a16="http://schemas.microsoft.com/office/drawing/2014/main" id="{B693EC71-98F3-4261-A20A-AA158C96F7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5030" y="3735891"/>
            <a:ext cx="834014" cy="735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cobje134">
            <a:extLst>
              <a:ext uri="{FF2B5EF4-FFF2-40B4-BE49-F238E27FC236}">
                <a16:creationId xmlns:a16="http://schemas.microsoft.com/office/drawing/2014/main" id="{2EC692C9-412B-4E17-8225-5B16C87BBA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302" y="4229967"/>
            <a:ext cx="757067" cy="802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comml009">
            <a:extLst>
              <a:ext uri="{FF2B5EF4-FFF2-40B4-BE49-F238E27FC236}">
                <a16:creationId xmlns:a16="http://schemas.microsoft.com/office/drawing/2014/main" id="{C17D5069-B4A6-4EAF-90D6-1E424A4B3C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4430" y="2679547"/>
            <a:ext cx="1012732" cy="562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comml019">
            <a:extLst>
              <a:ext uri="{FF2B5EF4-FFF2-40B4-BE49-F238E27FC236}">
                <a16:creationId xmlns:a16="http://schemas.microsoft.com/office/drawing/2014/main" id="{08430258-D373-43E7-B074-FFB417A94D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7601" y="2274251"/>
            <a:ext cx="893587" cy="405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comml019">
            <a:extLst>
              <a:ext uri="{FF2B5EF4-FFF2-40B4-BE49-F238E27FC236}">
                <a16:creationId xmlns:a16="http://schemas.microsoft.com/office/drawing/2014/main" id="{43215B3B-F25C-4AD4-97F6-00E5C9984C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6580" y="4066562"/>
            <a:ext cx="893587" cy="405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AutoShape 11">
            <a:extLst>
              <a:ext uri="{FF2B5EF4-FFF2-40B4-BE49-F238E27FC236}">
                <a16:creationId xmlns:a16="http://schemas.microsoft.com/office/drawing/2014/main" id="{90D9C790-691F-47AB-A352-E8FB6885209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516960" y="3522306"/>
            <a:ext cx="714869" cy="370557"/>
          </a:xfrm>
          <a:prstGeom prst="upArrow">
            <a:avLst>
              <a:gd name="adj1" fmla="val 50000"/>
              <a:gd name="adj2" fmla="val 25000"/>
            </a:avLst>
          </a:prstGeom>
          <a:solidFill>
            <a:srgbClr val="FFFF00"/>
          </a:solidFill>
          <a:ln w="222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AutoShape 12">
            <a:extLst>
              <a:ext uri="{FF2B5EF4-FFF2-40B4-BE49-F238E27FC236}">
                <a16:creationId xmlns:a16="http://schemas.microsoft.com/office/drawing/2014/main" id="{A9979F77-7BB4-467F-B5EB-0C9257B57B8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265938" y="3084844"/>
            <a:ext cx="714869" cy="370557"/>
          </a:xfrm>
          <a:prstGeom prst="upArrow">
            <a:avLst>
              <a:gd name="adj1" fmla="val 50000"/>
              <a:gd name="adj2" fmla="val 25000"/>
            </a:avLst>
          </a:prstGeom>
          <a:solidFill>
            <a:srgbClr val="FFFF00"/>
          </a:solidFill>
          <a:ln w="222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AutoShape 13">
            <a:extLst>
              <a:ext uri="{FF2B5EF4-FFF2-40B4-BE49-F238E27FC236}">
                <a16:creationId xmlns:a16="http://schemas.microsoft.com/office/drawing/2014/main" id="{EA0C58D2-ED1C-4BA1-8EAF-C121D980FEC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516960" y="4662283"/>
            <a:ext cx="714869" cy="370557"/>
          </a:xfrm>
          <a:prstGeom prst="upArrow">
            <a:avLst>
              <a:gd name="adj1" fmla="val 50000"/>
              <a:gd name="adj2" fmla="val 25000"/>
            </a:avLst>
          </a:prstGeom>
          <a:solidFill>
            <a:srgbClr val="FFFF00"/>
          </a:solidFill>
          <a:ln w="222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5232BD2-A099-4D61-83B3-79A3F830745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504228" y="3241816"/>
            <a:ext cx="238290" cy="213585"/>
          </a:xfrm>
          <a:prstGeom prst="rect">
            <a:avLst/>
          </a:prstGeom>
          <a:solidFill>
            <a:schemeClr val="tx1"/>
          </a:solidFill>
          <a:ln w="222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7B52AFE-2084-4709-AEBC-E7061BF0EBE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755250" y="3679278"/>
            <a:ext cx="238290" cy="213585"/>
          </a:xfrm>
          <a:prstGeom prst="rect">
            <a:avLst/>
          </a:prstGeom>
          <a:solidFill>
            <a:schemeClr val="tx1"/>
          </a:solidFill>
          <a:ln w="222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532FF1D-0DC7-41F8-9B06-86EA96434D1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755250" y="4819255"/>
            <a:ext cx="238290" cy="213585"/>
          </a:xfrm>
          <a:prstGeom prst="rect">
            <a:avLst/>
          </a:prstGeom>
          <a:solidFill>
            <a:schemeClr val="tx1"/>
          </a:solidFill>
          <a:ln w="222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" name="Picture 18" descr="indus093">
            <a:extLst>
              <a:ext uri="{FF2B5EF4-FFF2-40B4-BE49-F238E27FC236}">
                <a16:creationId xmlns:a16="http://schemas.microsoft.com/office/drawing/2014/main" id="{A8557CA0-E625-4212-9232-09CA5AA4FB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302" y="3241816"/>
            <a:ext cx="757067" cy="532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Line 19">
            <a:extLst>
              <a:ext uri="{FF2B5EF4-FFF2-40B4-BE49-F238E27FC236}">
                <a16:creationId xmlns:a16="http://schemas.microsoft.com/office/drawing/2014/main" id="{D6F79B87-B17B-46C6-A3C8-D8D623F74D53}"/>
              </a:ext>
            </a:extLst>
          </p:cNvPr>
          <p:cNvSpPr>
            <a:spLocks noChangeAspect="1" noChangeShapeType="1"/>
          </p:cNvSpPr>
          <p:nvPr/>
        </p:nvSpPr>
        <p:spPr bwMode="auto">
          <a:xfrm flipV="1">
            <a:off x="1640427" y="4229967"/>
            <a:ext cx="536152" cy="432316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Line 20">
            <a:extLst>
              <a:ext uri="{FF2B5EF4-FFF2-40B4-BE49-F238E27FC236}">
                <a16:creationId xmlns:a16="http://schemas.microsoft.com/office/drawing/2014/main" id="{CAEDEB7E-1183-41B7-8056-7BA05D626608}"/>
              </a:ext>
            </a:extLst>
          </p:cNvPr>
          <p:cNvSpPr>
            <a:spLocks noChangeAspect="1" noChangeShapeType="1"/>
          </p:cNvSpPr>
          <p:nvPr/>
        </p:nvSpPr>
        <p:spPr bwMode="auto">
          <a:xfrm>
            <a:off x="1721098" y="3522306"/>
            <a:ext cx="455481" cy="70766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Line 21">
            <a:extLst>
              <a:ext uri="{FF2B5EF4-FFF2-40B4-BE49-F238E27FC236}">
                <a16:creationId xmlns:a16="http://schemas.microsoft.com/office/drawing/2014/main" id="{F616F017-C418-4E2B-8088-1DF540C793DC}"/>
              </a:ext>
            </a:extLst>
          </p:cNvPr>
          <p:cNvSpPr>
            <a:spLocks noChangeAspect="1" noChangeShapeType="1"/>
          </p:cNvSpPr>
          <p:nvPr/>
        </p:nvSpPr>
        <p:spPr bwMode="auto">
          <a:xfrm>
            <a:off x="1759572" y="2315424"/>
            <a:ext cx="417007" cy="1914543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A84D6DD1-588C-4E66-BCAC-AB82EB68ADF9}"/>
              </a:ext>
            </a:extLst>
          </p:cNvPr>
          <p:cNvSpPr>
            <a:spLocks noChangeAspect="1"/>
          </p:cNvSpPr>
          <p:nvPr/>
        </p:nvSpPr>
        <p:spPr bwMode="auto">
          <a:xfrm>
            <a:off x="1752126" y="2299984"/>
            <a:ext cx="752102" cy="784860"/>
          </a:xfrm>
          <a:custGeom>
            <a:avLst/>
            <a:gdLst>
              <a:gd name="T0" fmla="*/ 0 w 606"/>
              <a:gd name="T1" fmla="*/ 0 h 610"/>
              <a:gd name="T2" fmla="*/ 606 w 606"/>
              <a:gd name="T3" fmla="*/ 610 h 610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606" h="610">
                <a:moveTo>
                  <a:pt x="0" y="0"/>
                </a:moveTo>
                <a:lnTo>
                  <a:pt x="606" y="610"/>
                </a:lnTo>
              </a:path>
            </a:pathLst>
          </a:custGeom>
          <a:noFill/>
          <a:ln w="12700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Freeform 23">
            <a:extLst>
              <a:ext uri="{FF2B5EF4-FFF2-40B4-BE49-F238E27FC236}">
                <a16:creationId xmlns:a16="http://schemas.microsoft.com/office/drawing/2014/main" id="{A15D056A-355E-4A35-A287-57A7DB63F6D2}"/>
              </a:ext>
            </a:extLst>
          </p:cNvPr>
          <p:cNvSpPr>
            <a:spLocks noChangeAspect="1"/>
          </p:cNvSpPr>
          <p:nvPr/>
        </p:nvSpPr>
        <p:spPr bwMode="auto">
          <a:xfrm>
            <a:off x="1721098" y="3303575"/>
            <a:ext cx="716111" cy="218731"/>
          </a:xfrm>
          <a:custGeom>
            <a:avLst/>
            <a:gdLst>
              <a:gd name="T0" fmla="*/ 0 w 577"/>
              <a:gd name="T1" fmla="*/ 170 h 170"/>
              <a:gd name="T2" fmla="*/ 577 w 577"/>
              <a:gd name="T3" fmla="*/ 0 h 170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577" h="170">
                <a:moveTo>
                  <a:pt x="0" y="170"/>
                </a:moveTo>
                <a:lnTo>
                  <a:pt x="577" y="0"/>
                </a:lnTo>
              </a:path>
            </a:pathLst>
          </a:custGeom>
          <a:noFill/>
          <a:ln w="12700" cap="flat" cmpd="sng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Line 24">
            <a:extLst>
              <a:ext uri="{FF2B5EF4-FFF2-40B4-BE49-F238E27FC236}">
                <a16:creationId xmlns:a16="http://schemas.microsoft.com/office/drawing/2014/main" id="{46D3293A-FC87-45B4-849C-C83EC239E4EC}"/>
              </a:ext>
            </a:extLst>
          </p:cNvPr>
          <p:cNvSpPr>
            <a:spLocks noChangeAspect="1" noChangeShapeType="1"/>
          </p:cNvSpPr>
          <p:nvPr/>
        </p:nvSpPr>
        <p:spPr bwMode="auto">
          <a:xfrm flipV="1">
            <a:off x="1640427" y="3303575"/>
            <a:ext cx="796782" cy="1358708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Line 25">
            <a:extLst>
              <a:ext uri="{FF2B5EF4-FFF2-40B4-BE49-F238E27FC236}">
                <a16:creationId xmlns:a16="http://schemas.microsoft.com/office/drawing/2014/main" id="{1C058D4E-C640-46FF-BE06-9BA95CF151C6}"/>
              </a:ext>
            </a:extLst>
          </p:cNvPr>
          <p:cNvSpPr>
            <a:spLocks noChangeAspect="1" noChangeShapeType="1"/>
          </p:cNvSpPr>
          <p:nvPr/>
        </p:nvSpPr>
        <p:spPr bwMode="auto">
          <a:xfrm flipV="1">
            <a:off x="1752126" y="1944867"/>
            <a:ext cx="3283932" cy="355117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Line 26">
            <a:extLst>
              <a:ext uri="{FF2B5EF4-FFF2-40B4-BE49-F238E27FC236}">
                <a16:creationId xmlns:a16="http://schemas.microsoft.com/office/drawing/2014/main" id="{259D5762-BF01-4DDB-ADDC-C020700BDE11}"/>
              </a:ext>
            </a:extLst>
          </p:cNvPr>
          <p:cNvSpPr>
            <a:spLocks noChangeAspect="1" noChangeShapeType="1"/>
          </p:cNvSpPr>
          <p:nvPr/>
        </p:nvSpPr>
        <p:spPr bwMode="auto">
          <a:xfrm>
            <a:off x="1759572" y="2308991"/>
            <a:ext cx="1995677" cy="1213316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337FBB84-BA2B-46AD-9E13-08AD9EB3C6CC}"/>
              </a:ext>
            </a:extLst>
          </p:cNvPr>
          <p:cNvSpPr>
            <a:spLocks noChangeAspect="1"/>
          </p:cNvSpPr>
          <p:nvPr/>
        </p:nvSpPr>
        <p:spPr bwMode="auto">
          <a:xfrm>
            <a:off x="2816983" y="3326735"/>
            <a:ext cx="878694" cy="440036"/>
          </a:xfrm>
          <a:custGeom>
            <a:avLst/>
            <a:gdLst>
              <a:gd name="T0" fmla="*/ 0 w 708"/>
              <a:gd name="T1" fmla="*/ 0 h 342"/>
              <a:gd name="T2" fmla="*/ 708 w 708"/>
              <a:gd name="T3" fmla="*/ 342 h 342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708" h="342">
                <a:moveTo>
                  <a:pt x="0" y="0"/>
                </a:moveTo>
                <a:lnTo>
                  <a:pt x="708" y="342"/>
                </a:lnTo>
              </a:path>
            </a:pathLst>
          </a:custGeom>
          <a:noFill/>
          <a:ln w="12700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Line 28">
            <a:extLst>
              <a:ext uri="{FF2B5EF4-FFF2-40B4-BE49-F238E27FC236}">
                <a16:creationId xmlns:a16="http://schemas.microsoft.com/office/drawing/2014/main" id="{6EA29FEB-D0A4-4E84-B1D7-4259D7A7F379}"/>
              </a:ext>
            </a:extLst>
          </p:cNvPr>
          <p:cNvSpPr>
            <a:spLocks noChangeAspect="1" noChangeShapeType="1"/>
          </p:cNvSpPr>
          <p:nvPr/>
        </p:nvSpPr>
        <p:spPr bwMode="auto">
          <a:xfrm flipV="1">
            <a:off x="3070166" y="2679547"/>
            <a:ext cx="685083" cy="155042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Line 29">
            <a:extLst>
              <a:ext uri="{FF2B5EF4-FFF2-40B4-BE49-F238E27FC236}">
                <a16:creationId xmlns:a16="http://schemas.microsoft.com/office/drawing/2014/main" id="{53E28ECA-35DD-48FC-B56B-4DBADA6989D2}"/>
              </a:ext>
            </a:extLst>
          </p:cNvPr>
          <p:cNvSpPr>
            <a:spLocks noChangeAspect="1" noChangeShapeType="1"/>
          </p:cNvSpPr>
          <p:nvPr/>
        </p:nvSpPr>
        <p:spPr bwMode="auto">
          <a:xfrm flipV="1">
            <a:off x="2816983" y="2679547"/>
            <a:ext cx="938266" cy="647188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Line 30">
            <a:extLst>
              <a:ext uri="{FF2B5EF4-FFF2-40B4-BE49-F238E27FC236}">
                <a16:creationId xmlns:a16="http://schemas.microsoft.com/office/drawing/2014/main" id="{72108CCA-7F51-4F4C-9179-FB612FA0E59A}"/>
              </a:ext>
            </a:extLst>
          </p:cNvPr>
          <p:cNvSpPr>
            <a:spLocks noChangeAspect="1" noChangeShapeType="1"/>
          </p:cNvSpPr>
          <p:nvPr/>
        </p:nvSpPr>
        <p:spPr bwMode="auto">
          <a:xfrm>
            <a:off x="3070166" y="4229967"/>
            <a:ext cx="685083" cy="432316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Line 31">
            <a:extLst>
              <a:ext uri="{FF2B5EF4-FFF2-40B4-BE49-F238E27FC236}">
                <a16:creationId xmlns:a16="http://schemas.microsoft.com/office/drawing/2014/main" id="{8AF00A66-13A1-4681-9415-74F1F6DDF3C1}"/>
              </a:ext>
            </a:extLst>
          </p:cNvPr>
          <p:cNvSpPr>
            <a:spLocks noChangeAspect="1" noChangeShapeType="1"/>
          </p:cNvSpPr>
          <p:nvPr/>
        </p:nvSpPr>
        <p:spPr bwMode="auto">
          <a:xfrm>
            <a:off x="2816983" y="3326735"/>
            <a:ext cx="938266" cy="1335548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Freeform 32">
            <a:extLst>
              <a:ext uri="{FF2B5EF4-FFF2-40B4-BE49-F238E27FC236}">
                <a16:creationId xmlns:a16="http://schemas.microsoft.com/office/drawing/2014/main" id="{3BC70E08-B34F-4EC3-BC70-1F87632E390D}"/>
              </a:ext>
            </a:extLst>
          </p:cNvPr>
          <p:cNvSpPr>
            <a:spLocks noChangeAspect="1"/>
          </p:cNvSpPr>
          <p:nvPr/>
        </p:nvSpPr>
        <p:spPr bwMode="auto">
          <a:xfrm>
            <a:off x="4053112" y="4886161"/>
            <a:ext cx="982946" cy="146679"/>
          </a:xfrm>
          <a:custGeom>
            <a:avLst/>
            <a:gdLst>
              <a:gd name="T0" fmla="*/ 0 w 792"/>
              <a:gd name="T1" fmla="*/ 0 h 114"/>
              <a:gd name="T2" fmla="*/ 792 w 792"/>
              <a:gd name="T3" fmla="*/ 114 h 114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792" h="114">
                <a:moveTo>
                  <a:pt x="0" y="0"/>
                </a:moveTo>
                <a:lnTo>
                  <a:pt x="792" y="114"/>
                </a:lnTo>
              </a:path>
            </a:pathLst>
          </a:custGeom>
          <a:noFill/>
          <a:ln w="12700" cap="flat" cmpd="sng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Line 33">
            <a:extLst>
              <a:ext uri="{FF2B5EF4-FFF2-40B4-BE49-F238E27FC236}">
                <a16:creationId xmlns:a16="http://schemas.microsoft.com/office/drawing/2014/main" id="{5A80E479-BB92-4565-9925-1EC8BB03103B}"/>
              </a:ext>
            </a:extLst>
          </p:cNvPr>
          <p:cNvSpPr>
            <a:spLocks noChangeAspect="1" noChangeShapeType="1"/>
          </p:cNvSpPr>
          <p:nvPr/>
        </p:nvSpPr>
        <p:spPr bwMode="auto">
          <a:xfrm flipV="1">
            <a:off x="4053112" y="4229967"/>
            <a:ext cx="982946" cy="656194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Line 34">
            <a:extLst>
              <a:ext uri="{FF2B5EF4-FFF2-40B4-BE49-F238E27FC236}">
                <a16:creationId xmlns:a16="http://schemas.microsoft.com/office/drawing/2014/main" id="{D25F2781-12C1-4A3F-A529-0D556D4BDFA6}"/>
              </a:ext>
            </a:extLst>
          </p:cNvPr>
          <p:cNvSpPr>
            <a:spLocks noChangeAspect="1" noChangeShapeType="1"/>
          </p:cNvSpPr>
          <p:nvPr/>
        </p:nvSpPr>
        <p:spPr bwMode="auto">
          <a:xfrm flipV="1">
            <a:off x="3993539" y="3241816"/>
            <a:ext cx="1459525" cy="1420467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Line 35">
            <a:extLst>
              <a:ext uri="{FF2B5EF4-FFF2-40B4-BE49-F238E27FC236}">
                <a16:creationId xmlns:a16="http://schemas.microsoft.com/office/drawing/2014/main" id="{653E7377-E489-43C4-8EE3-DA3FD01B4331}"/>
              </a:ext>
            </a:extLst>
          </p:cNvPr>
          <p:cNvSpPr>
            <a:spLocks noChangeAspect="1" noChangeShapeType="1"/>
          </p:cNvSpPr>
          <p:nvPr/>
        </p:nvSpPr>
        <p:spPr bwMode="auto">
          <a:xfrm flipV="1">
            <a:off x="3993539" y="2119852"/>
            <a:ext cx="1221235" cy="2542431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Freeform 36">
            <a:extLst>
              <a:ext uri="{FF2B5EF4-FFF2-40B4-BE49-F238E27FC236}">
                <a16:creationId xmlns:a16="http://schemas.microsoft.com/office/drawing/2014/main" id="{502849EB-B78A-47B1-9FEB-33660A7154D4}"/>
              </a:ext>
            </a:extLst>
          </p:cNvPr>
          <p:cNvSpPr>
            <a:spLocks noChangeAspect="1"/>
          </p:cNvSpPr>
          <p:nvPr/>
        </p:nvSpPr>
        <p:spPr bwMode="auto">
          <a:xfrm>
            <a:off x="4321188" y="2500702"/>
            <a:ext cx="640404" cy="401436"/>
          </a:xfrm>
          <a:custGeom>
            <a:avLst/>
            <a:gdLst>
              <a:gd name="T0" fmla="*/ 0 w 516"/>
              <a:gd name="T1" fmla="*/ 0 h 312"/>
              <a:gd name="T2" fmla="*/ 516 w 516"/>
              <a:gd name="T3" fmla="*/ 312 h 312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516" h="312">
                <a:moveTo>
                  <a:pt x="0" y="0"/>
                </a:moveTo>
                <a:lnTo>
                  <a:pt x="516" y="312"/>
                </a:lnTo>
              </a:path>
            </a:pathLst>
          </a:custGeom>
          <a:noFill/>
          <a:ln w="12700" cap="flat" cmpd="sng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Line 37">
            <a:extLst>
              <a:ext uri="{FF2B5EF4-FFF2-40B4-BE49-F238E27FC236}">
                <a16:creationId xmlns:a16="http://schemas.microsoft.com/office/drawing/2014/main" id="{B99A2F78-F92E-424F-ABE9-64E236FEADF6}"/>
              </a:ext>
            </a:extLst>
          </p:cNvPr>
          <p:cNvSpPr>
            <a:spLocks noChangeAspect="1" noChangeShapeType="1"/>
          </p:cNvSpPr>
          <p:nvPr/>
        </p:nvSpPr>
        <p:spPr bwMode="auto">
          <a:xfrm flipV="1">
            <a:off x="4053112" y="3241816"/>
            <a:ext cx="861318" cy="532675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Line 38">
            <a:extLst>
              <a:ext uri="{FF2B5EF4-FFF2-40B4-BE49-F238E27FC236}">
                <a16:creationId xmlns:a16="http://schemas.microsoft.com/office/drawing/2014/main" id="{B15D8D54-1683-4BBB-9BBE-90F6E4DEC6BD}"/>
              </a:ext>
            </a:extLst>
          </p:cNvPr>
          <p:cNvSpPr>
            <a:spLocks noChangeAspect="1" noChangeShapeType="1"/>
          </p:cNvSpPr>
          <p:nvPr/>
        </p:nvSpPr>
        <p:spPr bwMode="auto">
          <a:xfrm>
            <a:off x="4321188" y="2500702"/>
            <a:ext cx="714869" cy="1565859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Line 39">
            <a:extLst>
              <a:ext uri="{FF2B5EF4-FFF2-40B4-BE49-F238E27FC236}">
                <a16:creationId xmlns:a16="http://schemas.microsoft.com/office/drawing/2014/main" id="{4F8BFC63-15A7-4228-B111-6ED52C8B6ACF}"/>
              </a:ext>
            </a:extLst>
          </p:cNvPr>
          <p:cNvSpPr>
            <a:spLocks noChangeAspect="1" noChangeShapeType="1"/>
          </p:cNvSpPr>
          <p:nvPr/>
        </p:nvSpPr>
        <p:spPr bwMode="auto">
          <a:xfrm>
            <a:off x="4321188" y="2500702"/>
            <a:ext cx="714869" cy="2532137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Line 40">
            <a:extLst>
              <a:ext uri="{FF2B5EF4-FFF2-40B4-BE49-F238E27FC236}">
                <a16:creationId xmlns:a16="http://schemas.microsoft.com/office/drawing/2014/main" id="{D92B2679-02F2-40F5-90A4-7FC4E9F07303}"/>
              </a:ext>
            </a:extLst>
          </p:cNvPr>
          <p:cNvSpPr>
            <a:spLocks noChangeAspect="1" noChangeShapeType="1"/>
          </p:cNvSpPr>
          <p:nvPr/>
        </p:nvSpPr>
        <p:spPr bwMode="auto">
          <a:xfrm flipH="1">
            <a:off x="3993539" y="2119852"/>
            <a:ext cx="1221235" cy="1402454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Line 41">
            <a:extLst>
              <a:ext uri="{FF2B5EF4-FFF2-40B4-BE49-F238E27FC236}">
                <a16:creationId xmlns:a16="http://schemas.microsoft.com/office/drawing/2014/main" id="{68273D32-77C2-4759-9FCC-F05D97D701E9}"/>
              </a:ext>
            </a:extLst>
          </p:cNvPr>
          <p:cNvSpPr>
            <a:spLocks noChangeAspect="1" noChangeShapeType="1"/>
          </p:cNvSpPr>
          <p:nvPr/>
        </p:nvSpPr>
        <p:spPr bwMode="auto">
          <a:xfrm>
            <a:off x="4053112" y="3774491"/>
            <a:ext cx="982946" cy="455476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Line 42">
            <a:extLst>
              <a:ext uri="{FF2B5EF4-FFF2-40B4-BE49-F238E27FC236}">
                <a16:creationId xmlns:a16="http://schemas.microsoft.com/office/drawing/2014/main" id="{8D4A75D5-E529-47E7-BC47-FDBD4725A58E}"/>
              </a:ext>
            </a:extLst>
          </p:cNvPr>
          <p:cNvSpPr>
            <a:spLocks noChangeAspect="1" noChangeShapeType="1"/>
          </p:cNvSpPr>
          <p:nvPr/>
        </p:nvSpPr>
        <p:spPr bwMode="auto">
          <a:xfrm>
            <a:off x="4053112" y="3774491"/>
            <a:ext cx="982946" cy="1258349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Text Box 43">
            <a:extLst>
              <a:ext uri="{FF2B5EF4-FFF2-40B4-BE49-F238E27FC236}">
                <a16:creationId xmlns:a16="http://schemas.microsoft.com/office/drawing/2014/main" id="{63054845-4EFC-4A83-8CAE-AAF8706306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8711" y="3429973"/>
            <a:ext cx="473987" cy="1846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altLang="en-US" sz="1200" dirty="0">
                <a:latin typeface="Arial" panose="020B0604020202020204" pitchFamily="34" charset="0"/>
                <a:ea typeface="굴림" panose="020B0600000101010101" pitchFamily="34" charset="-127"/>
                <a:cs typeface="Arial" panose="020B0604020202020204" pitchFamily="34" charset="0"/>
              </a:rPr>
              <a:t>Supply</a:t>
            </a:r>
          </a:p>
        </p:txBody>
      </p:sp>
      <p:sp>
        <p:nvSpPr>
          <p:cNvPr id="45" name="Line 44">
            <a:extLst>
              <a:ext uri="{FF2B5EF4-FFF2-40B4-BE49-F238E27FC236}">
                <a16:creationId xmlns:a16="http://schemas.microsoft.com/office/drawing/2014/main" id="{249B47C6-0C07-4A9A-9B6E-594C94EE1E59}"/>
              </a:ext>
            </a:extLst>
          </p:cNvPr>
          <p:cNvSpPr>
            <a:spLocks noChangeShapeType="1"/>
          </p:cNvSpPr>
          <p:nvPr/>
        </p:nvSpPr>
        <p:spPr bwMode="auto">
          <a:xfrm>
            <a:off x="138310" y="3679650"/>
            <a:ext cx="620527" cy="0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Text Box 45">
            <a:extLst>
              <a:ext uri="{FF2B5EF4-FFF2-40B4-BE49-F238E27FC236}">
                <a16:creationId xmlns:a16="http://schemas.microsoft.com/office/drawing/2014/main" id="{1DE48EC5-DDD9-4081-A36A-54E795DA1E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3968" y="1739809"/>
            <a:ext cx="1019900" cy="3508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eaLnBrk="0" hangingPunct="0">
              <a:lnSpc>
                <a:spcPct val="30000"/>
              </a:lnSpc>
              <a:spcBef>
                <a:spcPct val="50000"/>
              </a:spcBef>
            </a:pPr>
            <a:r>
              <a:rPr lang="en-US" altLang="en-US" sz="1200" dirty="0">
                <a:latin typeface="Arial" panose="020B0604020202020204" pitchFamily="34" charset="0"/>
                <a:ea typeface="굴림" panose="020B0600000101010101" pitchFamily="34" charset="-127"/>
                <a:cs typeface="Arial" panose="020B0604020202020204" pitchFamily="34" charset="0"/>
              </a:rPr>
              <a:t>Sources:</a:t>
            </a:r>
          </a:p>
          <a:p>
            <a:pPr eaLnBrk="0" hangingPunct="0">
              <a:lnSpc>
                <a:spcPct val="30000"/>
              </a:lnSpc>
              <a:spcBef>
                <a:spcPct val="50000"/>
              </a:spcBef>
            </a:pPr>
            <a:r>
              <a:rPr lang="en-US" altLang="en-US" sz="1200" dirty="0">
                <a:latin typeface="Arial" panose="020B0604020202020204" pitchFamily="34" charset="0"/>
                <a:ea typeface="굴림" panose="020B0600000101010101" pitchFamily="34" charset="-127"/>
                <a:cs typeface="Arial" panose="020B0604020202020204" pitchFamily="34" charset="0"/>
              </a:rPr>
              <a:t>Plants vendors</a:t>
            </a:r>
          </a:p>
          <a:p>
            <a:pPr eaLnBrk="0" hangingPunct="0">
              <a:lnSpc>
                <a:spcPct val="30000"/>
              </a:lnSpc>
              <a:spcBef>
                <a:spcPct val="50000"/>
              </a:spcBef>
            </a:pPr>
            <a:r>
              <a:rPr lang="en-US" altLang="en-US" sz="1200" dirty="0">
                <a:latin typeface="Arial" panose="020B0604020202020204" pitchFamily="34" charset="0"/>
                <a:ea typeface="굴림" panose="020B0600000101010101" pitchFamily="34" charset="-127"/>
                <a:cs typeface="Arial" panose="020B0604020202020204" pitchFamily="34" charset="0"/>
              </a:rPr>
              <a:t>ports</a:t>
            </a:r>
          </a:p>
        </p:txBody>
      </p:sp>
      <p:sp>
        <p:nvSpPr>
          <p:cNvPr id="47" name="Text Box 46">
            <a:extLst>
              <a:ext uri="{FF2B5EF4-FFF2-40B4-BE49-F238E27FC236}">
                <a16:creationId xmlns:a16="http://schemas.microsoft.com/office/drawing/2014/main" id="{5E907C49-2F8E-4918-9DD9-5059794A4B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8147" y="1638153"/>
            <a:ext cx="1513167" cy="3508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eaLnBrk="0" hangingPunct="0">
              <a:lnSpc>
                <a:spcPct val="30000"/>
              </a:lnSpc>
              <a:spcBef>
                <a:spcPct val="50000"/>
              </a:spcBef>
            </a:pPr>
            <a:r>
              <a:rPr lang="en-US" altLang="en-US" sz="1200" dirty="0">
                <a:latin typeface="Arial" panose="020B0604020202020204" pitchFamily="34" charset="0"/>
                <a:ea typeface="굴림" panose="020B0600000101010101" pitchFamily="34" charset="-127"/>
                <a:cs typeface="Arial" panose="020B0604020202020204" pitchFamily="34" charset="0"/>
              </a:rPr>
              <a:t>Regional</a:t>
            </a:r>
          </a:p>
          <a:p>
            <a:pPr eaLnBrk="0" hangingPunct="0">
              <a:lnSpc>
                <a:spcPct val="30000"/>
              </a:lnSpc>
              <a:spcBef>
                <a:spcPct val="50000"/>
              </a:spcBef>
            </a:pPr>
            <a:r>
              <a:rPr lang="en-US" altLang="en-US" sz="1200" dirty="0">
                <a:latin typeface="Arial" panose="020B0604020202020204" pitchFamily="34" charset="0"/>
                <a:ea typeface="굴림" panose="020B0600000101010101" pitchFamily="34" charset="-127"/>
                <a:cs typeface="Arial" panose="020B0604020202020204" pitchFamily="34" charset="0"/>
              </a:rPr>
              <a:t>Warehouses:</a:t>
            </a:r>
          </a:p>
          <a:p>
            <a:pPr eaLnBrk="0" hangingPunct="0">
              <a:lnSpc>
                <a:spcPct val="30000"/>
              </a:lnSpc>
              <a:spcBef>
                <a:spcPct val="50000"/>
              </a:spcBef>
            </a:pPr>
            <a:r>
              <a:rPr lang="en-US" altLang="en-US" sz="1200" dirty="0">
                <a:latin typeface="Arial" panose="020B0604020202020204" pitchFamily="34" charset="0"/>
                <a:ea typeface="굴림" panose="020B0600000101010101" pitchFamily="34" charset="-127"/>
                <a:cs typeface="Arial" panose="020B0604020202020204" pitchFamily="34" charset="0"/>
              </a:rPr>
              <a:t>stocking points</a:t>
            </a:r>
          </a:p>
        </p:txBody>
      </p:sp>
      <p:sp>
        <p:nvSpPr>
          <p:cNvPr id="48" name="Text Box 47">
            <a:extLst>
              <a:ext uri="{FF2B5EF4-FFF2-40B4-BE49-F238E27FC236}">
                <a16:creationId xmlns:a16="http://schemas.microsoft.com/office/drawing/2014/main" id="{9F6D86E8-C104-4996-92C8-73CA098444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55149" y="1483455"/>
            <a:ext cx="1513167" cy="3508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eaLnBrk="0" hangingPunct="0">
              <a:lnSpc>
                <a:spcPct val="30000"/>
              </a:lnSpc>
              <a:spcBef>
                <a:spcPct val="50000"/>
              </a:spcBef>
            </a:pPr>
            <a:r>
              <a:rPr lang="en-US" altLang="en-US" sz="1200" dirty="0">
                <a:latin typeface="Arial" panose="020B0604020202020204" pitchFamily="34" charset="0"/>
                <a:ea typeface="굴림" panose="020B0600000101010101" pitchFamily="34" charset="-127"/>
                <a:cs typeface="Arial" panose="020B0604020202020204" pitchFamily="34" charset="0"/>
              </a:rPr>
              <a:t>Field </a:t>
            </a:r>
          </a:p>
          <a:p>
            <a:pPr eaLnBrk="0" hangingPunct="0">
              <a:lnSpc>
                <a:spcPct val="30000"/>
              </a:lnSpc>
              <a:spcBef>
                <a:spcPct val="50000"/>
              </a:spcBef>
            </a:pPr>
            <a:r>
              <a:rPr lang="en-US" altLang="en-US" sz="1200" dirty="0">
                <a:latin typeface="Arial" panose="020B0604020202020204" pitchFamily="34" charset="0"/>
                <a:ea typeface="굴림" panose="020B0600000101010101" pitchFamily="34" charset="-127"/>
                <a:cs typeface="Arial" panose="020B0604020202020204" pitchFamily="34" charset="0"/>
              </a:rPr>
              <a:t>Warehouses:</a:t>
            </a:r>
          </a:p>
          <a:p>
            <a:pPr eaLnBrk="0" hangingPunct="0">
              <a:lnSpc>
                <a:spcPct val="30000"/>
              </a:lnSpc>
              <a:spcBef>
                <a:spcPct val="50000"/>
              </a:spcBef>
            </a:pPr>
            <a:r>
              <a:rPr lang="en-US" altLang="en-US" sz="1200" dirty="0">
                <a:latin typeface="Arial" panose="020B0604020202020204" pitchFamily="34" charset="0"/>
                <a:ea typeface="굴림" panose="020B0600000101010101" pitchFamily="34" charset="-127"/>
                <a:cs typeface="Arial" panose="020B0604020202020204" pitchFamily="34" charset="0"/>
              </a:rPr>
              <a:t>Stocking points</a:t>
            </a:r>
          </a:p>
        </p:txBody>
      </p:sp>
      <p:sp>
        <p:nvSpPr>
          <p:cNvPr id="49" name="Text Box 48">
            <a:extLst>
              <a:ext uri="{FF2B5EF4-FFF2-40B4-BE49-F238E27FC236}">
                <a16:creationId xmlns:a16="http://schemas.microsoft.com/office/drawing/2014/main" id="{86A19C3A-F26E-49CD-8E0B-2E7247533A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2551" y="1120059"/>
            <a:ext cx="158302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eaLnBrk="0" hangingPunct="0"/>
            <a:r>
              <a:rPr lang="en-US" altLang="en-US" sz="1200" dirty="0">
                <a:latin typeface="Arial" panose="020B0604020202020204" pitchFamily="34" charset="0"/>
                <a:ea typeface="굴림" panose="020B0600000101010101" pitchFamily="34" charset="-127"/>
                <a:cs typeface="Arial" panose="020B0604020202020204" pitchFamily="34" charset="0"/>
              </a:rPr>
              <a:t>Customers, demand centers sinks </a:t>
            </a:r>
          </a:p>
        </p:txBody>
      </p:sp>
      <p:sp>
        <p:nvSpPr>
          <p:cNvPr id="50" name="Text Box 49">
            <a:extLst>
              <a:ext uri="{FF2B5EF4-FFF2-40B4-BE49-F238E27FC236}">
                <a16:creationId xmlns:a16="http://schemas.microsoft.com/office/drawing/2014/main" id="{7A40AC26-D6DC-42D0-8B61-9F470F372C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8742" y="5538347"/>
            <a:ext cx="990833" cy="3508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eaLnBrk="0" hangingPunct="0">
              <a:lnSpc>
                <a:spcPct val="30000"/>
              </a:lnSpc>
              <a:spcBef>
                <a:spcPct val="50000"/>
              </a:spcBef>
            </a:pPr>
            <a:r>
              <a:rPr lang="en-US" altLang="en-US" sz="1200" dirty="0">
                <a:latin typeface="Arial" panose="020B0604020202020204" pitchFamily="34" charset="0"/>
                <a:ea typeface="굴림" panose="020B0600000101010101" pitchFamily="34" charset="-127"/>
                <a:cs typeface="Arial" panose="020B0604020202020204" pitchFamily="34" charset="0"/>
              </a:rPr>
              <a:t>Production/</a:t>
            </a:r>
          </a:p>
          <a:p>
            <a:pPr eaLnBrk="0" hangingPunct="0">
              <a:lnSpc>
                <a:spcPct val="30000"/>
              </a:lnSpc>
              <a:spcBef>
                <a:spcPct val="50000"/>
              </a:spcBef>
            </a:pPr>
            <a:r>
              <a:rPr lang="en-US" altLang="en-US" sz="1200" dirty="0">
                <a:latin typeface="Arial" panose="020B0604020202020204" pitchFamily="34" charset="0"/>
                <a:ea typeface="굴림" panose="020B0600000101010101" pitchFamily="34" charset="-127"/>
                <a:cs typeface="Arial" panose="020B0604020202020204" pitchFamily="34" charset="0"/>
              </a:rPr>
              <a:t>purchase </a:t>
            </a:r>
          </a:p>
          <a:p>
            <a:pPr eaLnBrk="0" hangingPunct="0">
              <a:lnSpc>
                <a:spcPct val="30000"/>
              </a:lnSpc>
              <a:spcBef>
                <a:spcPct val="50000"/>
              </a:spcBef>
            </a:pPr>
            <a:r>
              <a:rPr lang="en-US" altLang="en-US" sz="1200" dirty="0">
                <a:latin typeface="Arial" panose="020B0604020202020204" pitchFamily="34" charset="0"/>
                <a:ea typeface="굴림" panose="020B0600000101010101" pitchFamily="34" charset="-127"/>
                <a:cs typeface="Arial" panose="020B0604020202020204" pitchFamily="34" charset="0"/>
              </a:rPr>
              <a:t>costs</a:t>
            </a:r>
          </a:p>
        </p:txBody>
      </p:sp>
      <p:sp>
        <p:nvSpPr>
          <p:cNvPr id="51" name="Line 50">
            <a:extLst>
              <a:ext uri="{FF2B5EF4-FFF2-40B4-BE49-F238E27FC236}">
                <a16:creationId xmlns:a16="http://schemas.microsoft.com/office/drawing/2014/main" id="{BF4EBFC7-D747-4051-AF68-C927FD43413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202179" y="5101719"/>
            <a:ext cx="0" cy="274866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Text Box 51">
            <a:extLst>
              <a:ext uri="{FF2B5EF4-FFF2-40B4-BE49-F238E27FC236}">
                <a16:creationId xmlns:a16="http://schemas.microsoft.com/office/drawing/2014/main" id="{AD3435D1-7842-4D62-8E37-296EAB2007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75673" y="4906899"/>
            <a:ext cx="1534898" cy="3508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eaLnBrk="0" hangingPunct="0">
              <a:lnSpc>
                <a:spcPct val="30000"/>
              </a:lnSpc>
              <a:spcBef>
                <a:spcPct val="50000"/>
              </a:spcBef>
            </a:pPr>
            <a:r>
              <a:rPr lang="en-US" altLang="en-US" sz="1200" dirty="0">
                <a:latin typeface="Arial" panose="020B0604020202020204" pitchFamily="34" charset="0"/>
                <a:ea typeface="굴림" panose="020B0600000101010101" pitchFamily="34" charset="-127"/>
                <a:cs typeface="Arial" panose="020B0604020202020204" pitchFamily="34" charset="0"/>
              </a:rPr>
              <a:t>Inventory &amp;</a:t>
            </a:r>
          </a:p>
          <a:p>
            <a:pPr eaLnBrk="0" hangingPunct="0">
              <a:lnSpc>
                <a:spcPct val="30000"/>
              </a:lnSpc>
              <a:spcBef>
                <a:spcPct val="50000"/>
              </a:spcBef>
            </a:pPr>
            <a:r>
              <a:rPr lang="en-US" altLang="en-US" sz="1200" dirty="0">
                <a:latin typeface="Arial" panose="020B0604020202020204" pitchFamily="34" charset="0"/>
                <a:ea typeface="굴림" panose="020B0600000101010101" pitchFamily="34" charset="-127"/>
                <a:cs typeface="Arial" panose="020B0604020202020204" pitchFamily="34" charset="0"/>
              </a:rPr>
              <a:t>warehousing  </a:t>
            </a:r>
          </a:p>
          <a:p>
            <a:pPr eaLnBrk="0" hangingPunct="0">
              <a:lnSpc>
                <a:spcPct val="30000"/>
              </a:lnSpc>
              <a:spcBef>
                <a:spcPct val="50000"/>
              </a:spcBef>
            </a:pPr>
            <a:r>
              <a:rPr lang="en-US" altLang="en-US" sz="1200" dirty="0">
                <a:latin typeface="Arial" panose="020B0604020202020204" pitchFamily="34" charset="0"/>
                <a:ea typeface="굴림" panose="020B0600000101010101" pitchFamily="34" charset="-127"/>
                <a:cs typeface="Arial" panose="020B0604020202020204" pitchFamily="34" charset="0"/>
              </a:rPr>
              <a:t>costs</a:t>
            </a:r>
          </a:p>
        </p:txBody>
      </p:sp>
      <p:sp>
        <p:nvSpPr>
          <p:cNvPr id="53" name="Freeform 52">
            <a:extLst>
              <a:ext uri="{FF2B5EF4-FFF2-40B4-BE49-F238E27FC236}">
                <a16:creationId xmlns:a16="http://schemas.microsoft.com/office/drawing/2014/main" id="{8D6D432F-1D16-442A-AC7D-A81EF277BB9C}"/>
              </a:ext>
            </a:extLst>
          </p:cNvPr>
          <p:cNvSpPr>
            <a:spLocks/>
          </p:cNvSpPr>
          <p:nvPr/>
        </p:nvSpPr>
        <p:spPr bwMode="auto">
          <a:xfrm>
            <a:off x="2725836" y="4528842"/>
            <a:ext cx="1496" cy="211213"/>
          </a:xfrm>
          <a:custGeom>
            <a:avLst/>
            <a:gdLst>
              <a:gd name="T0" fmla="*/ 0 w 1"/>
              <a:gd name="T1" fmla="*/ 144 h 144"/>
              <a:gd name="T2" fmla="*/ 0 w 1"/>
              <a:gd name="T3" fmla="*/ 0 h 144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" h="144">
                <a:moveTo>
                  <a:pt x="0" y="144"/>
                </a:moveTo>
                <a:lnTo>
                  <a:pt x="0" y="0"/>
                </a:lnTo>
              </a:path>
            </a:pathLst>
          </a:custGeom>
          <a:noFill/>
          <a:ln w="222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Text Box 53">
            <a:extLst>
              <a:ext uri="{FF2B5EF4-FFF2-40B4-BE49-F238E27FC236}">
                <a16:creationId xmlns:a16="http://schemas.microsoft.com/office/drawing/2014/main" id="{9DC35652-110E-4D66-B7F8-CFBC79D960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05778" y="5713780"/>
            <a:ext cx="1107675" cy="2031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ctr" eaLnBrk="0" hangingPunct="0">
              <a:lnSpc>
                <a:spcPct val="30000"/>
              </a:lnSpc>
              <a:spcBef>
                <a:spcPct val="50000"/>
              </a:spcBef>
            </a:pPr>
            <a:r>
              <a:rPr lang="en-US" altLang="en-US" sz="1200" dirty="0">
                <a:latin typeface="Arial" panose="020B0604020202020204" pitchFamily="34" charset="0"/>
                <a:ea typeface="굴림" panose="020B0600000101010101" pitchFamily="34" charset="-127"/>
                <a:cs typeface="Arial" panose="020B0604020202020204" pitchFamily="34" charset="0"/>
              </a:rPr>
              <a:t>Transportation </a:t>
            </a:r>
          </a:p>
          <a:p>
            <a:pPr algn="ctr" eaLnBrk="0" hangingPunct="0">
              <a:lnSpc>
                <a:spcPct val="30000"/>
              </a:lnSpc>
              <a:spcBef>
                <a:spcPct val="50000"/>
              </a:spcBef>
            </a:pPr>
            <a:r>
              <a:rPr lang="en-US" altLang="en-US" sz="1200" dirty="0">
                <a:latin typeface="Arial" panose="020B0604020202020204" pitchFamily="34" charset="0"/>
                <a:ea typeface="굴림" panose="020B0600000101010101" pitchFamily="34" charset="-127"/>
                <a:cs typeface="Arial" panose="020B0604020202020204" pitchFamily="34" charset="0"/>
              </a:rPr>
              <a:t>costs</a:t>
            </a:r>
          </a:p>
        </p:txBody>
      </p:sp>
      <p:sp>
        <p:nvSpPr>
          <p:cNvPr id="55" name="Freeform 54">
            <a:extLst>
              <a:ext uri="{FF2B5EF4-FFF2-40B4-BE49-F238E27FC236}">
                <a16:creationId xmlns:a16="http://schemas.microsoft.com/office/drawing/2014/main" id="{D27834F4-D8D0-41C1-9B08-C0588089D3F7}"/>
              </a:ext>
            </a:extLst>
          </p:cNvPr>
          <p:cNvSpPr>
            <a:spLocks/>
          </p:cNvSpPr>
          <p:nvPr/>
        </p:nvSpPr>
        <p:spPr bwMode="auto">
          <a:xfrm>
            <a:off x="1872050" y="5723399"/>
            <a:ext cx="164477" cy="0"/>
          </a:xfrm>
          <a:custGeom>
            <a:avLst/>
            <a:gdLst>
              <a:gd name="T0" fmla="*/ 115 w 115"/>
              <a:gd name="T1" fmla="*/ 5 h 5"/>
              <a:gd name="T2" fmla="*/ 0 w 115"/>
              <a:gd name="T3" fmla="*/ 0 h 5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15" h="5">
                <a:moveTo>
                  <a:pt x="115" y="5"/>
                </a:moveTo>
                <a:lnTo>
                  <a:pt x="0" y="0"/>
                </a:lnTo>
              </a:path>
            </a:pathLst>
          </a:custGeom>
          <a:noFill/>
          <a:ln w="222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6" name="Line 55">
            <a:extLst>
              <a:ext uri="{FF2B5EF4-FFF2-40B4-BE49-F238E27FC236}">
                <a16:creationId xmlns:a16="http://schemas.microsoft.com/office/drawing/2014/main" id="{31AF8C44-ACA1-4AEA-8F35-6892A2BAC94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872050" y="4887614"/>
            <a:ext cx="0" cy="846296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Line 56">
            <a:extLst>
              <a:ext uri="{FF2B5EF4-FFF2-40B4-BE49-F238E27FC236}">
                <a16:creationId xmlns:a16="http://schemas.microsoft.com/office/drawing/2014/main" id="{9F29D11E-C769-4F13-A55A-26887A84B109}"/>
              </a:ext>
            </a:extLst>
          </p:cNvPr>
          <p:cNvSpPr>
            <a:spLocks noChangeShapeType="1"/>
          </p:cNvSpPr>
          <p:nvPr/>
        </p:nvSpPr>
        <p:spPr bwMode="auto">
          <a:xfrm>
            <a:off x="3267610" y="5723399"/>
            <a:ext cx="159991" cy="0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8" name="Line 57">
            <a:extLst>
              <a:ext uri="{FF2B5EF4-FFF2-40B4-BE49-F238E27FC236}">
                <a16:creationId xmlns:a16="http://schemas.microsoft.com/office/drawing/2014/main" id="{B6191151-E0EF-48F5-8A29-18B0BA8D4F8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428603" y="4884719"/>
            <a:ext cx="0" cy="849190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9" name="Text Box 58">
            <a:extLst>
              <a:ext uri="{FF2B5EF4-FFF2-40B4-BE49-F238E27FC236}">
                <a16:creationId xmlns:a16="http://schemas.microsoft.com/office/drawing/2014/main" id="{82C13CA5-CBC3-462A-8ED1-BA6CFE986B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70132" y="6050317"/>
            <a:ext cx="999163" cy="3508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eaLnBrk="0" hangingPunct="0">
              <a:lnSpc>
                <a:spcPct val="30000"/>
              </a:lnSpc>
              <a:spcBef>
                <a:spcPct val="50000"/>
              </a:spcBef>
            </a:pPr>
            <a:r>
              <a:rPr lang="en-US" altLang="en-US" sz="1200" dirty="0">
                <a:latin typeface="Arial" panose="020B0604020202020204" pitchFamily="34" charset="0"/>
                <a:ea typeface="굴림" panose="020B0600000101010101" pitchFamily="34" charset="-127"/>
                <a:cs typeface="Arial" panose="020B0604020202020204" pitchFamily="34" charset="0"/>
              </a:rPr>
              <a:t>Inventory &amp;</a:t>
            </a:r>
          </a:p>
          <a:p>
            <a:pPr eaLnBrk="0" hangingPunct="0">
              <a:lnSpc>
                <a:spcPct val="30000"/>
              </a:lnSpc>
              <a:spcBef>
                <a:spcPct val="50000"/>
              </a:spcBef>
            </a:pPr>
            <a:r>
              <a:rPr lang="en-US" altLang="en-US" sz="1200" dirty="0">
                <a:latin typeface="Arial" panose="020B0604020202020204" pitchFamily="34" charset="0"/>
                <a:ea typeface="굴림" panose="020B0600000101010101" pitchFamily="34" charset="-127"/>
                <a:cs typeface="Arial" panose="020B0604020202020204" pitchFamily="34" charset="0"/>
              </a:rPr>
              <a:t>warehousing </a:t>
            </a:r>
          </a:p>
          <a:p>
            <a:pPr eaLnBrk="0" hangingPunct="0">
              <a:lnSpc>
                <a:spcPct val="30000"/>
              </a:lnSpc>
              <a:spcBef>
                <a:spcPct val="50000"/>
              </a:spcBef>
            </a:pPr>
            <a:r>
              <a:rPr lang="en-US" altLang="en-US" sz="1200" dirty="0">
                <a:latin typeface="Arial" panose="020B0604020202020204" pitchFamily="34" charset="0"/>
                <a:ea typeface="굴림" panose="020B0600000101010101" pitchFamily="34" charset="-127"/>
                <a:cs typeface="Arial" panose="020B0604020202020204" pitchFamily="34" charset="0"/>
              </a:rPr>
              <a:t>costs</a:t>
            </a:r>
          </a:p>
        </p:txBody>
      </p:sp>
      <p:sp>
        <p:nvSpPr>
          <p:cNvPr id="60" name="Line 59">
            <a:extLst>
              <a:ext uri="{FF2B5EF4-FFF2-40B4-BE49-F238E27FC236}">
                <a16:creationId xmlns:a16="http://schemas.microsoft.com/office/drawing/2014/main" id="{9988958B-3A9A-4549-B004-9CD1452977B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889139" y="5101720"/>
            <a:ext cx="0" cy="773963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" name="Text Box 60">
            <a:extLst>
              <a:ext uri="{FF2B5EF4-FFF2-40B4-BE49-F238E27FC236}">
                <a16:creationId xmlns:a16="http://schemas.microsoft.com/office/drawing/2014/main" id="{2668E5F0-AA34-4E60-866C-A491F1128B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21852" y="5584117"/>
            <a:ext cx="1089970" cy="2031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eaLnBrk="0" hangingPunct="0">
              <a:lnSpc>
                <a:spcPct val="30000"/>
              </a:lnSpc>
              <a:spcBef>
                <a:spcPct val="50000"/>
              </a:spcBef>
            </a:pPr>
            <a:r>
              <a:rPr lang="en-US" altLang="en-US" sz="1200" dirty="0">
                <a:latin typeface="Arial" panose="020B0604020202020204" pitchFamily="34" charset="0"/>
                <a:ea typeface="굴림" panose="020B0600000101010101" pitchFamily="34" charset="-127"/>
                <a:cs typeface="Arial" panose="020B0604020202020204" pitchFamily="34" charset="0"/>
              </a:rPr>
              <a:t>Transportation </a:t>
            </a:r>
          </a:p>
          <a:p>
            <a:pPr eaLnBrk="0" hangingPunct="0">
              <a:lnSpc>
                <a:spcPct val="30000"/>
              </a:lnSpc>
              <a:spcBef>
                <a:spcPct val="50000"/>
              </a:spcBef>
            </a:pPr>
            <a:r>
              <a:rPr lang="en-US" altLang="en-US" sz="1200" dirty="0">
                <a:latin typeface="Arial" panose="020B0604020202020204" pitchFamily="34" charset="0"/>
                <a:ea typeface="굴림" panose="020B0600000101010101" pitchFamily="34" charset="-127"/>
                <a:cs typeface="Arial" panose="020B0604020202020204" pitchFamily="34" charset="0"/>
              </a:rPr>
              <a:t>costs</a:t>
            </a:r>
          </a:p>
        </p:txBody>
      </p:sp>
      <p:sp>
        <p:nvSpPr>
          <p:cNvPr id="62" name="Line 61">
            <a:extLst>
              <a:ext uri="{FF2B5EF4-FFF2-40B4-BE49-F238E27FC236}">
                <a16:creationId xmlns:a16="http://schemas.microsoft.com/office/drawing/2014/main" id="{763BA345-8A63-49FB-B64A-245CDC0A4E7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965139" y="5101716"/>
            <a:ext cx="0" cy="351538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39" name="Picture 15" descr="https://www.enterrasolutions.com/wp-content/uploads/2017/08/Digital-Supply-Chain-02.png">
            <a:extLst>
              <a:ext uri="{FF2B5EF4-FFF2-40B4-BE49-F238E27FC236}">
                <a16:creationId xmlns:a16="http://schemas.microsoft.com/office/drawing/2014/main" id="{C816F75E-4649-47D7-8ED6-7B9FA58119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8152" y="1179068"/>
            <a:ext cx="4655476" cy="4658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CF5818A-825D-4164-8F52-5BEBBD3DC30D}"/>
              </a:ext>
            </a:extLst>
          </p:cNvPr>
          <p:cNvSpPr txBox="1"/>
          <p:nvPr/>
        </p:nvSpPr>
        <p:spPr>
          <a:xfrm>
            <a:off x="2176091" y="675883"/>
            <a:ext cx="1795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Complexity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9CF5A1D3-BF70-47DB-B236-F728174C6122}"/>
              </a:ext>
            </a:extLst>
          </p:cNvPr>
          <p:cNvSpPr txBox="1"/>
          <p:nvPr/>
        </p:nvSpPr>
        <p:spPr>
          <a:xfrm>
            <a:off x="8737979" y="675883"/>
            <a:ext cx="1795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Digitization</a:t>
            </a:r>
          </a:p>
        </p:txBody>
      </p:sp>
      <p:cxnSp>
        <p:nvCxnSpPr>
          <p:cNvPr id="67" name="Straight Arrow Connector 66"/>
          <p:cNvCxnSpPr/>
          <p:nvPr/>
        </p:nvCxnSpPr>
        <p:spPr>
          <a:xfrm>
            <a:off x="138310" y="1074901"/>
            <a:ext cx="6138665" cy="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>
          <a:xfrm>
            <a:off x="6810375" y="1074901"/>
            <a:ext cx="5202696" cy="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0" name="Group 69"/>
          <p:cNvGrpSpPr/>
          <p:nvPr/>
        </p:nvGrpSpPr>
        <p:grpSpPr>
          <a:xfrm>
            <a:off x="6337012" y="873938"/>
            <a:ext cx="401926" cy="401926"/>
            <a:chOff x="6294695" y="889803"/>
            <a:chExt cx="486560" cy="486560"/>
          </a:xfrm>
        </p:grpSpPr>
        <p:sp>
          <p:nvSpPr>
            <p:cNvPr id="65" name="Oval 64"/>
            <p:cNvSpPr/>
            <p:nvPr/>
          </p:nvSpPr>
          <p:spPr>
            <a:xfrm>
              <a:off x="6294695" y="889803"/>
              <a:ext cx="486560" cy="4865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Plus 2"/>
            <p:cNvSpPr/>
            <p:nvPr/>
          </p:nvSpPr>
          <p:spPr>
            <a:xfrm>
              <a:off x="6294695" y="889803"/>
              <a:ext cx="486560" cy="486560"/>
            </a:xfrm>
            <a:prstGeom prst="mathPlus">
              <a:avLst>
                <a:gd name="adj1" fmla="val 1824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3223211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49473-3DC9-4204-ACA4-344503CEAE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Snapshot of Select Projects : Data Engineering</a:t>
            </a:r>
            <a:endParaRPr lang="en-US" dirty="0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EA4F2C6F-AC96-4BC0-822D-3586A82937D1}"/>
              </a:ext>
            </a:extLst>
          </p:cNvPr>
          <p:cNvSpPr/>
          <p:nvPr/>
        </p:nvSpPr>
        <p:spPr>
          <a:xfrm>
            <a:off x="4233071" y="1357343"/>
            <a:ext cx="3024000" cy="1098664"/>
          </a:xfrm>
          <a:prstGeom prst="roundRect">
            <a:avLst>
              <a:gd name="adj" fmla="val 0"/>
            </a:avLst>
          </a:prstGeom>
          <a:solidFill>
            <a:schemeClr val="bg1">
              <a:lumMod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IN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IN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Warner Bros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09E7E225-2F61-479D-ACC0-0FB3A277AB1A}"/>
              </a:ext>
            </a:extLst>
          </p:cNvPr>
          <p:cNvSpPr/>
          <p:nvPr/>
        </p:nvSpPr>
        <p:spPr>
          <a:xfrm>
            <a:off x="494835" y="1393750"/>
            <a:ext cx="3024000" cy="1062257"/>
          </a:xfrm>
          <a:prstGeom prst="roundRect">
            <a:avLst>
              <a:gd name="adj" fmla="val 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IN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IN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F8B7F48E-F3C3-4547-846A-C93DB633CCC5}"/>
              </a:ext>
            </a:extLst>
          </p:cNvPr>
          <p:cNvSpPr/>
          <p:nvPr/>
        </p:nvSpPr>
        <p:spPr>
          <a:xfrm>
            <a:off x="7963146" y="1357343"/>
            <a:ext cx="2988000" cy="1098664"/>
          </a:xfrm>
          <a:prstGeom prst="roundRect">
            <a:avLst>
              <a:gd name="adj" fmla="val 0"/>
            </a:avLst>
          </a:prstGeom>
          <a:solidFill>
            <a:schemeClr val="bg2">
              <a:lumMod val="2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IN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IN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IN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Hitachi Vantara</a:t>
            </a:r>
          </a:p>
        </p:txBody>
      </p:sp>
      <p:sp>
        <p:nvSpPr>
          <p:cNvPr id="27" name="TextBox 21">
            <a:extLst>
              <a:ext uri="{FF2B5EF4-FFF2-40B4-BE49-F238E27FC236}">
                <a16:creationId xmlns:a16="http://schemas.microsoft.com/office/drawing/2014/main" id="{292637D7-041A-4466-9F0F-8ECF9F9BEDBC}"/>
              </a:ext>
            </a:extLst>
          </p:cNvPr>
          <p:cNvSpPr txBox="1"/>
          <p:nvPr/>
        </p:nvSpPr>
        <p:spPr>
          <a:xfrm>
            <a:off x="486674" y="2465666"/>
            <a:ext cx="3024000" cy="3539430"/>
          </a:xfrm>
          <a:prstGeom prst="rect">
            <a:avLst/>
          </a:prstGeom>
          <a:solidFill>
            <a:srgbClr val="1AA4AD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Built a high throughput, high volume clickstream data pipeline that enables a 360 degree view of the customer and helps product teams to see deep in to what drives user behaviour and how they can impact it.</a:t>
            </a:r>
          </a:p>
          <a:p>
            <a:endParaRPr lang="en-IN" sz="1400" dirty="0">
              <a:solidFill>
                <a:schemeClr val="bg1"/>
              </a:solidFill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IN" sz="1400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Drives 1/3 of all business insights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endParaRPr lang="en-IN" sz="1400" dirty="0">
              <a:solidFill>
                <a:schemeClr val="bg1"/>
              </a:solidFill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IN" sz="1400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Complex queries with sub minute response on TBs of data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endParaRPr lang="en-IN" sz="1400" dirty="0">
              <a:solidFill>
                <a:schemeClr val="bg1"/>
              </a:solidFill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IN" sz="1400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10x faster than conventional setup</a:t>
            </a:r>
          </a:p>
          <a:p>
            <a:endParaRPr lang="en-IN" sz="1400" dirty="0">
              <a:solidFill>
                <a:schemeClr val="bg1"/>
              </a:solidFill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28" name="TextBox 23">
            <a:extLst>
              <a:ext uri="{FF2B5EF4-FFF2-40B4-BE49-F238E27FC236}">
                <a16:creationId xmlns:a16="http://schemas.microsoft.com/office/drawing/2014/main" id="{B21EF721-F199-4448-808B-124377D1CB62}"/>
              </a:ext>
            </a:extLst>
          </p:cNvPr>
          <p:cNvSpPr txBox="1"/>
          <p:nvPr/>
        </p:nvSpPr>
        <p:spPr>
          <a:xfrm>
            <a:off x="4228527" y="2465666"/>
            <a:ext cx="3024000" cy="3539430"/>
          </a:xfrm>
          <a:prstGeom prst="rect">
            <a:avLst/>
          </a:prstGeom>
          <a:solidFill>
            <a:srgbClr val="1AA4AD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Provisioned cloud based scalable infrastructure and seamlessly migrated and enabled access of existing VPC’s, Subnets, IAM Users &amp; Roles, Environments, Dashboards etc. supporting the digital supply chain processes for Home Entertainment </a:t>
            </a:r>
          </a:p>
          <a:p>
            <a:endParaRPr lang="en-IN" sz="1400" dirty="0">
              <a:solidFill>
                <a:schemeClr val="bg1"/>
              </a:solidFill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IN" sz="1400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Enabled fast analytical querying, particularly on large datasets</a:t>
            </a:r>
          </a:p>
          <a:p>
            <a:endParaRPr lang="en-IN" sz="1400" dirty="0">
              <a:solidFill>
                <a:schemeClr val="bg1"/>
              </a:solidFill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IN" sz="1400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Ensured on-time delivery of the digital contents resulting in $500K annual savings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endParaRPr lang="en-IN" sz="1400" dirty="0">
              <a:solidFill>
                <a:schemeClr val="bg1"/>
              </a:solidFill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29" name="TextBox 24">
            <a:extLst>
              <a:ext uri="{FF2B5EF4-FFF2-40B4-BE49-F238E27FC236}">
                <a16:creationId xmlns:a16="http://schemas.microsoft.com/office/drawing/2014/main" id="{3DF05412-E378-4A94-ADC7-34052DB0B060}"/>
              </a:ext>
            </a:extLst>
          </p:cNvPr>
          <p:cNvSpPr txBox="1"/>
          <p:nvPr/>
        </p:nvSpPr>
        <p:spPr>
          <a:xfrm>
            <a:off x="7963146" y="2465666"/>
            <a:ext cx="2988000" cy="3539430"/>
          </a:xfrm>
          <a:prstGeom prst="rect">
            <a:avLst/>
          </a:prstGeom>
          <a:solidFill>
            <a:srgbClr val="1AA4AD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Assessed existing data &amp; reporting architecture of organization and redesigned the architecture and KPI framework inline with business objectives along with a detailed analytics roadmap for the organization.</a:t>
            </a:r>
          </a:p>
          <a:p>
            <a:endParaRPr lang="en-IN" sz="1400" dirty="0">
              <a:solidFill>
                <a:schemeClr val="bg1"/>
              </a:solidFill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IN" sz="1400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Analytics Roadmap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endParaRPr lang="en-IN" sz="1400" dirty="0">
              <a:solidFill>
                <a:schemeClr val="bg1"/>
              </a:solidFill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IN" sz="1400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Business &amp; Analytics aligned architecture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endParaRPr lang="en-IN" sz="1400" dirty="0">
              <a:solidFill>
                <a:schemeClr val="bg1"/>
              </a:solidFill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IN" sz="1400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Consulting on the ongoing implementation\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endParaRPr lang="en-IN" sz="1400" dirty="0">
              <a:solidFill>
                <a:schemeClr val="bg1"/>
              </a:solidFill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pic>
        <p:nvPicPr>
          <p:cNvPr id="30" name="Picture 29" descr="Image result for microsoft logo transparent background">
            <a:extLst>
              <a:ext uri="{FF2B5EF4-FFF2-40B4-BE49-F238E27FC236}">
                <a16:creationId xmlns:a16="http://schemas.microsoft.com/office/drawing/2014/main" id="{BA0108F4-22C3-4723-832A-EC01F97684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26691" y="1531045"/>
            <a:ext cx="1986896" cy="413572"/>
          </a:xfrm>
          <a:prstGeom prst="rect">
            <a:avLst/>
          </a:prstGeom>
          <a:noFill/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F684D04E-6052-4318-AEE9-B338CB8BA03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7608" l="0" r="9792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8010" y="1513464"/>
            <a:ext cx="585033" cy="507352"/>
          </a:xfrm>
          <a:prstGeom prst="rect">
            <a:avLst/>
          </a:prstGeom>
        </p:spPr>
      </p:pic>
      <p:pic>
        <p:nvPicPr>
          <p:cNvPr id="32" name="Picture 31" descr="Image result for hitachi vantara logo">
            <a:extLst>
              <a:ext uri="{FF2B5EF4-FFF2-40B4-BE49-F238E27FC236}">
                <a16:creationId xmlns:a16="http://schemas.microsoft.com/office/drawing/2014/main" id="{290D10AF-C350-4D3C-B2EE-662193DFCE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888" b="18889"/>
          <a:stretch/>
        </p:blipFill>
        <p:spPr bwMode="auto">
          <a:xfrm>
            <a:off x="8786053" y="1659492"/>
            <a:ext cx="1413328" cy="507352"/>
          </a:xfrm>
          <a:prstGeom prst="rect">
            <a:avLst/>
          </a:prstGeom>
          <a:noFill/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35" descr="https://upload.wikimedia.org/wikipedia/commons/thumb/c/c7/Bing_logo_%282016%29.svg/1000px-Bing_logo_%282016%29.svg.png">
            <a:extLst>
              <a:ext uri="{FF2B5EF4-FFF2-40B4-BE49-F238E27FC236}">
                <a16:creationId xmlns:a16="http://schemas.microsoft.com/office/drawing/2014/main" id="{1A714CA8-9E7E-4F9B-90F3-0D4E479C9A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501" y="2056900"/>
            <a:ext cx="669275" cy="271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967904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 txBox="1">
            <a:spLocks noGrp="1"/>
          </p:cNvSpPr>
          <p:nvPr>
            <p:ph type="title"/>
          </p:nvPr>
        </p:nvSpPr>
        <p:spPr>
          <a:xfrm>
            <a:off x="472363" y="37875"/>
            <a:ext cx="11312945" cy="408349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lvl="0" indent="-177800">
              <a:spcBef>
                <a:spcPts val="0"/>
              </a:spcBef>
              <a:buClr>
                <a:schemeClr val="lt1"/>
              </a:buClr>
              <a:buSzPct val="100000"/>
            </a:pPr>
            <a:r>
              <a:rPr lang="en-US" dirty="0">
                <a:solidFill>
                  <a:schemeClr val="lt1"/>
                </a:solidFill>
                <a:ea typeface="Arial"/>
                <a:sym typeface="Arial"/>
              </a:rPr>
              <a:t>Visualization Capabilities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12B5181-7B45-4E6A-8E53-89EADD68036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35225" y="1161347"/>
          <a:ext cx="10401969" cy="5097074"/>
        </p:xfrm>
        <a:graphic>
          <a:graphicData uri="http://schemas.openxmlformats.org/drawingml/2006/table">
            <a:tbl>
              <a:tblPr firstRow="1" bandRow="1">
                <a:tableStyleId>{775DCB02-9BB8-47FD-8907-85C794F793BA}</a:tableStyleId>
              </a:tblPr>
              <a:tblGrid>
                <a:gridCol w="24814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84237">
                  <a:extLst>
                    <a:ext uri="{9D8B030D-6E8A-4147-A177-3AD203B41FA5}">
                      <a16:colId xmlns:a16="http://schemas.microsoft.com/office/drawing/2014/main" val="2551800821"/>
                    </a:ext>
                  </a:extLst>
                </a:gridCol>
                <a:gridCol w="210646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7449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45531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6688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kern="1200" noProof="0" dirty="0">
                          <a:solidFill>
                            <a:schemeClr val="bg1"/>
                          </a:solidFill>
                        </a:rPr>
                        <a:t>Client</a:t>
                      </a:r>
                      <a:endParaRPr lang="en-IN" sz="1600" b="1" kern="1200" noProof="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 anchorCtr="1">
                    <a:solidFill>
                      <a:srgbClr val="1AA4A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lvl="0" algn="ctr">
                        <a:lnSpc>
                          <a:spcPct val="150000"/>
                        </a:lnSpc>
                      </a:pPr>
                      <a:r>
                        <a:rPr lang="en-IN" sz="1600" dirty="0">
                          <a:solidFill>
                            <a:schemeClr val="bg1"/>
                          </a:solidFill>
                        </a:rPr>
                        <a:t>Data Sources &amp; Processing</a:t>
                      </a:r>
                      <a:endParaRPr lang="en-IN" sz="1600" b="1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lvl="0" algn="ctr" defTabSz="914400" rtl="0" eaLnBrk="1" latinLnBrk="0" hangingPunct="1">
                        <a:lnSpc>
                          <a:spcPct val="150000"/>
                        </a:lnSpc>
                      </a:pPr>
                      <a:r>
                        <a:rPr lang="en-US" sz="1600" baseline="0" dirty="0">
                          <a:solidFill>
                            <a:schemeClr val="bg1"/>
                          </a:solidFill>
                        </a:rPr>
                        <a:t>Data Visualization</a:t>
                      </a:r>
                      <a:endParaRPr lang="en-IN" sz="1600" b="1" kern="120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lvl="0" algn="ctr" defTabSz="914400" rtl="0" eaLnBrk="1" latinLnBrk="0" hangingPunct="1">
                        <a:lnSpc>
                          <a:spcPct val="150000"/>
                        </a:lnSpc>
                      </a:pPr>
                      <a:r>
                        <a:rPr lang="en-IN" sz="1600" kern="1200" dirty="0">
                          <a:solidFill>
                            <a:schemeClr val="bg1"/>
                          </a:solidFill>
                        </a:rPr>
                        <a:t>Implementation Style</a:t>
                      </a:r>
                      <a:endParaRPr lang="en-IN" sz="1600" b="1" kern="120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0" algn="ctr" defTabSz="914400" rtl="0" eaLnBrk="1" latinLnBrk="0" hangingPunct="1">
                        <a:lnSpc>
                          <a:spcPct val="150000"/>
                        </a:lnSpc>
                      </a:pPr>
                      <a:r>
                        <a:rPr lang="en-IN" sz="1400" b="1" kern="1200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Dashboard Demo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808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dirty="0"/>
                        <a:t>Global Beverage Leader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200" dirty="0"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IN" sz="1200" dirty="0"/>
                        <a:t>15 distinct data sources . 60+ ETL jobs performed on a weekly basis</a:t>
                      </a:r>
                      <a:endParaRPr lang="en-IN" sz="1200" dirty="0"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lvl="0" indent="0" algn="l" defTabSz="914400" rtl="0" eaLnBrk="1" latinLnBrk="0" hangingPunct="1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IN" sz="1200" dirty="0"/>
                        <a:t>Customized by Geography across Supply chain, HR, Marketing &amp; Media Analytics</a:t>
                      </a:r>
                      <a:endParaRPr lang="en-IN" sz="1200" kern="12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IN" sz="1200" dirty="0"/>
                        <a:t>Built on Tableau v10.2. Customized by Geography across Supply chain, HR, Marketing &amp; Digital teams</a:t>
                      </a:r>
                      <a:endParaRPr lang="en-IN" sz="1200" kern="12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IN" sz="1100" kern="12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  <a:hlinkClick r:id="rId3"/>
                        </a:rPr>
                        <a:t>Demand</a:t>
                      </a:r>
                      <a:r>
                        <a:rPr lang="en-IN" sz="1100" kern="12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IN" sz="1100" kern="12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  <a:hlinkClick r:id="rId4"/>
                        </a:rPr>
                        <a:t>GKPI</a:t>
                      </a:r>
                      <a:r>
                        <a:rPr lang="en-IN" sz="1100" kern="12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IN" sz="1100" kern="12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  <a:hlinkClick r:id="rId5"/>
                        </a:rPr>
                        <a:t>SOM</a:t>
                      </a:r>
                      <a:r>
                        <a:rPr lang="en-IN" sz="1100" kern="12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IN" sz="1100" kern="12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  <a:hlinkClick r:id="rId6"/>
                        </a:rPr>
                        <a:t>FD</a:t>
                      </a:r>
                      <a:endParaRPr lang="en-IN" sz="1100" kern="12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8011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lvl="0" algn="ctr" defTabSz="914400" rtl="0" eaLnBrk="1" latinLnBrk="0" hangingPunct="1">
                        <a:lnSpc>
                          <a:spcPct val="150000"/>
                        </a:lnSpc>
                      </a:pPr>
                      <a:r>
                        <a:rPr lang="en-IN" sz="1400" kern="1200" dirty="0"/>
                        <a:t>American Major Retailer</a:t>
                      </a:r>
                      <a:endParaRPr lang="en-IN" sz="1400" b="1" kern="12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lvl="0" indent="0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IN" sz="1200" dirty="0"/>
                        <a:t>50+ ETL jobs from Google Analytics, Teradata, Omniture &amp; Unstructured digital partner sources</a:t>
                      </a:r>
                      <a:endParaRPr lang="en-IN" sz="1200" dirty="0"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IN" sz="1200" dirty="0"/>
                        <a:t>Dashboards for operations Heat maps, Pivot tables, user input accepted</a:t>
                      </a:r>
                      <a:endParaRPr lang="en-IN" sz="1200" dirty="0"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lvl="0" indent="0" algn="l" defTabSz="914400" rtl="0" eaLnBrk="1" latinLnBrk="0" hangingPunct="1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sz="1200" kern="1200" dirty="0"/>
                        <a:t>Built on  Tableau v10.3 integrated with </a:t>
                      </a:r>
                      <a:r>
                        <a:rPr lang="en-IN" sz="1200" dirty="0"/>
                        <a:t>VB.NET Web app on Azure</a:t>
                      </a:r>
                      <a:endParaRPr lang="en-IN" sz="1200" kern="12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0" indent="0" algn="l" defTabSz="914400" rtl="0" eaLnBrk="1" latinLnBrk="0" hangingPunct="1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IN" sz="1100" kern="12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  <a:hlinkClick r:id="rId7"/>
                        </a:rPr>
                        <a:t>Assortment</a:t>
                      </a:r>
                      <a:endParaRPr lang="en-IN" sz="1100" kern="12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0" lvl="0" indent="0" algn="l" defTabSz="914400" rtl="0" eaLnBrk="1" latinLnBrk="0" hangingPunct="1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IN" sz="1100" kern="12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  <a:hlinkClick r:id="rId8"/>
                        </a:rPr>
                        <a:t>CAT</a:t>
                      </a:r>
                      <a:endParaRPr lang="en-IN" sz="1100" kern="12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2359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kern="1200" dirty="0"/>
                        <a:t>Global Music Giant</a:t>
                      </a:r>
                      <a:endParaRPr lang="en-US" sz="1400" b="1" baseline="0" dirty="0"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lvl="0" indent="0" algn="l" defTabSz="914400" rtl="0" eaLnBrk="1" latinLnBrk="0" hangingPunct="1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IN" sz="1200" kern="1200" dirty="0"/>
                        <a:t>35+ ETL sources from different finance databases maintained</a:t>
                      </a:r>
                      <a:endParaRPr lang="en-IN" sz="1200" kern="12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lvl="0" indent="0" algn="l" defTabSz="914400" rtl="0" eaLnBrk="1" latinLnBrk="0" hangingPunct="1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IN" sz="1200" kern="1200" dirty="0"/>
                        <a:t>15 C-Level dashboards to CFO &amp; CEO reporting on Global Financial position</a:t>
                      </a:r>
                      <a:endParaRPr lang="en-IN" sz="1200" kern="12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lvl="0" indent="0" algn="l" defTabSz="914400" rtl="0" eaLnBrk="1" latinLnBrk="0" hangingPunct="1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IN" sz="1200" kern="1200" dirty="0"/>
                        <a:t>Built on Tableau v10, Navigate through geographies using links in the visual data points  </a:t>
                      </a:r>
                      <a:endParaRPr lang="en-IN" sz="1200" kern="12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0" indent="0" algn="l" defTabSz="914400" rtl="0" eaLnBrk="1" latinLnBrk="0" hangingPunct="1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IN" sz="1100" kern="12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  <a:hlinkClick r:id="rId9"/>
                        </a:rPr>
                        <a:t>CFO Dashboard</a:t>
                      </a:r>
                      <a:endParaRPr lang="en-IN" sz="1100" kern="12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7172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IN" sz="1400" kern="1200" dirty="0"/>
                        <a:t>German Luxury Auto</a:t>
                      </a:r>
                      <a:endParaRPr lang="en-IN" sz="1400" b="1" dirty="0"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lvl="0" indent="0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IN" sz="1200" dirty="0"/>
                        <a:t>Evaluating various Business Hypothesis involving Driving styles &amp; Warranty Claims using car sensor data &amp; claims data</a:t>
                      </a:r>
                      <a:endParaRPr lang="en-IN" sz="1200" dirty="0"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IN" sz="1200" dirty="0"/>
                        <a:t>Visualize correlation between driving style and warranty claims based on defect instances</a:t>
                      </a:r>
                      <a:endParaRPr lang="en-IN" sz="1200" dirty="0"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lvl="0" indent="0" algn="l" defTabSz="914400" rtl="0" eaLnBrk="1" latinLnBrk="0" hangingPunct="1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IN" sz="1200" kern="1200" dirty="0"/>
                        <a:t>Visualized through Tableau v10.3 and also </a:t>
                      </a:r>
                      <a:r>
                        <a:rPr lang="en-IN" sz="1200" kern="1200" dirty="0" err="1"/>
                        <a:t>Databricks</a:t>
                      </a:r>
                      <a:r>
                        <a:rPr lang="en-IN" sz="1200" kern="1200" dirty="0"/>
                        <a:t> platform with Apache Spark on backend</a:t>
                      </a:r>
                      <a:endParaRPr lang="en-IN" sz="1200" kern="12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0" indent="0" algn="l" defTabSz="914400" rtl="0" eaLnBrk="1" latinLnBrk="0" hangingPunct="1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IN" sz="1100" kern="12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  <a:hlinkClick r:id="rId10"/>
                        </a:rPr>
                        <a:t>DrivingPattern</a:t>
                      </a:r>
                      <a:endParaRPr lang="en-IN" sz="1100" kern="12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0" lvl="0" indent="0" algn="l" defTabSz="914400" rtl="0" eaLnBrk="1" latinLnBrk="0" hangingPunct="1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IN" sz="1100" kern="12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  <a:hlinkClick r:id="rId11"/>
                        </a:rPr>
                        <a:t>Hypothesis</a:t>
                      </a:r>
                      <a:endParaRPr lang="en-IN" sz="1100" kern="12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0363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kern="1200" dirty="0"/>
                        <a:t>Large Appliance Manufacturer</a:t>
                      </a:r>
                      <a:endParaRPr lang="en-IN" sz="1400" b="1" kern="12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lvl="0" indent="0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IN" sz="1200" dirty="0"/>
                        <a:t>Unstructured review data scraped from public domain and ecommerce</a:t>
                      </a:r>
                      <a:endParaRPr lang="en-IN" sz="1200" dirty="0"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lvl="0" indent="0" algn="l" defTabSz="914400" rtl="0" eaLnBrk="1" latinLnBrk="0" hangingPunct="1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IN" sz="1200" kern="1200" dirty="0"/>
                        <a:t>SKU, Brand and Category level comparison of features &amp; purchase drivers</a:t>
                      </a:r>
                      <a:endParaRPr lang="en-IN" sz="1200" kern="12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IN" sz="1200" dirty="0"/>
                        <a:t>Built on Tableau</a:t>
                      </a:r>
                      <a:r>
                        <a:rPr lang="en-IN" sz="1200" kern="1200" dirty="0"/>
                        <a:t> v10.1 with an internal version on client hosted SAS VA server</a:t>
                      </a:r>
                      <a:endParaRPr lang="en-IN" sz="1200" dirty="0"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IN" sz="1100" dirty="0"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  <a:hlinkClick r:id="rId12"/>
                        </a:rPr>
                        <a:t>Voice of consumer</a:t>
                      </a:r>
                      <a:endParaRPr lang="en-IN" sz="1100" dirty="0"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3" name="Group 2"/>
          <p:cNvGrpSpPr/>
          <p:nvPr/>
        </p:nvGrpSpPr>
        <p:grpSpPr>
          <a:xfrm>
            <a:off x="1219041" y="2342204"/>
            <a:ext cx="1387815" cy="3815011"/>
            <a:chOff x="1116010" y="1936528"/>
            <a:chExt cx="1387815" cy="459934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F02882E-06DE-48E4-AA06-D075E3BB46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132423" y="1936528"/>
              <a:ext cx="1371402" cy="492493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BAAB054-F160-430D-BA8D-852CDF16F7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126686" y="2918467"/>
              <a:ext cx="1286913" cy="47717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3B86657-EA08-4DAF-96EF-F339D928B1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rcRect/>
            <a:stretch/>
          </p:blipFill>
          <p:spPr>
            <a:xfrm>
              <a:off x="1132423" y="3857585"/>
              <a:ext cx="1371402" cy="492493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A066AA9-3845-42EE-949C-AD2D1AEFE53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116010" y="4973639"/>
              <a:ext cx="1286913" cy="47717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9B93AB2-6C2D-46A3-81C7-A5BDCA9CCCF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168931" y="6074370"/>
              <a:ext cx="1244668" cy="46150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7433739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7069490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7545" y="58925"/>
            <a:ext cx="11384524" cy="408349"/>
          </a:xfrm>
        </p:spPr>
        <p:txBody>
          <a:bodyPr/>
          <a:lstStyle/>
          <a:p>
            <a:r>
              <a:rPr lang="en-US" sz="2500" dirty="0"/>
              <a:t>Analytics can help to address key challenges with emerging digital opportunities</a:t>
            </a:r>
          </a:p>
        </p:txBody>
      </p:sp>
      <p:graphicFrame>
        <p:nvGraphicFramePr>
          <p:cNvPr id="63" name="Diagram 62">
            <a:extLst>
              <a:ext uri="{FF2B5EF4-FFF2-40B4-BE49-F238E27FC236}">
                <a16:creationId xmlns:a16="http://schemas.microsoft.com/office/drawing/2014/main" id="{00D8B931-6661-404E-9EEC-95054A98C0A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99777784"/>
              </p:ext>
            </p:extLst>
          </p:nvPr>
        </p:nvGraphicFramePr>
        <p:xfrm>
          <a:off x="1408112" y="819679"/>
          <a:ext cx="9375776" cy="54096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051144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765" y="58925"/>
            <a:ext cx="11920306" cy="431068"/>
          </a:xfrm>
        </p:spPr>
        <p:txBody>
          <a:bodyPr/>
          <a:lstStyle/>
          <a:p>
            <a:r>
              <a:rPr lang="en-US" sz="2500" dirty="0"/>
              <a:t>Supply Chain Analytics Maturity Assessment</a:t>
            </a:r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B0780C05-590C-4222-A91F-CF5F63C70D9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72780359"/>
              </p:ext>
            </p:extLst>
          </p:nvPr>
        </p:nvGraphicFramePr>
        <p:xfrm>
          <a:off x="2311400" y="395392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2" name="Arrow: Right 11">
            <a:extLst>
              <a:ext uri="{FF2B5EF4-FFF2-40B4-BE49-F238E27FC236}">
                <a16:creationId xmlns:a16="http://schemas.microsoft.com/office/drawing/2014/main" id="{A7379954-A1AC-435A-AC8A-2898D106C395}"/>
              </a:ext>
            </a:extLst>
          </p:cNvPr>
          <p:cNvSpPr/>
          <p:nvPr/>
        </p:nvSpPr>
        <p:spPr>
          <a:xfrm>
            <a:off x="1419958" y="5958841"/>
            <a:ext cx="9265920" cy="515846"/>
          </a:xfrm>
          <a:prstGeom prst="rightArrow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Complexity</a:t>
            </a:r>
          </a:p>
        </p:txBody>
      </p:sp>
      <p:sp>
        <p:nvSpPr>
          <p:cNvPr id="13" name="Arrow: Up 12">
            <a:extLst>
              <a:ext uri="{FF2B5EF4-FFF2-40B4-BE49-F238E27FC236}">
                <a16:creationId xmlns:a16="http://schemas.microsoft.com/office/drawing/2014/main" id="{1031905F-8F74-497B-AB24-46D644EC7F5C}"/>
              </a:ext>
            </a:extLst>
          </p:cNvPr>
          <p:cNvSpPr/>
          <p:nvPr/>
        </p:nvSpPr>
        <p:spPr>
          <a:xfrm>
            <a:off x="1265872" y="868680"/>
            <a:ext cx="566518" cy="5227320"/>
          </a:xfrm>
          <a:prstGeom prst="upArrow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Value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3670E25-7609-4072-8333-FC6F27AF265A}"/>
              </a:ext>
            </a:extLst>
          </p:cNvPr>
          <p:cNvSpPr txBox="1"/>
          <p:nvPr/>
        </p:nvSpPr>
        <p:spPr>
          <a:xfrm>
            <a:off x="2103120" y="3040359"/>
            <a:ext cx="1383030" cy="101566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500" dirty="0">
                <a:latin typeface="Arial" panose="020B0604020202020204" pitchFamily="34" charset="0"/>
                <a:cs typeface="Arial" panose="020B0604020202020204" pitchFamily="34" charset="0"/>
              </a:rPr>
              <a:t>Supplier Scorecard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500" dirty="0">
                <a:latin typeface="Arial" panose="020B0604020202020204" pitchFamily="34" charset="0"/>
                <a:cs typeface="Arial" panose="020B0604020202020204" pitchFamily="34" charset="0"/>
              </a:rPr>
              <a:t>Inventory Visibility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F368F2C-B38C-48F8-A6FB-F3227B837A2B}"/>
              </a:ext>
            </a:extLst>
          </p:cNvPr>
          <p:cNvSpPr txBox="1"/>
          <p:nvPr/>
        </p:nvSpPr>
        <p:spPr>
          <a:xfrm>
            <a:off x="4538705" y="1368128"/>
            <a:ext cx="2015448" cy="7848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500" dirty="0">
                <a:latin typeface="Arial" panose="020B0604020202020204" pitchFamily="34" charset="0"/>
                <a:cs typeface="Arial" panose="020B0604020202020204" pitchFamily="34" charset="0"/>
              </a:rPr>
              <a:t>Network Velocity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500" dirty="0">
                <a:latin typeface="Arial" panose="020B0604020202020204" pitchFamily="34" charset="0"/>
                <a:cs typeface="Arial" panose="020B0604020202020204" pitchFamily="34" charset="0"/>
              </a:rPr>
              <a:t>Manufacturing Utilization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4CEA6A9-2CA6-4030-A696-AE7BB1F9D41A}"/>
              </a:ext>
            </a:extLst>
          </p:cNvPr>
          <p:cNvSpPr txBox="1"/>
          <p:nvPr/>
        </p:nvSpPr>
        <p:spPr>
          <a:xfrm>
            <a:off x="5427060" y="4600754"/>
            <a:ext cx="2688239" cy="7848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500" dirty="0">
                <a:latin typeface="Arial" panose="020B0604020202020204" pitchFamily="34" charset="0"/>
                <a:cs typeface="Arial" panose="020B0604020202020204" pitchFamily="34" charset="0"/>
              </a:rPr>
              <a:t>Demand Forecasting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500" dirty="0">
                <a:latin typeface="Arial" panose="020B0604020202020204" pitchFamily="34" charset="0"/>
                <a:cs typeface="Arial" panose="020B0604020202020204" pitchFamily="34" charset="0"/>
              </a:rPr>
              <a:t>Price Forecasting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500" dirty="0">
                <a:latin typeface="Arial" panose="020B0604020202020204" pitchFamily="34" charset="0"/>
                <a:cs typeface="Arial" panose="020B0604020202020204" pitchFamily="34" charset="0"/>
              </a:rPr>
              <a:t>Spend Analytics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05A328D-C393-4A8A-86C6-B6D027D391BC}"/>
              </a:ext>
            </a:extLst>
          </p:cNvPr>
          <p:cNvSpPr txBox="1"/>
          <p:nvPr/>
        </p:nvSpPr>
        <p:spPr>
          <a:xfrm>
            <a:off x="8902962" y="3548191"/>
            <a:ext cx="2683908" cy="101566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500" dirty="0">
                <a:latin typeface="Arial" panose="020B0604020202020204" pitchFamily="34" charset="0"/>
                <a:cs typeface="Arial" panose="020B0604020202020204" pitchFamily="34" charset="0"/>
              </a:rPr>
              <a:t>Multi-Echelon Inventory Optimization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500" dirty="0">
                <a:latin typeface="Arial" panose="020B0604020202020204" pitchFamily="34" charset="0"/>
                <a:cs typeface="Arial" panose="020B0604020202020204" pitchFamily="34" charset="0"/>
              </a:rPr>
              <a:t>What-If Risk Modelling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500" dirty="0">
                <a:latin typeface="Arial" panose="020B0604020202020204" pitchFamily="34" charset="0"/>
                <a:cs typeface="Arial" panose="020B0604020202020204" pitchFamily="34" charset="0"/>
              </a:rPr>
              <a:t>Route Optimization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A2E4DF4-1F31-4551-8178-50FCCE8D98E5}"/>
              </a:ext>
            </a:extLst>
          </p:cNvPr>
          <p:cNvSpPr txBox="1"/>
          <p:nvPr/>
        </p:nvSpPr>
        <p:spPr>
          <a:xfrm>
            <a:off x="1295400" y="6365645"/>
            <a:ext cx="161544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IN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Information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A4B2EBD-C396-4830-9001-2781A23A8C05}"/>
              </a:ext>
            </a:extLst>
          </p:cNvPr>
          <p:cNvSpPr txBox="1"/>
          <p:nvPr/>
        </p:nvSpPr>
        <p:spPr>
          <a:xfrm>
            <a:off x="8922800" y="6365645"/>
            <a:ext cx="161544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IN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Optimization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8EE554A-1577-4484-986B-1757D3E5CA88}"/>
              </a:ext>
            </a:extLst>
          </p:cNvPr>
          <p:cNvSpPr txBox="1"/>
          <p:nvPr/>
        </p:nvSpPr>
        <p:spPr>
          <a:xfrm>
            <a:off x="313493" y="5270021"/>
            <a:ext cx="123197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IN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Hindsight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2451C54-0DEB-4488-9688-FE8060A66F1C}"/>
              </a:ext>
            </a:extLst>
          </p:cNvPr>
          <p:cNvSpPr txBox="1"/>
          <p:nvPr/>
        </p:nvSpPr>
        <p:spPr>
          <a:xfrm>
            <a:off x="313493" y="3254851"/>
            <a:ext cx="123197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IN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Insight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9C43419-260F-4B9D-BDC5-96043156C3CB}"/>
              </a:ext>
            </a:extLst>
          </p:cNvPr>
          <p:cNvSpPr txBox="1"/>
          <p:nvPr/>
        </p:nvSpPr>
        <p:spPr>
          <a:xfrm>
            <a:off x="307178" y="1359421"/>
            <a:ext cx="123197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IN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Foresight</a:t>
            </a:r>
          </a:p>
        </p:txBody>
      </p:sp>
    </p:spTree>
    <p:extLst>
      <p:ext uri="{BB962C8B-B14F-4D97-AF65-F5344CB8AC3E}">
        <p14:creationId xmlns:p14="http://schemas.microsoft.com/office/powerpoint/2010/main" val="14859919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Supply Chain Analytics Opportunity Assessment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4FE6497A-CB3E-449C-B12A-31EF90FBA28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13749799"/>
              </p:ext>
            </p:extLst>
          </p:nvPr>
        </p:nvGraphicFramePr>
        <p:xfrm>
          <a:off x="914400" y="1146747"/>
          <a:ext cx="10999304" cy="52525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3" name="Group 2"/>
          <p:cNvGrpSpPr/>
          <p:nvPr/>
        </p:nvGrpSpPr>
        <p:grpSpPr>
          <a:xfrm>
            <a:off x="974149" y="1855450"/>
            <a:ext cx="1408747" cy="4395052"/>
            <a:chOff x="632783" y="1577005"/>
            <a:chExt cx="1394799" cy="4806803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D2A50823-0F5F-4812-AC9A-AB95B715154E}"/>
                </a:ext>
              </a:extLst>
            </p:cNvPr>
            <p:cNvSpPr/>
            <p:nvPr/>
          </p:nvSpPr>
          <p:spPr>
            <a:xfrm>
              <a:off x="652660" y="1577005"/>
              <a:ext cx="1361671" cy="46383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400" dirty="0">
                  <a:latin typeface="Arial" panose="020B0604020202020204" pitchFamily="34" charset="0"/>
                  <a:cs typeface="Arial" panose="020B0604020202020204" pitchFamily="34" charset="0"/>
                </a:rPr>
                <a:t>Facilities</a:t>
              </a: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27C7A3A2-DC92-45E6-9756-3DE50AC966E3}"/>
                </a:ext>
              </a:extLst>
            </p:cNvPr>
            <p:cNvSpPr/>
            <p:nvPr/>
          </p:nvSpPr>
          <p:spPr>
            <a:xfrm>
              <a:off x="665911" y="2465501"/>
              <a:ext cx="1361671" cy="46383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400" dirty="0">
                  <a:latin typeface="Arial" panose="020B0604020202020204" pitchFamily="34" charset="0"/>
                  <a:cs typeface="Arial" panose="020B0604020202020204" pitchFamily="34" charset="0"/>
                </a:rPr>
                <a:t>Inventory</a:t>
              </a:r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BCBA9B1F-D9BF-4014-9B09-44E70C7BBEDD}"/>
                </a:ext>
              </a:extLst>
            </p:cNvPr>
            <p:cNvSpPr/>
            <p:nvPr/>
          </p:nvSpPr>
          <p:spPr>
            <a:xfrm>
              <a:off x="665911" y="3323414"/>
              <a:ext cx="1361671" cy="46383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400" dirty="0">
                  <a:latin typeface="Arial" panose="020B0604020202020204" pitchFamily="34" charset="0"/>
                  <a:cs typeface="Arial" panose="020B0604020202020204" pitchFamily="34" charset="0"/>
                </a:rPr>
                <a:t>Transportation</a:t>
              </a:r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E9DB83AA-EC12-4F13-9529-0F04D5991751}"/>
                </a:ext>
              </a:extLst>
            </p:cNvPr>
            <p:cNvSpPr/>
            <p:nvPr/>
          </p:nvSpPr>
          <p:spPr>
            <a:xfrm>
              <a:off x="632783" y="4181061"/>
              <a:ext cx="1361671" cy="46383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400" dirty="0">
                  <a:latin typeface="Arial" panose="020B0604020202020204" pitchFamily="34" charset="0"/>
                  <a:cs typeface="Arial" panose="020B0604020202020204" pitchFamily="34" charset="0"/>
                </a:rPr>
                <a:t>Pricing</a:t>
              </a: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0141CD18-E65D-4EC3-B149-ABA43EEE0230}"/>
                </a:ext>
              </a:extLst>
            </p:cNvPr>
            <p:cNvSpPr/>
            <p:nvPr/>
          </p:nvSpPr>
          <p:spPr>
            <a:xfrm>
              <a:off x="665911" y="5065478"/>
              <a:ext cx="1361671" cy="46383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400" dirty="0">
                  <a:latin typeface="Arial" panose="020B0604020202020204" pitchFamily="34" charset="0"/>
                  <a:cs typeface="Arial" panose="020B0604020202020204" pitchFamily="34" charset="0"/>
                </a:rPr>
                <a:t>Information</a:t>
              </a:r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71F44B5F-9928-4418-975E-2B1E70F66DCE}"/>
                </a:ext>
              </a:extLst>
            </p:cNvPr>
            <p:cNvSpPr/>
            <p:nvPr/>
          </p:nvSpPr>
          <p:spPr>
            <a:xfrm>
              <a:off x="652660" y="5919976"/>
              <a:ext cx="1361671" cy="46383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400" dirty="0">
                  <a:latin typeface="Arial" panose="020B0604020202020204" pitchFamily="34" charset="0"/>
                  <a:cs typeface="Arial" panose="020B0604020202020204" pitchFamily="34" charset="0"/>
                </a:rPr>
                <a:t>Sourcing</a:t>
              </a:r>
            </a:p>
          </p:txBody>
        </p:sp>
      </p:grpSp>
      <p:sp>
        <p:nvSpPr>
          <p:cNvPr id="8" name="Arrow: Left-Right 7">
            <a:extLst>
              <a:ext uri="{FF2B5EF4-FFF2-40B4-BE49-F238E27FC236}">
                <a16:creationId xmlns:a16="http://schemas.microsoft.com/office/drawing/2014/main" id="{CF59CE87-002C-4F66-BE3E-AC047B78B4FA}"/>
              </a:ext>
            </a:extLst>
          </p:cNvPr>
          <p:cNvSpPr/>
          <p:nvPr/>
        </p:nvSpPr>
        <p:spPr>
          <a:xfrm>
            <a:off x="2410852" y="604381"/>
            <a:ext cx="7960022" cy="477713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>
                <a:latin typeface="Arial" panose="020B0604020202020204" pitchFamily="34" charset="0"/>
                <a:cs typeface="Arial" panose="020B0604020202020204" pitchFamily="34" charset="0"/>
              </a:rPr>
              <a:t>Supply Chain Area of Focus</a:t>
            </a:r>
          </a:p>
        </p:txBody>
      </p:sp>
      <p:sp>
        <p:nvSpPr>
          <p:cNvPr id="9" name="Arrow: Up-Down 8">
            <a:extLst>
              <a:ext uri="{FF2B5EF4-FFF2-40B4-BE49-F238E27FC236}">
                <a16:creationId xmlns:a16="http://schemas.microsoft.com/office/drawing/2014/main" id="{28036B41-EF0F-4B61-BB5D-0AFA376ED97D}"/>
              </a:ext>
            </a:extLst>
          </p:cNvPr>
          <p:cNvSpPr/>
          <p:nvPr/>
        </p:nvSpPr>
        <p:spPr>
          <a:xfrm>
            <a:off x="304800" y="1577005"/>
            <a:ext cx="374367" cy="4806803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IN" sz="1600" dirty="0">
                <a:latin typeface="Arial" panose="020B0604020202020204" pitchFamily="34" charset="0"/>
                <a:cs typeface="Arial" panose="020B0604020202020204" pitchFamily="34" charset="0"/>
              </a:rPr>
              <a:t>Supply Chain Drivers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35A7F2FA-749D-4701-A920-694C392872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2469861"/>
              </p:ext>
            </p:extLst>
          </p:nvPr>
        </p:nvGraphicFramePr>
        <p:xfrm>
          <a:off x="10486166" y="3017365"/>
          <a:ext cx="1053793" cy="1163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53793">
                  <a:extLst>
                    <a:ext uri="{9D8B030D-6E8A-4147-A177-3AD203B41FA5}">
                      <a16:colId xmlns:a16="http://schemas.microsoft.com/office/drawing/2014/main" val="312646330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dirty="0">
                          <a:solidFill>
                            <a:schemeClr val="bg2"/>
                          </a:solidFill>
                        </a:rPr>
                        <a:t>Simulation/ Optimization</a:t>
                      </a:r>
                      <a:endParaRPr lang="en-IN" dirty="0">
                        <a:solidFill>
                          <a:schemeClr val="bg2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5399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dirty="0">
                          <a:solidFill>
                            <a:schemeClr val="bg2"/>
                          </a:solidFill>
                        </a:rPr>
                        <a:t>Prediction/ Forecasting</a:t>
                      </a:r>
                    </a:p>
                  </a:txBody>
                  <a:tcPr>
                    <a:solidFill>
                      <a:schemeClr val="accent4">
                        <a:alpha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47082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dirty="0">
                          <a:solidFill>
                            <a:schemeClr val="bg2"/>
                          </a:solidFill>
                        </a:rPr>
                        <a:t>Visualization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9104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953204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Supply Chain Analytics Approach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8441C80-F100-4DC3-9F4B-3116B653FE0D}"/>
              </a:ext>
            </a:extLst>
          </p:cNvPr>
          <p:cNvSpPr txBox="1"/>
          <p:nvPr/>
        </p:nvSpPr>
        <p:spPr>
          <a:xfrm>
            <a:off x="359751" y="3337337"/>
            <a:ext cx="1682496" cy="554897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N" sz="1300" b="1" dirty="0">
                <a:latin typeface="Arial" panose="020B0604020202020204" pitchFamily="34" charset="0"/>
                <a:cs typeface="Arial" panose="020B0604020202020204" pitchFamily="34" charset="0"/>
              </a:rPr>
              <a:t>Improve Customer Experience</a:t>
            </a:r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2ECCE7A9-0D06-4330-B66C-E63F00268EDF}"/>
              </a:ext>
            </a:extLst>
          </p:cNvPr>
          <p:cNvSpPr/>
          <p:nvPr/>
        </p:nvSpPr>
        <p:spPr>
          <a:xfrm>
            <a:off x="2306264" y="3371397"/>
            <a:ext cx="237367" cy="486777"/>
          </a:xfrm>
          <a:prstGeom prst="rightArrow">
            <a:avLst>
              <a:gd name="adj1" fmla="val 50000"/>
              <a:gd name="adj2" fmla="val 100000"/>
            </a:avLst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3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B1C59E4-ACAF-46B9-BB96-2DE87524432B}"/>
              </a:ext>
            </a:extLst>
          </p:cNvPr>
          <p:cNvSpPr txBox="1"/>
          <p:nvPr/>
        </p:nvSpPr>
        <p:spPr>
          <a:xfrm>
            <a:off x="2807384" y="3337337"/>
            <a:ext cx="1682496" cy="554897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N" sz="1300" b="1" dirty="0">
                <a:latin typeface="Arial" panose="020B0604020202020204" pitchFamily="34" charset="0"/>
                <a:cs typeface="Arial" panose="020B0604020202020204" pitchFamily="34" charset="0"/>
              </a:rPr>
              <a:t>Improve </a:t>
            </a:r>
          </a:p>
          <a:p>
            <a:pPr algn="ctr"/>
            <a:r>
              <a:rPr lang="en-IN" sz="1300" b="1" dirty="0">
                <a:latin typeface="Arial" panose="020B0604020202020204" pitchFamily="34" charset="0"/>
                <a:cs typeface="Arial" panose="020B0604020202020204" pitchFamily="34" charset="0"/>
              </a:rPr>
              <a:t>Service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D7638B-1B62-489B-B2B8-EA64130A22E8}"/>
              </a:ext>
            </a:extLst>
          </p:cNvPr>
          <p:cNvSpPr txBox="1"/>
          <p:nvPr/>
        </p:nvSpPr>
        <p:spPr>
          <a:xfrm>
            <a:off x="359751" y="1877745"/>
            <a:ext cx="1682496" cy="554897"/>
          </a:xfrm>
          <a:prstGeom prst="rect">
            <a:avLst/>
          </a:prstGeom>
          <a:solidFill>
            <a:schemeClr val="accent6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N" sz="1300" b="1" dirty="0">
                <a:latin typeface="Arial" panose="020B0604020202020204" pitchFamily="34" charset="0"/>
                <a:cs typeface="Arial" panose="020B0604020202020204" pitchFamily="34" charset="0"/>
              </a:rPr>
              <a:t>Improve Profitability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64C430FB-6919-4444-997A-21331DE3D2DA}"/>
              </a:ext>
            </a:extLst>
          </p:cNvPr>
          <p:cNvSpPr/>
          <p:nvPr/>
        </p:nvSpPr>
        <p:spPr>
          <a:xfrm>
            <a:off x="2306264" y="1933878"/>
            <a:ext cx="237367" cy="463150"/>
          </a:xfrm>
          <a:prstGeom prst="rightArrow">
            <a:avLst>
              <a:gd name="adj1" fmla="val 50000"/>
              <a:gd name="adj2" fmla="val 100000"/>
            </a:avLst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3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7C54B06-D973-4D76-8EA2-B7B5B210DDB1}"/>
              </a:ext>
            </a:extLst>
          </p:cNvPr>
          <p:cNvSpPr txBox="1"/>
          <p:nvPr/>
        </p:nvSpPr>
        <p:spPr>
          <a:xfrm>
            <a:off x="2807384" y="1898264"/>
            <a:ext cx="1682496" cy="554897"/>
          </a:xfrm>
          <a:prstGeom prst="rect">
            <a:avLst/>
          </a:prstGeom>
          <a:solidFill>
            <a:schemeClr val="accent6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IN" sz="1300" b="1" dirty="0">
                <a:latin typeface="Arial" panose="020B0604020202020204" pitchFamily="34" charset="0"/>
                <a:cs typeface="Arial" panose="020B0604020202020204" pitchFamily="34" charset="0"/>
              </a:rPr>
              <a:t>Reduce </a:t>
            </a:r>
          </a:p>
          <a:p>
            <a:pPr algn="ctr"/>
            <a:r>
              <a:rPr lang="en-IN" sz="1300" b="1" dirty="0">
                <a:latin typeface="Arial" panose="020B0604020202020204" pitchFamily="34" charset="0"/>
                <a:cs typeface="Arial" panose="020B0604020202020204" pitchFamily="34" charset="0"/>
              </a:rPr>
              <a:t>Costs</a:t>
            </a:r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2095D9B8-4C5A-4D54-9FA0-1499AF45D1F0}"/>
              </a:ext>
            </a:extLst>
          </p:cNvPr>
          <p:cNvSpPr/>
          <p:nvPr/>
        </p:nvSpPr>
        <p:spPr>
          <a:xfrm>
            <a:off x="4753633" y="1954396"/>
            <a:ext cx="237367" cy="463150"/>
          </a:xfrm>
          <a:prstGeom prst="rightArrow">
            <a:avLst>
              <a:gd name="adj1" fmla="val 50000"/>
              <a:gd name="adj2" fmla="val 100000"/>
            </a:avLst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3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8D58CC90-92E1-4FC0-A7CE-783E7EE482F1}"/>
              </a:ext>
            </a:extLst>
          </p:cNvPr>
          <p:cNvSpPr/>
          <p:nvPr/>
        </p:nvSpPr>
        <p:spPr>
          <a:xfrm>
            <a:off x="4753633" y="3383210"/>
            <a:ext cx="237367" cy="463150"/>
          </a:xfrm>
          <a:prstGeom prst="rightArrow">
            <a:avLst>
              <a:gd name="adj1" fmla="val 50000"/>
              <a:gd name="adj2" fmla="val 100000"/>
            </a:avLst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3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2D15F9C-C1C0-498B-9037-C80162C8473C}"/>
              </a:ext>
            </a:extLst>
          </p:cNvPr>
          <p:cNvSpPr txBox="1"/>
          <p:nvPr/>
        </p:nvSpPr>
        <p:spPr>
          <a:xfrm>
            <a:off x="5254752" y="1475027"/>
            <a:ext cx="1682496" cy="554897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300" b="1" dirty="0">
                <a:latin typeface="Arial" panose="020B0604020202020204" pitchFamily="34" charset="0"/>
                <a:cs typeface="Arial" panose="020B0604020202020204" pitchFamily="34" charset="0"/>
              </a:rPr>
              <a:t>Network </a:t>
            </a:r>
          </a:p>
          <a:p>
            <a:pPr algn="ctr"/>
            <a:r>
              <a:rPr lang="en-IN" sz="1300" b="1" dirty="0">
                <a:latin typeface="Arial" panose="020B0604020202020204" pitchFamily="34" charset="0"/>
                <a:cs typeface="Arial" panose="020B0604020202020204" pitchFamily="34" charset="0"/>
              </a:rPr>
              <a:t>Optimization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96ED719-DB90-4982-AF76-85257962ABBA}"/>
              </a:ext>
            </a:extLst>
          </p:cNvPr>
          <p:cNvSpPr txBox="1"/>
          <p:nvPr/>
        </p:nvSpPr>
        <p:spPr>
          <a:xfrm>
            <a:off x="5254752" y="2280463"/>
            <a:ext cx="1682496" cy="554897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300" b="1" dirty="0">
                <a:latin typeface="Arial" panose="020B0604020202020204" pitchFamily="34" charset="0"/>
                <a:cs typeface="Arial" panose="020B0604020202020204" pitchFamily="34" charset="0"/>
              </a:rPr>
              <a:t>Procurement</a:t>
            </a:r>
          </a:p>
          <a:p>
            <a:pPr algn="ctr"/>
            <a:r>
              <a:rPr lang="en-IN" sz="1300" b="1" dirty="0">
                <a:latin typeface="Arial" panose="020B0604020202020204" pitchFamily="34" charset="0"/>
                <a:cs typeface="Arial" panose="020B0604020202020204" pitchFamily="34" charset="0"/>
              </a:rPr>
              <a:t> Optimization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3D10FB0-84EA-4B58-BD72-71D81F869439}"/>
              </a:ext>
            </a:extLst>
          </p:cNvPr>
          <p:cNvSpPr txBox="1"/>
          <p:nvPr/>
        </p:nvSpPr>
        <p:spPr>
          <a:xfrm>
            <a:off x="5254752" y="3337337"/>
            <a:ext cx="1682496" cy="554897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300" b="1" dirty="0">
                <a:latin typeface="Arial" panose="020B0604020202020204" pitchFamily="34" charset="0"/>
                <a:cs typeface="Arial" panose="020B0604020202020204" pitchFamily="34" charset="0"/>
              </a:rPr>
              <a:t>Demand Forecasting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B8A2031-EB30-4FDD-B1B5-648AE29B8D1E}"/>
              </a:ext>
            </a:extLst>
          </p:cNvPr>
          <p:cNvSpPr txBox="1"/>
          <p:nvPr/>
        </p:nvSpPr>
        <p:spPr>
          <a:xfrm>
            <a:off x="359751" y="4796930"/>
            <a:ext cx="1682496" cy="55489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N" sz="1300" b="1" dirty="0">
                <a:latin typeface="Arial" panose="020B0604020202020204" pitchFamily="34" charset="0"/>
                <a:cs typeface="Arial" panose="020B0604020202020204" pitchFamily="34" charset="0"/>
              </a:rPr>
              <a:t>Improve Working Capital</a:t>
            </a:r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7C6BF42D-F53D-4BD2-82D9-106531EDC0D7}"/>
              </a:ext>
            </a:extLst>
          </p:cNvPr>
          <p:cNvSpPr/>
          <p:nvPr/>
        </p:nvSpPr>
        <p:spPr>
          <a:xfrm>
            <a:off x="2306066" y="4830990"/>
            <a:ext cx="237367" cy="486777"/>
          </a:xfrm>
          <a:prstGeom prst="rightArrow">
            <a:avLst>
              <a:gd name="adj1" fmla="val 50000"/>
              <a:gd name="adj2" fmla="val 100000"/>
            </a:avLst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3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42D50F5-8F83-4C27-9145-D0D952EAF2E7}"/>
              </a:ext>
            </a:extLst>
          </p:cNvPr>
          <p:cNvSpPr txBox="1"/>
          <p:nvPr/>
        </p:nvSpPr>
        <p:spPr>
          <a:xfrm>
            <a:off x="2807252" y="4804478"/>
            <a:ext cx="1682496" cy="53980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pPr algn="ctr"/>
            <a:r>
              <a:rPr lang="en-IN" sz="1300" b="1" dirty="0">
                <a:latin typeface="Arial" panose="020B0604020202020204" pitchFamily="34" charset="0"/>
                <a:cs typeface="Arial" panose="020B0604020202020204" pitchFamily="34" charset="0"/>
              </a:rPr>
              <a:t>Optimize Inventory</a:t>
            </a:r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A2800C2D-D509-4658-B29F-9EB4D2F299D5}"/>
              </a:ext>
            </a:extLst>
          </p:cNvPr>
          <p:cNvSpPr/>
          <p:nvPr/>
        </p:nvSpPr>
        <p:spPr>
          <a:xfrm>
            <a:off x="4753567" y="4842803"/>
            <a:ext cx="237367" cy="463150"/>
          </a:xfrm>
          <a:prstGeom prst="rightArrow">
            <a:avLst>
              <a:gd name="adj1" fmla="val 50000"/>
              <a:gd name="adj2" fmla="val 100000"/>
            </a:avLst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3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AC4025D-CE07-4364-B68C-2DED2A6CD783}"/>
              </a:ext>
            </a:extLst>
          </p:cNvPr>
          <p:cNvSpPr txBox="1"/>
          <p:nvPr/>
        </p:nvSpPr>
        <p:spPr>
          <a:xfrm>
            <a:off x="5254752" y="4796930"/>
            <a:ext cx="1682496" cy="55489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1300" b="1" dirty="0">
                <a:latin typeface="Arial" panose="020B0604020202020204" pitchFamily="34" charset="0"/>
                <a:cs typeface="Arial" panose="020B0604020202020204" pitchFamily="34" charset="0"/>
              </a:rPr>
              <a:t>Inventory Optimization</a:t>
            </a:r>
          </a:p>
        </p:txBody>
      </p:sp>
      <p:sp>
        <p:nvSpPr>
          <p:cNvPr id="44" name="Arrow: Right 43">
            <a:extLst>
              <a:ext uri="{FF2B5EF4-FFF2-40B4-BE49-F238E27FC236}">
                <a16:creationId xmlns:a16="http://schemas.microsoft.com/office/drawing/2014/main" id="{B49BD8EB-12CC-4825-9150-B7FE1C955A30}"/>
              </a:ext>
            </a:extLst>
          </p:cNvPr>
          <p:cNvSpPr/>
          <p:nvPr/>
        </p:nvSpPr>
        <p:spPr>
          <a:xfrm>
            <a:off x="7158662" y="2358905"/>
            <a:ext cx="322045" cy="1958965"/>
          </a:xfrm>
          <a:prstGeom prst="rightArrow">
            <a:avLst>
              <a:gd name="adj1" fmla="val 50000"/>
              <a:gd name="adj2" fmla="val 100000"/>
            </a:avLst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3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E6CAE8C-284D-4F3F-B3BF-8F5B23AA8CEE}"/>
              </a:ext>
            </a:extLst>
          </p:cNvPr>
          <p:cNvSpPr txBox="1"/>
          <p:nvPr/>
        </p:nvSpPr>
        <p:spPr>
          <a:xfrm>
            <a:off x="10149488" y="1475027"/>
            <a:ext cx="1682496" cy="554897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300" b="1" dirty="0">
                <a:latin typeface="Arial" panose="020B0604020202020204" pitchFamily="34" charset="0"/>
                <a:cs typeface="Arial" panose="020B0604020202020204" pitchFamily="34" charset="0"/>
              </a:rPr>
              <a:t>Response time vs Cost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100626D-950B-4A9E-BE54-134DAA9620BA}"/>
              </a:ext>
            </a:extLst>
          </p:cNvPr>
          <p:cNvSpPr txBox="1"/>
          <p:nvPr/>
        </p:nvSpPr>
        <p:spPr>
          <a:xfrm>
            <a:off x="10149488" y="2280463"/>
            <a:ext cx="1682496" cy="554897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300" b="1" dirty="0">
                <a:latin typeface="Arial" panose="020B0604020202020204" pitchFamily="34" charset="0"/>
                <a:cs typeface="Arial" panose="020B0604020202020204" pitchFamily="34" charset="0"/>
              </a:rPr>
              <a:t>Procurement Spend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C05CD91-89C2-4505-9664-F25C43CFC444}"/>
              </a:ext>
            </a:extLst>
          </p:cNvPr>
          <p:cNvSpPr txBox="1"/>
          <p:nvPr/>
        </p:nvSpPr>
        <p:spPr>
          <a:xfrm>
            <a:off x="10149488" y="3368564"/>
            <a:ext cx="1682496" cy="553998"/>
          </a:xfrm>
          <a:prstGeom prst="rect">
            <a:avLst/>
          </a:prstGeom>
          <a:solidFill>
            <a:srgbClr val="92D050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IN" sz="1300" b="1" dirty="0">
                <a:latin typeface="Arial" panose="020B0604020202020204" pitchFamily="34" charset="0"/>
                <a:cs typeface="Arial" panose="020B0604020202020204" pitchFamily="34" charset="0"/>
              </a:rPr>
              <a:t>Forecast Accuracy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8DFEEDC-8536-49E8-AC3F-11E7BE12DCB5}"/>
              </a:ext>
            </a:extLst>
          </p:cNvPr>
          <p:cNvSpPr txBox="1"/>
          <p:nvPr/>
        </p:nvSpPr>
        <p:spPr>
          <a:xfrm>
            <a:off x="10149488" y="4394211"/>
            <a:ext cx="1682496" cy="554897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300" b="1" dirty="0">
                <a:latin typeface="Arial" panose="020B0604020202020204" pitchFamily="34" charset="0"/>
                <a:cs typeface="Arial" panose="020B0604020202020204" pitchFamily="34" charset="0"/>
              </a:rPr>
              <a:t>Product Availability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1CC8AF7-12E7-4CD5-B427-9469A470C35B}"/>
              </a:ext>
            </a:extLst>
          </p:cNvPr>
          <p:cNvSpPr txBox="1"/>
          <p:nvPr/>
        </p:nvSpPr>
        <p:spPr>
          <a:xfrm>
            <a:off x="10149488" y="5199649"/>
            <a:ext cx="1682496" cy="554897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300" b="1" dirty="0">
                <a:latin typeface="Arial" panose="020B0604020202020204" pitchFamily="34" charset="0"/>
                <a:cs typeface="Arial" panose="020B0604020202020204" pitchFamily="34" charset="0"/>
              </a:rPr>
              <a:t>Service Level vs Cost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2594EA45-4F53-4E65-9F99-DEB9FE5A5AB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24970102"/>
              </p:ext>
            </p:extLst>
          </p:nvPr>
        </p:nvGraphicFramePr>
        <p:xfrm>
          <a:off x="7594282" y="1431784"/>
          <a:ext cx="1926618" cy="48846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8" name="Arrow: Right 37">
            <a:extLst>
              <a:ext uri="{FF2B5EF4-FFF2-40B4-BE49-F238E27FC236}">
                <a16:creationId xmlns:a16="http://schemas.microsoft.com/office/drawing/2014/main" id="{9800B16E-9D0D-41BE-9BF3-6CC3E7675DE2}"/>
              </a:ext>
            </a:extLst>
          </p:cNvPr>
          <p:cNvSpPr/>
          <p:nvPr/>
        </p:nvSpPr>
        <p:spPr>
          <a:xfrm>
            <a:off x="9606029" y="2287876"/>
            <a:ext cx="322045" cy="1958965"/>
          </a:xfrm>
          <a:prstGeom prst="rightArrow">
            <a:avLst>
              <a:gd name="adj1" fmla="val 50000"/>
              <a:gd name="adj2" fmla="val 100000"/>
            </a:avLst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3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C9CFF81-967E-4B59-933D-DDEDD16CABC3}"/>
              </a:ext>
            </a:extLst>
          </p:cNvPr>
          <p:cNvSpPr txBox="1"/>
          <p:nvPr/>
        </p:nvSpPr>
        <p:spPr>
          <a:xfrm>
            <a:off x="206744" y="692024"/>
            <a:ext cx="1989040" cy="557784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IN" sz="15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Business goal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4667813-DA68-49FE-8EFC-043A234883DC}"/>
              </a:ext>
            </a:extLst>
          </p:cNvPr>
          <p:cNvSpPr txBox="1"/>
          <p:nvPr/>
        </p:nvSpPr>
        <p:spPr>
          <a:xfrm>
            <a:off x="2654112" y="692024"/>
            <a:ext cx="1989040" cy="557784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IN" sz="15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Dimension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73F5ADE-3492-4331-BE57-94031E642ECE}"/>
              </a:ext>
            </a:extLst>
          </p:cNvPr>
          <p:cNvSpPr txBox="1"/>
          <p:nvPr/>
        </p:nvSpPr>
        <p:spPr>
          <a:xfrm>
            <a:off x="5101480" y="692024"/>
            <a:ext cx="1989040" cy="557784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IN" sz="15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Analytics use case area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3080838-00FD-42FC-B579-6EC79659145B}"/>
              </a:ext>
            </a:extLst>
          </p:cNvPr>
          <p:cNvSpPr txBox="1"/>
          <p:nvPr/>
        </p:nvSpPr>
        <p:spPr>
          <a:xfrm>
            <a:off x="7548848" y="692024"/>
            <a:ext cx="1989040" cy="557784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IN" sz="15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Process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CFACC8E-FF1E-4CFF-8776-366BD32C3EEC}"/>
              </a:ext>
            </a:extLst>
          </p:cNvPr>
          <p:cNvSpPr txBox="1"/>
          <p:nvPr/>
        </p:nvSpPr>
        <p:spPr>
          <a:xfrm>
            <a:off x="9996216" y="692024"/>
            <a:ext cx="1989040" cy="557784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IN" sz="15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Key metrics</a:t>
            </a:r>
          </a:p>
        </p:txBody>
      </p:sp>
    </p:spTree>
    <p:extLst>
      <p:ext uri="{BB962C8B-B14F-4D97-AF65-F5344CB8AC3E}">
        <p14:creationId xmlns:p14="http://schemas.microsoft.com/office/powerpoint/2010/main" val="36990585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Demand Forecasting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072B07D3-D437-4937-9158-1BE70FA987B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6057103"/>
              </p:ext>
            </p:extLst>
          </p:nvPr>
        </p:nvGraphicFramePr>
        <p:xfrm>
          <a:off x="9347188" y="227158"/>
          <a:ext cx="2456093" cy="16329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592546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F1C0E116-3602-47DB-97FC-C7492BE957F9}"/>
              </a:ext>
            </a:extLst>
          </p:cNvPr>
          <p:cNvSpPr/>
          <p:nvPr/>
        </p:nvSpPr>
        <p:spPr>
          <a:xfrm>
            <a:off x="1730964" y="5465837"/>
            <a:ext cx="1737976" cy="400110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algn="ctr"/>
            <a:r>
              <a:rPr lang="en-IN" sz="20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Key Benefits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CAC661A-72B4-4236-AB1F-004B99216336}"/>
              </a:ext>
            </a:extLst>
          </p:cNvPr>
          <p:cNvSpPr/>
          <p:nvPr/>
        </p:nvSpPr>
        <p:spPr>
          <a:xfrm>
            <a:off x="9606544" y="571815"/>
            <a:ext cx="1622560" cy="400110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IN" sz="20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Key Metrics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C04D3E4-573A-4E1D-AF9C-6366B7D86B44}"/>
              </a:ext>
            </a:extLst>
          </p:cNvPr>
          <p:cNvSpPr/>
          <p:nvPr/>
        </p:nvSpPr>
        <p:spPr>
          <a:xfrm>
            <a:off x="250946" y="556010"/>
            <a:ext cx="1549797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IN" sz="20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Key Levers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Demand Forecasting – Key Levers, Metrics and Benefits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AEC8E8A8-E4FF-4792-9E79-2663F631845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86137257"/>
              </p:ext>
            </p:extLst>
          </p:nvPr>
        </p:nvGraphicFramePr>
        <p:xfrm>
          <a:off x="138526" y="950362"/>
          <a:ext cx="6200869" cy="36769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B826DA8D-7CA3-424F-BA68-B9B839D116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4880270"/>
              </p:ext>
            </p:extLst>
          </p:nvPr>
        </p:nvGraphicFramePr>
        <p:xfrm>
          <a:off x="1794115" y="984210"/>
          <a:ext cx="6530689" cy="5763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30689">
                  <a:extLst>
                    <a:ext uri="{9D8B030D-6E8A-4147-A177-3AD203B41FA5}">
                      <a16:colId xmlns:a16="http://schemas.microsoft.com/office/drawing/2014/main" val="3002827998"/>
                    </a:ext>
                  </a:extLst>
                </a:gridCol>
              </a:tblGrid>
              <a:tr h="576363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IN" sz="13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What is the timeframe that needs to be considered for past history?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IN" sz="13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What would be the forecast horizon that needs to be predicted ?</a:t>
                      </a:r>
                      <a:endParaRPr lang="en-IN" sz="13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0560233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01CD6AD1-5F55-4771-B7CD-70CCC9E085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5036803"/>
              </p:ext>
            </p:extLst>
          </p:nvPr>
        </p:nvGraphicFramePr>
        <p:xfrm>
          <a:off x="1794114" y="1605307"/>
          <a:ext cx="6530689" cy="5564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30689">
                  <a:extLst>
                    <a:ext uri="{9D8B030D-6E8A-4147-A177-3AD203B41FA5}">
                      <a16:colId xmlns:a16="http://schemas.microsoft.com/office/drawing/2014/main" val="3002827998"/>
                    </a:ext>
                  </a:extLst>
                </a:gridCol>
              </a:tblGrid>
              <a:tr h="556438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IN" sz="13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What is the appropriate time bucket to be considered?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IN" sz="13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What is the appropriate level of location granularity to be considered?</a:t>
                      </a:r>
                      <a:endParaRPr lang="en-IN" sz="13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0560233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CB532FE5-2662-4D13-9F07-E1D09B85E0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3856661"/>
              </p:ext>
            </p:extLst>
          </p:nvPr>
        </p:nvGraphicFramePr>
        <p:xfrm>
          <a:off x="1794114" y="2228580"/>
          <a:ext cx="6530689" cy="5564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30689">
                  <a:extLst>
                    <a:ext uri="{9D8B030D-6E8A-4147-A177-3AD203B41FA5}">
                      <a16:colId xmlns:a16="http://schemas.microsoft.com/office/drawing/2014/main" val="3002827998"/>
                    </a:ext>
                  </a:extLst>
                </a:gridCol>
              </a:tblGrid>
              <a:tr h="556438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IN" sz="13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What is the appropriate level of product aggregation?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IN" sz="13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What would be best approach to disaggregate the forecast?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0560233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D98396B5-DC03-4B01-8D72-0CCCE25712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7321072"/>
              </p:ext>
            </p:extLst>
          </p:nvPr>
        </p:nvGraphicFramePr>
        <p:xfrm>
          <a:off x="1800743" y="2841955"/>
          <a:ext cx="6530689" cy="5564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30689">
                  <a:extLst>
                    <a:ext uri="{9D8B030D-6E8A-4147-A177-3AD203B41FA5}">
                      <a16:colId xmlns:a16="http://schemas.microsoft.com/office/drawing/2014/main" val="3002827998"/>
                    </a:ext>
                  </a:extLst>
                </a:gridCol>
              </a:tblGrid>
              <a:tr h="556438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IN" sz="13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How do we Identify and smoothen the anomalies from the past history?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IN" sz="13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How do we identify and smoothen the missing data from the past history?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0560233"/>
                  </a:ext>
                </a:extLst>
              </a:tr>
            </a:tbl>
          </a:graphicData>
        </a:graphic>
      </p:graphicFrame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FA6E5794-A7AD-47E1-B47A-EF44E6D735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7219359"/>
              </p:ext>
            </p:extLst>
          </p:nvPr>
        </p:nvGraphicFramePr>
        <p:xfrm>
          <a:off x="1794111" y="3458774"/>
          <a:ext cx="6530689" cy="5564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30689">
                  <a:extLst>
                    <a:ext uri="{9D8B030D-6E8A-4147-A177-3AD203B41FA5}">
                      <a16:colId xmlns:a16="http://schemas.microsoft.com/office/drawing/2014/main" val="3002827998"/>
                    </a:ext>
                  </a:extLst>
                </a:gridCol>
              </a:tblGrid>
              <a:tr h="556438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IN" sz="13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How can we approach to a  forecast through different phases of Product life cycle (NPI/EOL/sustain) phase?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0560233"/>
                  </a:ext>
                </a:extLst>
              </a:tr>
            </a:tbl>
          </a:graphicData>
        </a:graphic>
      </p:graphicFrame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141D4160-BE48-4539-98F3-D857F024EB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9171854"/>
              </p:ext>
            </p:extLst>
          </p:nvPr>
        </p:nvGraphicFramePr>
        <p:xfrm>
          <a:off x="8557399" y="984210"/>
          <a:ext cx="3530991" cy="36559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30991">
                  <a:extLst>
                    <a:ext uri="{9D8B030D-6E8A-4147-A177-3AD203B41FA5}">
                      <a16:colId xmlns:a16="http://schemas.microsoft.com/office/drawing/2014/main" val="318430745"/>
                    </a:ext>
                  </a:extLst>
                </a:gridCol>
              </a:tblGrid>
              <a:tr h="3655996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7323523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CD36A00E-F75A-48DF-8650-69B72BBE6A2A}"/>
              </a:ext>
            </a:extLst>
          </p:cNvPr>
          <p:cNvSpPr txBox="1"/>
          <p:nvPr/>
        </p:nvSpPr>
        <p:spPr>
          <a:xfrm>
            <a:off x="9042734" y="1342845"/>
            <a:ext cx="2560320" cy="3693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Forecast Accuracy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085B1A1-A164-442B-B3F9-CD2ACCBC7DCE}"/>
              </a:ext>
            </a:extLst>
          </p:cNvPr>
          <p:cNvSpPr txBox="1"/>
          <p:nvPr/>
        </p:nvSpPr>
        <p:spPr>
          <a:xfrm>
            <a:off x="9042734" y="1856724"/>
            <a:ext cx="2560320" cy="3693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Forecast Error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84EC8C9-8805-404F-A03E-CB93885FB660}"/>
              </a:ext>
            </a:extLst>
          </p:cNvPr>
          <p:cNvSpPr txBox="1"/>
          <p:nvPr/>
        </p:nvSpPr>
        <p:spPr>
          <a:xfrm>
            <a:off x="9042734" y="2370603"/>
            <a:ext cx="2560320" cy="3693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Forecast Bias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49A8893-326B-4818-8687-C260D9BFDFE6}"/>
              </a:ext>
            </a:extLst>
          </p:cNvPr>
          <p:cNvSpPr txBox="1"/>
          <p:nvPr/>
        </p:nvSpPr>
        <p:spPr>
          <a:xfrm>
            <a:off x="9042734" y="3912240"/>
            <a:ext cx="2560320" cy="3693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Forecast Lead Time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1662A45-4EE8-49E7-87B1-6D889DFA0EF7}"/>
              </a:ext>
            </a:extLst>
          </p:cNvPr>
          <p:cNvSpPr txBox="1"/>
          <p:nvPr/>
        </p:nvSpPr>
        <p:spPr>
          <a:xfrm>
            <a:off x="9042734" y="3398361"/>
            <a:ext cx="2560320" cy="3693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Demand uncertainty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B3C9A1E-C99C-46B0-B67E-CC8C78BC1E00}"/>
              </a:ext>
            </a:extLst>
          </p:cNvPr>
          <p:cNvSpPr txBox="1"/>
          <p:nvPr/>
        </p:nvSpPr>
        <p:spPr>
          <a:xfrm>
            <a:off x="9042734" y="2884482"/>
            <a:ext cx="2560320" cy="3693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Tracking Signal</a:t>
            </a:r>
          </a:p>
        </p:txBody>
      </p:sp>
      <p:graphicFrame>
        <p:nvGraphicFramePr>
          <p:cNvPr id="30" name="Table 29">
            <a:extLst>
              <a:ext uri="{FF2B5EF4-FFF2-40B4-BE49-F238E27FC236}">
                <a16:creationId xmlns:a16="http://schemas.microsoft.com/office/drawing/2014/main" id="{92371897-92AB-484F-ADC7-1B403E480D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4783604"/>
              </p:ext>
            </p:extLst>
          </p:nvPr>
        </p:nvGraphicFramePr>
        <p:xfrm>
          <a:off x="1794110" y="4079960"/>
          <a:ext cx="6530689" cy="5564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30689">
                  <a:extLst>
                    <a:ext uri="{9D8B030D-6E8A-4147-A177-3AD203B41FA5}">
                      <a16:colId xmlns:a16="http://schemas.microsoft.com/office/drawing/2014/main" val="3002827998"/>
                    </a:ext>
                  </a:extLst>
                </a:gridCol>
              </a:tblGrid>
              <a:tr h="556438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IN" sz="13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How do we asses and incorporate the impact of external factors (Price, Promotion, Weather etc) to the forecast?</a:t>
                      </a:r>
                      <a:r>
                        <a:rPr lang="en-IN" sz="13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0560233"/>
                  </a:ext>
                </a:extLst>
              </a:tr>
            </a:tbl>
          </a:graphicData>
        </a:graphic>
      </p:graphicFrame>
      <p:graphicFrame>
        <p:nvGraphicFramePr>
          <p:cNvPr id="25" name="Diagram 24">
            <a:extLst>
              <a:ext uri="{FF2B5EF4-FFF2-40B4-BE49-F238E27FC236}">
                <a16:creationId xmlns:a16="http://schemas.microsoft.com/office/drawing/2014/main" id="{48E5EF86-BC36-464D-A4A6-D7180BCEDB8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08491618"/>
              </p:ext>
            </p:extLst>
          </p:nvPr>
        </p:nvGraphicFramePr>
        <p:xfrm>
          <a:off x="3420692" y="4800586"/>
          <a:ext cx="5776534" cy="17384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10113739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Demand Forecasting – Key Business Problems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0BECE942-C330-4B78-80C7-3050BF0249E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61101338"/>
              </p:ext>
            </p:extLst>
          </p:nvPr>
        </p:nvGraphicFramePr>
        <p:xfrm>
          <a:off x="1185182" y="816850"/>
          <a:ext cx="9821636" cy="52210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2501744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22783" y="80888"/>
            <a:ext cx="9501807" cy="358283"/>
          </a:xfrm>
        </p:spPr>
        <p:txBody>
          <a:bodyPr/>
          <a:lstStyle/>
          <a:p>
            <a:r>
              <a:rPr lang="en-US" dirty="0"/>
              <a:t>Demand Forecasting: Business Impact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DA801E2-9AF1-494A-B484-A5DB6775FE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5954714"/>
              </p:ext>
            </p:extLst>
          </p:nvPr>
        </p:nvGraphicFramePr>
        <p:xfrm>
          <a:off x="521253" y="2557793"/>
          <a:ext cx="2192918" cy="1025910"/>
        </p:xfrm>
        <a:graphic>
          <a:graphicData uri="http://schemas.openxmlformats.org/drawingml/2006/table">
            <a:tbl>
              <a:tblPr firstRow="1" bandRow="1">
                <a:effectLst/>
                <a:tableStyleId>{D113A9D2-9D6B-4929-AA2D-F23B5EE8CBE7}</a:tableStyleId>
              </a:tblPr>
              <a:tblGrid>
                <a:gridCol w="2192918">
                  <a:extLst>
                    <a:ext uri="{9D8B030D-6E8A-4147-A177-3AD203B41FA5}">
                      <a16:colId xmlns:a16="http://schemas.microsoft.com/office/drawing/2014/main" val="3197373812"/>
                    </a:ext>
                  </a:extLst>
                </a:gridCol>
              </a:tblGrid>
              <a:tr h="1025910"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Cost of Forecast Inaccuracy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3662561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F30B3996-3118-408D-BC41-4A97D1FD4B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0317361"/>
              </p:ext>
            </p:extLst>
          </p:nvPr>
        </p:nvGraphicFramePr>
        <p:xfrm>
          <a:off x="6930884" y="5225920"/>
          <a:ext cx="4676915" cy="579793"/>
        </p:xfrm>
        <a:graphic>
          <a:graphicData uri="http://schemas.openxmlformats.org/drawingml/2006/table">
            <a:tbl>
              <a:tblPr firstRow="1" bandRow="1">
                <a:effectLst/>
                <a:tableStyleId>{E269D01E-BC32-4049-B463-5C60D7B0CCD2}</a:tableStyleId>
              </a:tblPr>
              <a:tblGrid>
                <a:gridCol w="4676915">
                  <a:extLst>
                    <a:ext uri="{9D8B030D-6E8A-4147-A177-3AD203B41FA5}">
                      <a16:colId xmlns:a16="http://schemas.microsoft.com/office/drawing/2014/main" val="3197373812"/>
                    </a:ext>
                  </a:extLst>
                </a:gridCol>
              </a:tblGrid>
              <a:tr h="579793">
                <a:tc>
                  <a:txBody>
                    <a:bodyPr/>
                    <a:lstStyle/>
                    <a:p>
                      <a:r>
                        <a:rPr lang="en-IN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Non-Value added Production resource cost</a:t>
                      </a: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3662561"/>
                  </a:ext>
                </a:extLst>
              </a:tr>
            </a:tbl>
          </a:graphicData>
        </a:graphic>
      </p:graphicFrame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E39750C7-D09C-42F0-971D-2424284DB6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9761852"/>
              </p:ext>
            </p:extLst>
          </p:nvPr>
        </p:nvGraphicFramePr>
        <p:xfrm>
          <a:off x="6930884" y="689801"/>
          <a:ext cx="4676915" cy="579793"/>
        </p:xfrm>
        <a:graphic>
          <a:graphicData uri="http://schemas.openxmlformats.org/drawingml/2006/table">
            <a:tbl>
              <a:tblPr firstRow="1" bandRow="1">
                <a:effectLst/>
                <a:tableStyleId>{638B1855-1B75-4FBE-930C-398BA8C253C6}</a:tableStyleId>
              </a:tblPr>
              <a:tblGrid>
                <a:gridCol w="4676915">
                  <a:extLst>
                    <a:ext uri="{9D8B030D-6E8A-4147-A177-3AD203B41FA5}">
                      <a16:colId xmlns:a16="http://schemas.microsoft.com/office/drawing/2014/main" val="3197373812"/>
                    </a:ext>
                  </a:extLst>
                </a:gridCol>
              </a:tblGrid>
              <a:tr h="579793">
                <a:tc>
                  <a:txBody>
                    <a:bodyPr/>
                    <a:lstStyle/>
                    <a:p>
                      <a:r>
                        <a:rPr lang="en-IN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Increased Lost sales revenue</a:t>
                      </a:r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3662561"/>
                  </a:ext>
                </a:extLst>
              </a:tr>
            </a:tbl>
          </a:graphicData>
        </a:graphic>
      </p:graphicFrame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F2CB528D-1A9C-449C-8B30-ADB42BC8D9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4694027"/>
              </p:ext>
            </p:extLst>
          </p:nvPr>
        </p:nvGraphicFramePr>
        <p:xfrm>
          <a:off x="6930886" y="3101811"/>
          <a:ext cx="4676916" cy="579793"/>
        </p:xfrm>
        <a:graphic>
          <a:graphicData uri="http://schemas.openxmlformats.org/drawingml/2006/table">
            <a:tbl>
              <a:tblPr firstRow="1" bandRow="1">
                <a:effectLst/>
                <a:tableStyleId>{E269D01E-BC32-4049-B463-5C60D7B0CCD2}</a:tableStyleId>
              </a:tblPr>
              <a:tblGrid>
                <a:gridCol w="4676916">
                  <a:extLst>
                    <a:ext uri="{9D8B030D-6E8A-4147-A177-3AD203B41FA5}">
                      <a16:colId xmlns:a16="http://schemas.microsoft.com/office/drawing/2014/main" val="3197373812"/>
                    </a:ext>
                  </a:extLst>
                </a:gridCol>
              </a:tblGrid>
              <a:tr h="57979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Increased Safety stock</a:t>
                      </a: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3662561"/>
                  </a:ext>
                </a:extLst>
              </a:tr>
            </a:tbl>
          </a:graphicData>
        </a:graphic>
      </p:graphicFrame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CAF3DC47-6A37-416E-B197-6B128A2E31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7084593"/>
              </p:ext>
            </p:extLst>
          </p:nvPr>
        </p:nvGraphicFramePr>
        <p:xfrm>
          <a:off x="6930885" y="3809848"/>
          <a:ext cx="4676916" cy="579793"/>
        </p:xfrm>
        <a:graphic>
          <a:graphicData uri="http://schemas.openxmlformats.org/drawingml/2006/table">
            <a:tbl>
              <a:tblPr firstRow="1" bandRow="1">
                <a:effectLst/>
                <a:tableStyleId>{E269D01E-BC32-4049-B463-5C60D7B0CCD2}</a:tableStyleId>
              </a:tblPr>
              <a:tblGrid>
                <a:gridCol w="4676916">
                  <a:extLst>
                    <a:ext uri="{9D8B030D-6E8A-4147-A177-3AD203B41FA5}">
                      <a16:colId xmlns:a16="http://schemas.microsoft.com/office/drawing/2014/main" val="3197373812"/>
                    </a:ext>
                  </a:extLst>
                </a:gridCol>
              </a:tblGrid>
              <a:tr h="579793">
                <a:tc>
                  <a:txBody>
                    <a:bodyPr/>
                    <a:lstStyle/>
                    <a:p>
                      <a:r>
                        <a:rPr lang="en-IN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Increased Inventory holding costs</a:t>
                      </a: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3662561"/>
                  </a:ext>
                </a:extLst>
              </a:tr>
            </a:tbl>
          </a:graphicData>
        </a:graphic>
      </p:graphicFrame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606683B9-5CFB-4437-90EC-E4118F4B94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0829486"/>
              </p:ext>
            </p:extLst>
          </p:nvPr>
        </p:nvGraphicFramePr>
        <p:xfrm>
          <a:off x="6930885" y="4517885"/>
          <a:ext cx="4676916" cy="579793"/>
        </p:xfrm>
        <a:graphic>
          <a:graphicData uri="http://schemas.openxmlformats.org/drawingml/2006/table">
            <a:tbl>
              <a:tblPr firstRow="1" bandRow="1">
                <a:effectLst/>
                <a:tableStyleId>{E269D01E-BC32-4049-B463-5C60D7B0CCD2}</a:tableStyleId>
              </a:tblPr>
              <a:tblGrid>
                <a:gridCol w="4676916">
                  <a:extLst>
                    <a:ext uri="{9D8B030D-6E8A-4147-A177-3AD203B41FA5}">
                      <a16:colId xmlns:a16="http://schemas.microsoft.com/office/drawing/2014/main" val="3197373812"/>
                    </a:ext>
                  </a:extLst>
                </a:gridCol>
              </a:tblGrid>
              <a:tr h="579793">
                <a:tc>
                  <a:txBody>
                    <a:bodyPr/>
                    <a:lstStyle/>
                    <a:p>
                      <a:r>
                        <a:rPr lang="en-IN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Increased Excess and Obsolesce Costs</a:t>
                      </a: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3662561"/>
                  </a:ext>
                </a:extLst>
              </a:tr>
            </a:tbl>
          </a:graphicData>
        </a:graphic>
      </p:graphicFrame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32530EC0-B9DB-41CE-91E8-2342DB243B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3372996"/>
              </p:ext>
            </p:extLst>
          </p:nvPr>
        </p:nvGraphicFramePr>
        <p:xfrm>
          <a:off x="6930884" y="2105875"/>
          <a:ext cx="4676915" cy="579793"/>
        </p:xfrm>
        <a:graphic>
          <a:graphicData uri="http://schemas.openxmlformats.org/drawingml/2006/table">
            <a:tbl>
              <a:tblPr firstRow="1" bandRow="1">
                <a:effectLst/>
                <a:tableStyleId>{638B1855-1B75-4FBE-930C-398BA8C253C6}</a:tableStyleId>
              </a:tblPr>
              <a:tblGrid>
                <a:gridCol w="4676915">
                  <a:extLst>
                    <a:ext uri="{9D8B030D-6E8A-4147-A177-3AD203B41FA5}">
                      <a16:colId xmlns:a16="http://schemas.microsoft.com/office/drawing/2014/main" val="3197373812"/>
                    </a:ext>
                  </a:extLst>
                </a:gridCol>
              </a:tblGrid>
              <a:tr h="579793">
                <a:tc>
                  <a:txBody>
                    <a:bodyPr/>
                    <a:lstStyle/>
                    <a:p>
                      <a:r>
                        <a:rPr lang="en-IN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Reduced Opportunity for Supplier discounts</a:t>
                      </a:r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3662561"/>
                  </a:ext>
                </a:extLst>
              </a:tr>
            </a:tbl>
          </a:graphicData>
        </a:graphic>
      </p:graphicFrame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ED46C164-FCFB-4F3E-8F0E-A2B8DF7981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6073804"/>
              </p:ext>
            </p:extLst>
          </p:nvPr>
        </p:nvGraphicFramePr>
        <p:xfrm>
          <a:off x="3536123" y="1397838"/>
          <a:ext cx="2752034" cy="579793"/>
        </p:xfrm>
        <a:graphic>
          <a:graphicData uri="http://schemas.openxmlformats.org/drawingml/2006/table">
            <a:tbl>
              <a:tblPr firstRow="1" bandRow="1">
                <a:effectLst/>
                <a:tableStyleId>{638B1855-1B75-4FBE-930C-398BA8C253C6}</a:tableStyleId>
              </a:tblPr>
              <a:tblGrid>
                <a:gridCol w="2752034">
                  <a:extLst>
                    <a:ext uri="{9D8B030D-6E8A-4147-A177-3AD203B41FA5}">
                      <a16:colId xmlns:a16="http://schemas.microsoft.com/office/drawing/2014/main" val="3197373812"/>
                    </a:ext>
                  </a:extLst>
                </a:gridCol>
              </a:tblGrid>
              <a:tr h="579793">
                <a:tc>
                  <a:txBody>
                    <a:bodyPr/>
                    <a:lstStyle/>
                    <a:p>
                      <a:pPr algn="ctr"/>
                      <a:r>
                        <a:rPr lang="en-IN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Cost of Under forecast</a:t>
                      </a:r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3662561"/>
                  </a:ext>
                </a:extLst>
              </a:tr>
            </a:tbl>
          </a:graphicData>
        </a:graphic>
      </p:graphicFrame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6E57D275-216F-4E6E-83C8-71E0DCF948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5159672"/>
              </p:ext>
            </p:extLst>
          </p:nvPr>
        </p:nvGraphicFramePr>
        <p:xfrm>
          <a:off x="3536123" y="4163865"/>
          <a:ext cx="2752034" cy="579793"/>
        </p:xfrm>
        <a:graphic>
          <a:graphicData uri="http://schemas.openxmlformats.org/drawingml/2006/table">
            <a:tbl>
              <a:tblPr firstRow="1" bandRow="1">
                <a:effectLst/>
                <a:tableStyleId>{E269D01E-BC32-4049-B463-5C60D7B0CCD2}</a:tableStyleId>
              </a:tblPr>
              <a:tblGrid>
                <a:gridCol w="2752034">
                  <a:extLst>
                    <a:ext uri="{9D8B030D-6E8A-4147-A177-3AD203B41FA5}">
                      <a16:colId xmlns:a16="http://schemas.microsoft.com/office/drawing/2014/main" val="3197373812"/>
                    </a:ext>
                  </a:extLst>
                </a:gridCol>
              </a:tblGrid>
              <a:tr h="579793">
                <a:tc>
                  <a:txBody>
                    <a:bodyPr/>
                    <a:lstStyle/>
                    <a:p>
                      <a:pPr algn="ctr"/>
                      <a:r>
                        <a:rPr lang="en-IN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Cost of Over forecast</a:t>
                      </a: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3662561"/>
                  </a:ext>
                </a:extLst>
              </a:tr>
            </a:tbl>
          </a:graphicData>
        </a:graphic>
      </p:graphicFrame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D3B53CE-65AE-46F3-8BD9-D5784C5862E2}"/>
              </a:ext>
            </a:extLst>
          </p:cNvPr>
          <p:cNvCxnSpPr>
            <a:cxnSpLocks/>
            <a:stCxn id="6" idx="3"/>
            <a:endCxn id="23" idx="2"/>
          </p:cNvCxnSpPr>
          <p:nvPr/>
        </p:nvCxnSpPr>
        <p:spPr>
          <a:xfrm flipV="1">
            <a:off x="2714171" y="1977631"/>
            <a:ext cx="2197969" cy="1093117"/>
          </a:xfrm>
          <a:prstGeom prst="bentConnector2">
            <a:avLst/>
          </a:prstGeom>
          <a:ln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2F67B3C9-B827-4D26-ACE0-A65A2CA73AE8}"/>
              </a:ext>
            </a:extLst>
          </p:cNvPr>
          <p:cNvCxnSpPr>
            <a:stCxn id="23" idx="3"/>
            <a:endCxn id="18" idx="1"/>
          </p:cNvCxnSpPr>
          <p:nvPr/>
        </p:nvCxnSpPr>
        <p:spPr>
          <a:xfrm flipV="1">
            <a:off x="6288157" y="979697"/>
            <a:ext cx="642727" cy="708037"/>
          </a:xfrm>
          <a:prstGeom prst="bentConnector3">
            <a:avLst>
              <a:gd name="adj1" fmla="val 50000"/>
            </a:avLst>
          </a:prstGeom>
          <a:ln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D9EB6A3F-9646-4D8C-A3DC-A94DAFF05D17}"/>
              </a:ext>
            </a:extLst>
          </p:cNvPr>
          <p:cNvCxnSpPr>
            <a:stCxn id="23" idx="3"/>
            <a:endCxn id="22" idx="1"/>
          </p:cNvCxnSpPr>
          <p:nvPr/>
        </p:nvCxnSpPr>
        <p:spPr>
          <a:xfrm>
            <a:off x="6288157" y="1687734"/>
            <a:ext cx="642727" cy="708037"/>
          </a:xfrm>
          <a:prstGeom prst="bentConnector3">
            <a:avLst>
              <a:gd name="adj1" fmla="val 50000"/>
            </a:avLst>
          </a:prstGeom>
          <a:ln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1B2E8E73-CC70-4739-9AD2-9CEEF2FCF1B3}"/>
              </a:ext>
            </a:extLst>
          </p:cNvPr>
          <p:cNvCxnSpPr>
            <a:cxnSpLocks/>
            <a:stCxn id="24" idx="3"/>
            <a:endCxn id="19" idx="1"/>
          </p:cNvCxnSpPr>
          <p:nvPr/>
        </p:nvCxnSpPr>
        <p:spPr>
          <a:xfrm flipV="1">
            <a:off x="6288157" y="3391707"/>
            <a:ext cx="642729" cy="1062054"/>
          </a:xfrm>
          <a:prstGeom prst="bentConnector3">
            <a:avLst>
              <a:gd name="adj1" fmla="val 50000"/>
            </a:avLst>
          </a:prstGeom>
          <a:ln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86E3BC49-ABC1-4D77-951C-B6F7B0EC7317}"/>
              </a:ext>
            </a:extLst>
          </p:cNvPr>
          <p:cNvCxnSpPr>
            <a:cxnSpLocks/>
            <a:stCxn id="24" idx="3"/>
            <a:endCxn id="21" idx="1"/>
          </p:cNvCxnSpPr>
          <p:nvPr/>
        </p:nvCxnSpPr>
        <p:spPr>
          <a:xfrm>
            <a:off x="6288157" y="4453761"/>
            <a:ext cx="642728" cy="354020"/>
          </a:xfrm>
          <a:prstGeom prst="bentConnector3">
            <a:avLst>
              <a:gd name="adj1" fmla="val 50000"/>
            </a:avLst>
          </a:prstGeom>
          <a:ln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3FB6E707-1F12-441F-8D89-CFABCB6F087C}"/>
              </a:ext>
            </a:extLst>
          </p:cNvPr>
          <p:cNvCxnSpPr>
            <a:cxnSpLocks/>
            <a:stCxn id="24" idx="3"/>
            <a:endCxn id="14" idx="1"/>
          </p:cNvCxnSpPr>
          <p:nvPr/>
        </p:nvCxnSpPr>
        <p:spPr>
          <a:xfrm>
            <a:off x="6288157" y="4453761"/>
            <a:ext cx="642727" cy="1062055"/>
          </a:xfrm>
          <a:prstGeom prst="bentConnector3">
            <a:avLst>
              <a:gd name="adj1" fmla="val 50000"/>
            </a:avLst>
          </a:prstGeom>
          <a:ln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0" name="Table 29">
            <a:extLst>
              <a:ext uri="{FF2B5EF4-FFF2-40B4-BE49-F238E27FC236}">
                <a16:creationId xmlns:a16="http://schemas.microsoft.com/office/drawing/2014/main" id="{C7881A5C-D936-424D-B129-4F87814B0B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8803439"/>
              </p:ext>
            </p:extLst>
          </p:nvPr>
        </p:nvGraphicFramePr>
        <p:xfrm>
          <a:off x="6920944" y="1397838"/>
          <a:ext cx="4676915" cy="579793"/>
        </p:xfrm>
        <a:graphic>
          <a:graphicData uri="http://schemas.openxmlformats.org/drawingml/2006/table">
            <a:tbl>
              <a:tblPr firstRow="1" bandRow="1">
                <a:effectLst/>
                <a:tableStyleId>{638B1855-1B75-4FBE-930C-398BA8C253C6}</a:tableStyleId>
              </a:tblPr>
              <a:tblGrid>
                <a:gridCol w="4676915">
                  <a:extLst>
                    <a:ext uri="{9D8B030D-6E8A-4147-A177-3AD203B41FA5}">
                      <a16:colId xmlns:a16="http://schemas.microsoft.com/office/drawing/2014/main" val="3197373812"/>
                    </a:ext>
                  </a:extLst>
                </a:gridCol>
              </a:tblGrid>
              <a:tr h="579793">
                <a:tc>
                  <a:txBody>
                    <a:bodyPr/>
                    <a:lstStyle/>
                    <a:p>
                      <a:r>
                        <a:rPr lang="en-IN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Increased Expedited Freight costs</a:t>
                      </a:r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3662561"/>
                  </a:ext>
                </a:extLst>
              </a:tr>
            </a:tbl>
          </a:graphicData>
        </a:graphic>
      </p:graphicFrame>
      <p:cxnSp>
        <p:nvCxnSpPr>
          <p:cNvPr id="43" name="Straight Connector 3">
            <a:extLst>
              <a:ext uri="{FF2B5EF4-FFF2-40B4-BE49-F238E27FC236}">
                <a16:creationId xmlns:a16="http://schemas.microsoft.com/office/drawing/2014/main" id="{9D3B53CE-65AE-46F3-8BD9-D5784C5862E2}"/>
              </a:ext>
            </a:extLst>
          </p:cNvPr>
          <p:cNvCxnSpPr>
            <a:cxnSpLocks/>
            <a:stCxn id="6" idx="3"/>
            <a:endCxn id="24" idx="0"/>
          </p:cNvCxnSpPr>
          <p:nvPr/>
        </p:nvCxnSpPr>
        <p:spPr>
          <a:xfrm>
            <a:off x="2714171" y="3070748"/>
            <a:ext cx="2197969" cy="1093117"/>
          </a:xfrm>
          <a:prstGeom prst="bentConnector2">
            <a:avLst/>
          </a:prstGeom>
          <a:ln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51">
            <a:extLst>
              <a:ext uri="{FF2B5EF4-FFF2-40B4-BE49-F238E27FC236}">
                <a16:creationId xmlns:a16="http://schemas.microsoft.com/office/drawing/2014/main" id="{D9EB6A3F-9646-4D8C-A3DC-A94DAFF05D17}"/>
              </a:ext>
            </a:extLst>
          </p:cNvPr>
          <p:cNvCxnSpPr>
            <a:stCxn id="23" idx="3"/>
            <a:endCxn id="30" idx="1"/>
          </p:cNvCxnSpPr>
          <p:nvPr/>
        </p:nvCxnSpPr>
        <p:spPr>
          <a:xfrm>
            <a:off x="6288157" y="1687734"/>
            <a:ext cx="632787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59">
            <a:extLst>
              <a:ext uri="{FF2B5EF4-FFF2-40B4-BE49-F238E27FC236}">
                <a16:creationId xmlns:a16="http://schemas.microsoft.com/office/drawing/2014/main" id="{1B2E8E73-CC70-4739-9AD2-9CEEF2FCF1B3}"/>
              </a:ext>
            </a:extLst>
          </p:cNvPr>
          <p:cNvCxnSpPr>
            <a:cxnSpLocks/>
            <a:stCxn id="24" idx="3"/>
            <a:endCxn id="20" idx="1"/>
          </p:cNvCxnSpPr>
          <p:nvPr/>
        </p:nvCxnSpPr>
        <p:spPr>
          <a:xfrm flipV="1">
            <a:off x="6288157" y="4099744"/>
            <a:ext cx="642728" cy="354017"/>
          </a:xfrm>
          <a:prstGeom prst="bentConnector3">
            <a:avLst>
              <a:gd name="adj1" fmla="val 50000"/>
            </a:avLst>
          </a:prstGeom>
          <a:ln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17518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 txBox="1">
            <a:spLocks noGrp="1"/>
          </p:cNvSpPr>
          <p:nvPr>
            <p:ph type="title"/>
          </p:nvPr>
        </p:nvSpPr>
        <p:spPr>
          <a:xfrm>
            <a:off x="599655" y="58925"/>
            <a:ext cx="10940304" cy="408349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r>
              <a:rPr lang="en-US" dirty="0"/>
              <a:t>Agenda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6A0A50E-F770-44FF-937C-997153C2A432}"/>
              </a:ext>
            </a:extLst>
          </p:cNvPr>
          <p:cNvGrpSpPr/>
          <p:nvPr/>
        </p:nvGrpSpPr>
        <p:grpSpPr>
          <a:xfrm>
            <a:off x="1038165" y="2132407"/>
            <a:ext cx="8307854" cy="1476056"/>
            <a:chOff x="1038165" y="1538642"/>
            <a:chExt cx="8307854" cy="1476056"/>
          </a:xfrm>
        </p:grpSpPr>
        <p:sp>
          <p:nvSpPr>
            <p:cNvPr id="5" name="Abgerundetes Rechteck 37">
              <a:hlinkClick r:id="" action="ppaction://noaction"/>
              <a:extLst>
                <a:ext uri="{FF2B5EF4-FFF2-40B4-BE49-F238E27FC236}">
                  <a16:creationId xmlns:a16="http://schemas.microsoft.com/office/drawing/2014/main" id="{9AE54D2E-296C-4D42-8025-16CE6AA6BF4D}"/>
                </a:ext>
              </a:extLst>
            </p:cNvPr>
            <p:cNvSpPr/>
            <p:nvPr/>
          </p:nvSpPr>
          <p:spPr bwMode="gray">
            <a:xfrm>
              <a:off x="1038165" y="1538642"/>
              <a:ext cx="640080" cy="640080"/>
            </a:xfrm>
            <a:prstGeom prst="roundRect">
              <a:avLst>
                <a:gd name="adj" fmla="val 9083"/>
              </a:avLst>
            </a:prstGeom>
            <a:gradFill flip="none" rotWithShape="1">
              <a:gsLst>
                <a:gs pos="0">
                  <a:srgbClr val="D7D7D7"/>
                </a:gs>
                <a:gs pos="100000">
                  <a:srgbClr val="FFFFFF"/>
                </a:gs>
              </a:gsLst>
              <a:lin ang="16200000" scaled="1"/>
              <a:tileRect/>
            </a:gra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anchor="ctr"/>
            <a:lstStyle/>
            <a:p>
              <a:pPr algn="ctr"/>
              <a:r>
                <a:rPr lang="en-US" sz="2400" b="1" dirty="0">
                  <a:solidFill>
                    <a:srgbClr val="808080"/>
                  </a:solidFill>
                  <a:effectLst>
                    <a:innerShdw blurRad="76200" dist="50800" dir="13500000">
                      <a:prstClr val="black">
                        <a:alpha val="40000"/>
                      </a:prstClr>
                    </a:innerShdw>
                  </a:effectLst>
                </a:rPr>
                <a:t>1</a:t>
              </a:r>
            </a:p>
          </p:txBody>
        </p:sp>
        <p:sp>
          <p:nvSpPr>
            <p:cNvPr id="7" name="Rectangle 9">
              <a:extLst>
                <a:ext uri="{FF2B5EF4-FFF2-40B4-BE49-F238E27FC236}">
                  <a16:creationId xmlns:a16="http://schemas.microsoft.com/office/drawing/2014/main" id="{D7BEC600-0BE6-4721-BFE6-6BFE0BA5C246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822527" y="1538642"/>
              <a:ext cx="7523492" cy="640080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lIns="288000" tIns="36000" rIns="216000" bIns="36000" anchor="ctr"/>
            <a:lstStyle/>
            <a:p>
              <a:pPr>
                <a:spcAft>
                  <a:spcPct val="20000"/>
                </a:spcAft>
              </a:pPr>
              <a:endParaRPr lang="en-US" sz="2000" dirty="0">
                <a:solidFill>
                  <a:srgbClr val="404040"/>
                </a:solidFill>
              </a:endParaRPr>
            </a:p>
          </p:txBody>
        </p:sp>
        <p:sp>
          <p:nvSpPr>
            <p:cNvPr id="8" name="Rectangle 24">
              <a:extLst>
                <a:ext uri="{FF2B5EF4-FFF2-40B4-BE49-F238E27FC236}">
                  <a16:creationId xmlns:a16="http://schemas.microsoft.com/office/drawing/2014/main" id="{2E5A504A-C1BF-4FCD-9767-6D7F9E7B1EF9}"/>
                </a:ext>
              </a:extLst>
            </p:cNvPr>
            <p:cNvSpPr txBox="1"/>
            <p:nvPr/>
          </p:nvSpPr>
          <p:spPr>
            <a:xfrm>
              <a:off x="2015807" y="1744889"/>
              <a:ext cx="5059247" cy="283816"/>
            </a:xfrm>
            <a:prstGeom prst="rect">
              <a:avLst/>
            </a:prstGeom>
          </p:spPr>
          <p:txBody>
            <a:bodyPr vert="horz" wrap="square" lIns="0" tIns="0" rIns="0" bIns="0" rtlCol="0" anchor="ctr" anchorCtr="0">
              <a:spAutoFit/>
            </a:bodyPr>
            <a:lstStyle>
              <a:defPPr>
                <a:defRPr lang="en-US"/>
              </a:defPPr>
              <a:lvl1pPr lvl="0" indent="0" eaLnBrk="0" fontAlgn="base" hangingPunct="0">
                <a:spcBef>
                  <a:spcPct val="6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None/>
                <a:defRPr sz="2000" b="0" kern="0">
                  <a:solidFill>
                    <a:schemeClr val="bg2">
                      <a:lumMod val="25000"/>
                    </a:schemeClr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defRPr>
              </a:lvl1pPr>
              <a:lvl2pPr marL="381000" lvl="1" indent="-188913"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chemeClr val="accent1"/>
                </a:buClr>
                <a:buChar char="-"/>
                <a:defRPr sz="2000"/>
              </a:lvl2pPr>
              <a:lvl3pPr marL="561975" lvl="2" indent="-179388"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§"/>
                <a:defRPr sz="1600"/>
              </a:lvl3pPr>
              <a:lvl4pPr marL="768350" lvl="3" indent="-204788"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chemeClr val="accent1"/>
                </a:buClr>
                <a:buFont typeface="Arial" pitchFamily="34" charset="0"/>
                <a:buChar char="-"/>
                <a:defRPr sz="1400"/>
              </a:lvl4pPr>
              <a:lvl5pPr marL="1050925" lvl="4" indent="-168275" eaLnBrk="0" fontAlgn="base" hangingPunct="0">
                <a:spcBef>
                  <a:spcPct val="4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latin typeface="Arial" charset="0"/>
                </a:defRPr>
              </a:lvl5pPr>
              <a:lvl6pPr marL="1508125" indent="-168275" eaLnBrk="0" fontAlgn="base" hangingPunct="0">
                <a:spcBef>
                  <a:spcPct val="4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latin typeface="Arial" charset="0"/>
                </a:defRPr>
              </a:lvl6pPr>
              <a:lvl7pPr marL="1965325" indent="-168275" eaLnBrk="0" fontAlgn="base" hangingPunct="0">
                <a:spcBef>
                  <a:spcPct val="4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latin typeface="Arial" charset="0"/>
                </a:defRPr>
              </a:lvl7pPr>
              <a:lvl8pPr marL="2422525" indent="-168275" eaLnBrk="0" fontAlgn="base" hangingPunct="0">
                <a:spcBef>
                  <a:spcPct val="4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latin typeface="Arial" charset="0"/>
                </a:defRPr>
              </a:lvl8pPr>
              <a:lvl9pPr marL="2879725" indent="-168275" eaLnBrk="0" fontAlgn="base" hangingPunct="0">
                <a:spcBef>
                  <a:spcPct val="4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latin typeface="Arial" charset="0"/>
                </a:defRPr>
              </a:lvl9pPr>
            </a:lstStyle>
            <a:p>
              <a:r>
                <a:rPr lang="en-US" sz="1800" dirty="0"/>
                <a:t>An Introduction to LatentView</a:t>
              </a:r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26A865FB-AD6B-476F-860B-9A4E5A6F7EEE}"/>
                </a:ext>
              </a:extLst>
            </p:cNvPr>
            <p:cNvGrpSpPr/>
            <p:nvPr/>
          </p:nvGrpSpPr>
          <p:grpSpPr>
            <a:xfrm>
              <a:off x="1038165" y="2374618"/>
              <a:ext cx="8307854" cy="640080"/>
              <a:chOff x="1038165" y="2340328"/>
              <a:chExt cx="8307854" cy="640080"/>
            </a:xfrm>
          </p:grpSpPr>
          <p:sp>
            <p:nvSpPr>
              <p:cNvPr id="12" name="Abgerundetes Rechteck 37">
                <a:hlinkClick r:id="" action="ppaction://noaction"/>
                <a:extLst>
                  <a:ext uri="{FF2B5EF4-FFF2-40B4-BE49-F238E27FC236}">
                    <a16:creationId xmlns:a16="http://schemas.microsoft.com/office/drawing/2014/main" id="{B52D65CB-65C4-4A75-ABF3-4C3013733215}"/>
                  </a:ext>
                </a:extLst>
              </p:cNvPr>
              <p:cNvSpPr/>
              <p:nvPr/>
            </p:nvSpPr>
            <p:spPr bwMode="gray">
              <a:xfrm>
                <a:off x="1038165" y="2340328"/>
                <a:ext cx="640080" cy="640080"/>
              </a:xfrm>
              <a:prstGeom prst="roundRect">
                <a:avLst>
                  <a:gd name="adj" fmla="val 9083"/>
                </a:avLst>
              </a:prstGeom>
              <a:gradFill flip="none" rotWithShape="1">
                <a:gsLst>
                  <a:gs pos="0">
                    <a:srgbClr val="D7D7D7"/>
                  </a:gs>
                  <a:gs pos="100000">
                    <a:srgbClr val="FFFFFF"/>
                  </a:gs>
                </a:gsLst>
                <a:lin ang="16200000" scaled="1"/>
                <a:tileRect/>
              </a:gradFill>
              <a:ln w="12700">
                <a:solidFill>
                  <a:srgbClr val="C0C0C0"/>
                </a:solidFill>
                <a:miter lim="800000"/>
                <a:headEnd/>
                <a:tailEnd/>
              </a:ln>
              <a:effectLst>
                <a:outerShdw blurRad="127000" dist="635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lIns="0" tIns="0" rIns="0" bIns="0" anchor="ctr"/>
              <a:lstStyle/>
              <a:p>
                <a:pPr algn="ctr"/>
                <a:r>
                  <a:rPr lang="en-US" sz="2400" b="1" dirty="0">
                    <a:solidFill>
                      <a:srgbClr val="808080"/>
                    </a:solidFill>
                    <a:effectLst>
                      <a:innerShdw blurRad="76200" dist="50800" dir="13500000">
                        <a:prstClr val="black">
                          <a:alpha val="40000"/>
                        </a:prstClr>
                      </a:innerShdw>
                    </a:effectLst>
                  </a:rPr>
                  <a:t>2</a:t>
                </a:r>
              </a:p>
            </p:txBody>
          </p:sp>
          <p:sp>
            <p:nvSpPr>
              <p:cNvPr id="14" name="Rectangle 9">
                <a:extLst>
                  <a:ext uri="{FF2B5EF4-FFF2-40B4-BE49-F238E27FC236}">
                    <a16:creationId xmlns:a16="http://schemas.microsoft.com/office/drawing/2014/main" id="{574F4DDE-5254-4F1C-91F5-D03F70989859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822527" y="2340328"/>
                <a:ext cx="7523492" cy="640080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C0C0C0"/>
                </a:solidFill>
                <a:miter lim="800000"/>
                <a:headEnd/>
                <a:tailEnd/>
              </a:ln>
              <a:effectLst>
                <a:outerShdw blurRad="127000" dist="63500" dir="2700000" algn="tl" rotWithShape="0">
                  <a:prstClr val="black">
                    <a:alpha val="40000"/>
                  </a:prstClr>
                </a:outerShdw>
              </a:effectLst>
              <a:extLst/>
            </p:spPr>
            <p:txBody>
              <a:bodyPr lIns="288000" tIns="36000" rIns="216000" bIns="36000" anchor="ctr"/>
              <a:lstStyle/>
              <a:p>
                <a:pPr>
                  <a:spcAft>
                    <a:spcPct val="20000"/>
                  </a:spcAft>
                </a:pPr>
                <a:endParaRPr lang="en-US" sz="2000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15" name="Rectangle 24">
                <a:extLst>
                  <a:ext uri="{FF2B5EF4-FFF2-40B4-BE49-F238E27FC236}">
                    <a16:creationId xmlns:a16="http://schemas.microsoft.com/office/drawing/2014/main" id="{16D79A52-A483-4442-B072-3445B5D6C390}"/>
                  </a:ext>
                </a:extLst>
              </p:cNvPr>
              <p:cNvSpPr txBox="1"/>
              <p:nvPr/>
            </p:nvSpPr>
            <p:spPr>
              <a:xfrm>
                <a:off x="2015807" y="2528717"/>
                <a:ext cx="7255784" cy="276999"/>
              </a:xfrm>
              <a:prstGeom prst="rect">
                <a:avLst/>
              </a:prstGeom>
            </p:spPr>
            <p:txBody>
              <a:bodyPr vert="horz" wrap="square" lIns="0" tIns="0" rIns="0" bIns="0" rtlCol="0" anchor="ctr" anchorCtr="0">
                <a:spAutoFit/>
              </a:bodyPr>
              <a:lstStyle>
                <a:defPPr>
                  <a:defRPr lang="en-US"/>
                </a:defPPr>
                <a:lvl1pPr lvl="0" indent="0" eaLnBrk="0" fontAlgn="base" hangingPunct="0">
                  <a:spcBef>
                    <a:spcPct val="6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None/>
                  <a:defRPr sz="2000" b="0" kern="0">
                    <a:solidFill>
                      <a:schemeClr val="bg2">
                        <a:lumMod val="25000"/>
                      </a:schemeClr>
                    </a:solidFill>
                    <a:latin typeface="Segoe UI" panose="020B0502040204020203" pitchFamily="34" charset="0"/>
                    <a:ea typeface="Segoe UI" panose="020B0502040204020203" pitchFamily="34" charset="0"/>
                    <a:cs typeface="Segoe UI" panose="020B0502040204020203" pitchFamily="34" charset="0"/>
                  </a:defRPr>
                </a:lvl1pPr>
                <a:lvl2pPr marL="381000" lvl="1" indent="-188913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chemeClr val="accent1"/>
                  </a:buClr>
                  <a:buChar char="-"/>
                  <a:defRPr sz="2000"/>
                </a:lvl2pPr>
                <a:lvl3pPr marL="561975" lvl="2" indent="-179388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§"/>
                  <a:defRPr sz="1600"/>
                </a:lvl3pPr>
                <a:lvl4pPr marL="768350" lvl="3" indent="-204788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Arial" pitchFamily="34" charset="0"/>
                  <a:buChar char="-"/>
                  <a:defRPr sz="1400"/>
                </a:lvl4pPr>
                <a:lvl5pPr marL="1050925" lvl="4" indent="-168275" eaLnBrk="0" fontAlgn="base" hangingPunct="0">
                  <a:spcBef>
                    <a:spcPct val="4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»"/>
                  <a:defRPr sz="2000">
                    <a:latin typeface="Arial" charset="0"/>
                  </a:defRPr>
                </a:lvl5pPr>
                <a:lvl6pPr marL="1508125" indent="-168275" eaLnBrk="0" fontAlgn="base" hangingPunct="0">
                  <a:spcBef>
                    <a:spcPct val="4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»"/>
                  <a:defRPr sz="2000">
                    <a:latin typeface="Arial" charset="0"/>
                  </a:defRPr>
                </a:lvl6pPr>
                <a:lvl7pPr marL="1965325" indent="-168275" eaLnBrk="0" fontAlgn="base" hangingPunct="0">
                  <a:spcBef>
                    <a:spcPct val="4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»"/>
                  <a:defRPr sz="2000">
                    <a:latin typeface="Arial" charset="0"/>
                  </a:defRPr>
                </a:lvl7pPr>
                <a:lvl8pPr marL="2422525" indent="-168275" eaLnBrk="0" fontAlgn="base" hangingPunct="0">
                  <a:spcBef>
                    <a:spcPct val="4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»"/>
                  <a:defRPr sz="2000">
                    <a:latin typeface="Arial" charset="0"/>
                  </a:defRPr>
                </a:lvl8pPr>
                <a:lvl9pPr marL="2879725" indent="-168275" eaLnBrk="0" fontAlgn="base" hangingPunct="0">
                  <a:spcBef>
                    <a:spcPct val="4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»"/>
                  <a:defRPr sz="2000">
                    <a:latin typeface="Arial" charset="0"/>
                  </a:defRPr>
                </a:lvl9pPr>
              </a:lstStyle>
              <a:p>
                <a:r>
                  <a:rPr lang="en-US" sz="1800" dirty="0" err="1"/>
                  <a:t>LatentView</a:t>
                </a:r>
                <a:r>
                  <a:rPr lang="en-US" sz="1800" dirty="0"/>
                  <a:t> Capabilities &amp; Case Studies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116385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Demand Forecasting Methodology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47BD6F91-F6DC-4555-A4CF-D6A85C015A7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73425792"/>
              </p:ext>
            </p:extLst>
          </p:nvPr>
        </p:nvGraphicFramePr>
        <p:xfrm>
          <a:off x="599655" y="706848"/>
          <a:ext cx="10940304" cy="12931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39C0B3ED-FDB5-4FC6-AA13-86D5A0F41F43}"/>
              </a:ext>
            </a:extLst>
          </p:cNvPr>
          <p:cNvSpPr/>
          <p:nvPr/>
        </p:nvSpPr>
        <p:spPr>
          <a:xfrm>
            <a:off x="599655" y="1962499"/>
            <a:ext cx="2315823" cy="416118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marL="285750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IN" sz="1500" dirty="0">
                <a:latin typeface="Arial" panose="020B0604020202020204" pitchFamily="34" charset="0"/>
                <a:cs typeface="Arial" panose="020B0604020202020204" pitchFamily="34" charset="0"/>
              </a:rPr>
              <a:t>Understand the Organization’s vision and objectives</a:t>
            </a:r>
          </a:p>
          <a:p>
            <a:pPr marL="285750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IN" sz="1500" dirty="0">
                <a:latin typeface="Arial" panose="020B0604020202020204" pitchFamily="34" charset="0"/>
                <a:cs typeface="Arial" panose="020B0604020202020204" pitchFamily="34" charset="0"/>
              </a:rPr>
              <a:t>Understand their AS-IS Supply Chain map and demand planning process</a:t>
            </a:r>
          </a:p>
          <a:p>
            <a:pPr marL="285750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IN" sz="1500" dirty="0">
                <a:latin typeface="Arial" panose="020B0604020202020204" pitchFamily="34" charset="0"/>
                <a:cs typeface="Arial" panose="020B0604020202020204" pitchFamily="34" charset="0"/>
              </a:rPr>
              <a:t>Identify the key pain points, their impact</a:t>
            </a:r>
          </a:p>
          <a:p>
            <a:pPr marL="285750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IN" sz="1500" dirty="0">
                <a:latin typeface="Arial" panose="020B0604020202020204" pitchFamily="34" charset="0"/>
                <a:cs typeface="Arial" panose="020B0604020202020204" pitchFamily="34" charset="0"/>
              </a:rPr>
              <a:t>Asses the AS-IS analytics maturity of the demand forecast</a:t>
            </a:r>
          </a:p>
          <a:p>
            <a:pPr marL="285750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IN" sz="1500" dirty="0">
                <a:latin typeface="Arial" panose="020B0604020202020204" pitchFamily="34" charset="0"/>
                <a:cs typeface="Arial" panose="020B0604020202020204" pitchFamily="34" charset="0"/>
              </a:rPr>
              <a:t>Define the baseline measurement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EC0E242-4FCC-4EF0-B3D3-96EE39218D9F}"/>
              </a:ext>
            </a:extLst>
          </p:cNvPr>
          <p:cNvSpPr/>
          <p:nvPr/>
        </p:nvSpPr>
        <p:spPr>
          <a:xfrm>
            <a:off x="3039373" y="1962498"/>
            <a:ext cx="2272746" cy="416118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marL="285750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IN" sz="1500" dirty="0">
                <a:latin typeface="Arial" panose="020B0604020202020204" pitchFamily="34" charset="0"/>
                <a:cs typeface="Arial" panose="020B0604020202020204" pitchFamily="34" charset="0"/>
              </a:rPr>
              <a:t>Identify and align the TO-BE analytics maturity of the demand forecast</a:t>
            </a:r>
          </a:p>
          <a:p>
            <a:pPr marL="285750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IN" sz="1500" dirty="0">
                <a:latin typeface="Arial" panose="020B0604020202020204" pitchFamily="34" charset="0"/>
                <a:cs typeface="Arial" panose="020B0604020202020204" pitchFamily="34" charset="0"/>
              </a:rPr>
              <a:t>Identify the requirement for tools, analytical techniques and skill set for the maturity level</a:t>
            </a:r>
          </a:p>
          <a:p>
            <a:pPr marL="285750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IN" sz="1500" dirty="0">
                <a:latin typeface="Arial" panose="020B0604020202020204" pitchFamily="34" charset="0"/>
                <a:cs typeface="Arial" panose="020B0604020202020204" pitchFamily="34" charset="0"/>
              </a:rPr>
              <a:t>Define and prepare the sub-activities to move up the organization’s analytics maturity with defined timeframe </a:t>
            </a:r>
          </a:p>
          <a:p>
            <a:pPr>
              <a:spcAft>
                <a:spcPts val="1000"/>
              </a:spcAft>
            </a:pPr>
            <a:endParaRPr lang="en-IN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7AD7A75-14B7-450A-935D-3C9C5FE69D05}"/>
              </a:ext>
            </a:extLst>
          </p:cNvPr>
          <p:cNvSpPr/>
          <p:nvPr/>
        </p:nvSpPr>
        <p:spPr>
          <a:xfrm>
            <a:off x="5436014" y="1962495"/>
            <a:ext cx="3269767" cy="416118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marL="285750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IN" sz="1500" dirty="0">
                <a:latin typeface="Arial" panose="020B0604020202020204" pitchFamily="34" charset="0"/>
                <a:cs typeface="Arial" panose="020B0604020202020204" pitchFamily="34" charset="0"/>
              </a:rPr>
              <a:t>Examine macro-economic factors, historical trends, demand patterns and market and competitive variables</a:t>
            </a:r>
          </a:p>
          <a:p>
            <a:pPr marL="285750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IN" sz="1500" dirty="0">
                <a:latin typeface="Arial" panose="020B0604020202020204" pitchFamily="34" charset="0"/>
                <a:cs typeface="Arial" panose="020B0604020202020204" pitchFamily="34" charset="0"/>
              </a:rPr>
              <a:t>Conduct statistical correlation of demand drivers to arrive at the clean demand signal</a:t>
            </a:r>
          </a:p>
          <a:p>
            <a:pPr marL="285750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IN" sz="1500" dirty="0">
                <a:latin typeface="Arial" panose="020B0604020202020204" pitchFamily="34" charset="0"/>
                <a:cs typeface="Arial" panose="020B0604020202020204" pitchFamily="34" charset="0"/>
              </a:rPr>
              <a:t>Outlier corrected, external driver independent demand signal is given as input to the relevant algorithm of the corresponding maturity curve.</a:t>
            </a:r>
          </a:p>
          <a:p>
            <a:pPr marL="285750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IN" sz="1500" dirty="0">
                <a:latin typeface="Arial" panose="020B0604020202020204" pitchFamily="34" charset="0"/>
                <a:cs typeface="Arial" panose="020B0604020202020204" pitchFamily="34" charset="0"/>
              </a:rPr>
              <a:t>Establish demand scenarios: base, best-case, and worst-case, along with most-likely by factoring in demand volatility</a:t>
            </a:r>
          </a:p>
          <a:p>
            <a:pPr marL="285750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endParaRPr lang="en-IN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endParaRPr lang="en-IN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Aft>
                <a:spcPts val="1000"/>
              </a:spcAft>
            </a:pPr>
            <a:endParaRPr lang="en-IN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endParaRPr lang="en-IN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8F6DFA3-E58A-49CE-8B02-F07CA0C55515}"/>
              </a:ext>
            </a:extLst>
          </p:cNvPr>
          <p:cNvSpPr/>
          <p:nvPr/>
        </p:nvSpPr>
        <p:spPr>
          <a:xfrm>
            <a:off x="8829675" y="1962495"/>
            <a:ext cx="2193925" cy="416118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marL="285750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IN" sz="1500" dirty="0">
                <a:latin typeface="Arial" panose="020B0604020202020204" pitchFamily="34" charset="0"/>
                <a:cs typeface="Arial" panose="020B0604020202020204" pitchFamily="34" charset="0"/>
              </a:rPr>
              <a:t>Compare the Baseline measurement  vs model measurements</a:t>
            </a:r>
          </a:p>
          <a:p>
            <a:pPr marL="285750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IN" sz="1500" dirty="0">
                <a:latin typeface="Arial" panose="020B0604020202020204" pitchFamily="34" charset="0"/>
                <a:cs typeface="Arial" panose="020B0604020202020204" pitchFamily="34" charset="0"/>
              </a:rPr>
              <a:t>Asses the potential impact to P &amp; L</a:t>
            </a:r>
          </a:p>
          <a:p>
            <a:pPr marL="285750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endParaRPr lang="en-IN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7321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Demand Forecasting – Maturity Assessment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B04F139D-5DBD-4412-B137-89E4FE5529F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56367481"/>
              </p:ext>
            </p:extLst>
          </p:nvPr>
        </p:nvGraphicFramePr>
        <p:xfrm>
          <a:off x="-1760560" y="555890"/>
          <a:ext cx="15271844" cy="49862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Callout: Down Arrow 3">
            <a:extLst>
              <a:ext uri="{FF2B5EF4-FFF2-40B4-BE49-F238E27FC236}">
                <a16:creationId xmlns:a16="http://schemas.microsoft.com/office/drawing/2014/main" id="{AEDBE833-11C5-48D3-816A-607443B6B9C5}"/>
              </a:ext>
            </a:extLst>
          </p:cNvPr>
          <p:cNvSpPr/>
          <p:nvPr/>
        </p:nvSpPr>
        <p:spPr>
          <a:xfrm>
            <a:off x="1611293" y="3884292"/>
            <a:ext cx="1468782" cy="27699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IN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Purely reactive</a:t>
            </a:r>
          </a:p>
        </p:txBody>
      </p:sp>
      <p:sp>
        <p:nvSpPr>
          <p:cNvPr id="6" name="Callout: Down Arrow 5">
            <a:extLst>
              <a:ext uri="{FF2B5EF4-FFF2-40B4-BE49-F238E27FC236}">
                <a16:creationId xmlns:a16="http://schemas.microsoft.com/office/drawing/2014/main" id="{ABB4D0DD-1F63-482C-83A4-51750378FAC4}"/>
              </a:ext>
            </a:extLst>
          </p:cNvPr>
          <p:cNvSpPr/>
          <p:nvPr/>
        </p:nvSpPr>
        <p:spPr>
          <a:xfrm>
            <a:off x="1667542" y="2804842"/>
            <a:ext cx="2355858" cy="46166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IN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Assumes last month’s demand will occur this month</a:t>
            </a: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Callout: Down Arrow 9">
            <a:extLst>
              <a:ext uri="{FF2B5EF4-FFF2-40B4-BE49-F238E27FC236}">
                <a16:creationId xmlns:a16="http://schemas.microsoft.com/office/drawing/2014/main" id="{51A8B594-29AF-421F-897A-1CCF42CDA6C0}"/>
              </a:ext>
            </a:extLst>
          </p:cNvPr>
          <p:cNvSpPr/>
          <p:nvPr/>
        </p:nvSpPr>
        <p:spPr>
          <a:xfrm>
            <a:off x="2547906" y="1450745"/>
            <a:ext cx="2653423" cy="101785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IN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Fits a forecast curve with historical demand quantities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IN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Incorporates seasonality, trend data and moving averages</a:t>
            </a:r>
          </a:p>
          <a:p>
            <a:pPr algn="ctr"/>
            <a:endParaRPr lang="en-IN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Callout: Up Arrow 11">
            <a:extLst>
              <a:ext uri="{FF2B5EF4-FFF2-40B4-BE49-F238E27FC236}">
                <a16:creationId xmlns:a16="http://schemas.microsoft.com/office/drawing/2014/main" id="{3E72F6B1-ED04-4B4B-86E5-445816E89188}"/>
              </a:ext>
            </a:extLst>
          </p:cNvPr>
          <p:cNvSpPr/>
          <p:nvPr/>
        </p:nvSpPr>
        <p:spPr>
          <a:xfrm>
            <a:off x="6452808" y="2804842"/>
            <a:ext cx="2120571" cy="26776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Statistical prediction using hierarchy and causal effects</a:t>
            </a:r>
          </a:p>
          <a:p>
            <a:endParaRPr lang="en-IN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Advanced techniques for a cleaner demand signal through anomaly correction or separation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IN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Demand sensing and What-If analysis  to predict demand shapes based on the few Identified external factors</a:t>
            </a:r>
          </a:p>
        </p:txBody>
      </p:sp>
      <p:sp>
        <p:nvSpPr>
          <p:cNvPr id="14" name="Callout: Up Arrow 13">
            <a:extLst>
              <a:ext uri="{FF2B5EF4-FFF2-40B4-BE49-F238E27FC236}">
                <a16:creationId xmlns:a16="http://schemas.microsoft.com/office/drawing/2014/main" id="{22508CFA-ADCB-4084-93C5-69BA63DBF926}"/>
              </a:ext>
            </a:extLst>
          </p:cNvPr>
          <p:cNvSpPr/>
          <p:nvPr/>
        </p:nvSpPr>
        <p:spPr>
          <a:xfrm>
            <a:off x="8887755" y="2406965"/>
            <a:ext cx="2844800" cy="175432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Self-learning powerful models using Big data technologies to consider large number of demand drivers such as promotional details, new product introductions, social media, etc</a:t>
            </a:r>
            <a:r>
              <a:rPr lang="en-I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Ability to self-simulate the key levers and improve the forecast accuracy based on past learnings</a:t>
            </a:r>
            <a:endParaRPr lang="en-IN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Arrow: Up 33">
            <a:extLst>
              <a:ext uri="{FF2B5EF4-FFF2-40B4-BE49-F238E27FC236}">
                <a16:creationId xmlns:a16="http://schemas.microsoft.com/office/drawing/2014/main" id="{F1E35389-2982-4FEC-A318-F0A23CA49CD4}"/>
              </a:ext>
            </a:extLst>
          </p:cNvPr>
          <p:cNvSpPr/>
          <p:nvPr/>
        </p:nvSpPr>
        <p:spPr>
          <a:xfrm>
            <a:off x="1030643" y="1004715"/>
            <a:ext cx="484261" cy="5472471"/>
          </a:xfrm>
          <a:prstGeom prst="upArrow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IN" sz="1500" dirty="0">
                <a:latin typeface="Arial" panose="020B0604020202020204" pitchFamily="34" charset="0"/>
                <a:cs typeface="Arial" panose="020B0604020202020204" pitchFamily="34" charset="0"/>
              </a:rPr>
              <a:t>Forecast Error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58D0171-31A7-4047-832C-6C7D0102A057}"/>
              </a:ext>
            </a:extLst>
          </p:cNvPr>
          <p:cNvSpPr txBox="1"/>
          <p:nvPr/>
        </p:nvSpPr>
        <p:spPr>
          <a:xfrm>
            <a:off x="644411" y="5907290"/>
            <a:ext cx="72799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500" dirty="0">
                <a:latin typeface="Arial" panose="020B0604020202020204" pitchFamily="34" charset="0"/>
                <a:cs typeface="Arial" panose="020B0604020202020204" pitchFamily="34" charset="0"/>
              </a:rPr>
              <a:t>High 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CC89132-9876-450C-AE25-8452CC2234B4}"/>
              </a:ext>
            </a:extLst>
          </p:cNvPr>
          <p:cNvSpPr txBox="1"/>
          <p:nvPr/>
        </p:nvSpPr>
        <p:spPr>
          <a:xfrm>
            <a:off x="644411" y="1250577"/>
            <a:ext cx="58559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500" dirty="0">
                <a:latin typeface="Arial" panose="020B0604020202020204" pitchFamily="34" charset="0"/>
                <a:cs typeface="Arial" panose="020B0604020202020204" pitchFamily="34" charset="0"/>
              </a:rPr>
              <a:t>Low</a:t>
            </a:r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7C534A2F-52CC-4480-A1C9-E3388A63FD74}"/>
              </a:ext>
            </a:extLst>
          </p:cNvPr>
          <p:cNvSpPr/>
          <p:nvPr/>
        </p:nvSpPr>
        <p:spPr>
          <a:xfrm>
            <a:off x="1392073" y="6184929"/>
            <a:ext cx="9389660" cy="413530"/>
          </a:xfrm>
          <a:prstGeom prst="rightArrow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Analytics Complexity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3827CB8-8362-46B3-881E-3E9F81581139}"/>
              </a:ext>
            </a:extLst>
          </p:cNvPr>
          <p:cNvSpPr txBox="1"/>
          <p:nvPr/>
        </p:nvSpPr>
        <p:spPr>
          <a:xfrm>
            <a:off x="1534572" y="6436690"/>
            <a:ext cx="58559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500" dirty="0">
                <a:latin typeface="Arial" panose="020B0604020202020204" pitchFamily="34" charset="0"/>
                <a:cs typeface="Arial" panose="020B0604020202020204" pitchFamily="34" charset="0"/>
              </a:rPr>
              <a:t>Low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7F27B70-194D-4262-B252-9E84B74F829C}"/>
              </a:ext>
            </a:extLst>
          </p:cNvPr>
          <p:cNvSpPr txBox="1"/>
          <p:nvPr/>
        </p:nvSpPr>
        <p:spPr>
          <a:xfrm>
            <a:off x="9946158" y="6443748"/>
            <a:ext cx="72799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500" dirty="0">
                <a:latin typeface="Arial" panose="020B0604020202020204" pitchFamily="34" charset="0"/>
                <a:cs typeface="Arial" panose="020B0604020202020204" pitchFamily="34" charset="0"/>
              </a:rPr>
              <a:t>High </a:t>
            </a:r>
          </a:p>
        </p:txBody>
      </p:sp>
    </p:spTree>
    <p:extLst>
      <p:ext uri="{BB962C8B-B14F-4D97-AF65-F5344CB8AC3E}">
        <p14:creationId xmlns:p14="http://schemas.microsoft.com/office/powerpoint/2010/main" val="29414273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Demand Forecasting Segmentation Framework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632F20D8-A923-4654-8C60-DD1F0996451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45210210"/>
              </p:ext>
            </p:extLst>
          </p:nvPr>
        </p:nvGraphicFramePr>
        <p:xfrm>
          <a:off x="2236924" y="1079004"/>
          <a:ext cx="7745276" cy="51635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E482E2B6-AF12-4E7A-BBFD-84DEEEA7BBAD}"/>
              </a:ext>
            </a:extLst>
          </p:cNvPr>
          <p:cNvSpPr txBox="1"/>
          <p:nvPr/>
        </p:nvSpPr>
        <p:spPr>
          <a:xfrm>
            <a:off x="8780903" y="3470259"/>
            <a:ext cx="1578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 Volume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6309E16-4088-444D-9E6B-70688207EA1C}"/>
              </a:ext>
            </a:extLst>
          </p:cNvPr>
          <p:cNvSpPr txBox="1"/>
          <p:nvPr/>
        </p:nvSpPr>
        <p:spPr>
          <a:xfrm>
            <a:off x="1860032" y="3470259"/>
            <a:ext cx="1532835" cy="3810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Low Volume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0C92394-EEF7-4CB2-809A-B3AB6764B4DF}"/>
              </a:ext>
            </a:extLst>
          </p:cNvPr>
          <p:cNvSpPr txBox="1"/>
          <p:nvPr/>
        </p:nvSpPr>
        <p:spPr>
          <a:xfrm>
            <a:off x="5029778" y="6314974"/>
            <a:ext cx="2159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b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IN" dirty="0"/>
              <a:t>Low Predictability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16591AC-A955-4816-819F-798AE92ADF53}"/>
              </a:ext>
            </a:extLst>
          </p:cNvPr>
          <p:cNvSpPr txBox="1"/>
          <p:nvPr/>
        </p:nvSpPr>
        <p:spPr>
          <a:xfrm>
            <a:off x="5002476" y="642525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 Predictability</a:t>
            </a:r>
          </a:p>
        </p:txBody>
      </p:sp>
    </p:spTree>
    <p:extLst>
      <p:ext uri="{BB962C8B-B14F-4D97-AF65-F5344CB8AC3E}">
        <p14:creationId xmlns:p14="http://schemas.microsoft.com/office/powerpoint/2010/main" val="25629769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Flowchart: Process 60">
            <a:extLst>
              <a:ext uri="{FF2B5EF4-FFF2-40B4-BE49-F238E27FC236}">
                <a16:creationId xmlns:a16="http://schemas.microsoft.com/office/drawing/2014/main" id="{DF14BD1D-C62A-4900-80B7-913D3CBAE6C6}"/>
              </a:ext>
            </a:extLst>
          </p:cNvPr>
          <p:cNvSpPr/>
          <p:nvPr/>
        </p:nvSpPr>
        <p:spPr>
          <a:xfrm>
            <a:off x="4669158" y="1089439"/>
            <a:ext cx="2727390" cy="1971261"/>
          </a:xfrm>
          <a:prstGeom prst="flowChartProcess">
            <a:avLst/>
          </a:prstGeom>
          <a:solidFill>
            <a:schemeClr val="accent1">
              <a:lumMod val="60000"/>
              <a:lumOff val="40000"/>
            </a:schemeClr>
          </a:solidFill>
          <a:ln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Forecast Accuracy Improvement Engine</a:t>
            </a:r>
          </a:p>
        </p:txBody>
      </p:sp>
      <p:sp>
        <p:nvSpPr>
          <p:cNvPr id="16" name="Flowchart: Process 15">
            <a:extLst>
              <a:ext uri="{FF2B5EF4-FFF2-40B4-BE49-F238E27FC236}">
                <a16:creationId xmlns:a16="http://schemas.microsoft.com/office/drawing/2014/main" id="{297D0CDB-F3D5-4547-B17E-33957A901045}"/>
              </a:ext>
            </a:extLst>
          </p:cNvPr>
          <p:cNvSpPr/>
          <p:nvPr/>
        </p:nvSpPr>
        <p:spPr>
          <a:xfrm>
            <a:off x="8851901" y="1089439"/>
            <a:ext cx="2844414" cy="1971261"/>
          </a:xfrm>
          <a:prstGeom prst="flowChartProcess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6DABEB-D79A-4FF3-89BA-60B8341EA327}"/>
              </a:ext>
            </a:extLst>
          </p:cNvPr>
          <p:cNvSpPr/>
          <p:nvPr/>
        </p:nvSpPr>
        <p:spPr>
          <a:xfrm>
            <a:off x="508000" y="1028700"/>
            <a:ext cx="2832100" cy="235004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69FA8D3C-5546-4B32-B0D7-53D4634803DC}"/>
              </a:ext>
            </a:extLst>
          </p:cNvPr>
          <p:cNvSpPr/>
          <p:nvPr/>
        </p:nvSpPr>
        <p:spPr>
          <a:xfrm>
            <a:off x="660401" y="1498529"/>
            <a:ext cx="2459698" cy="17412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22783" y="80888"/>
            <a:ext cx="9501807" cy="358283"/>
          </a:xfrm>
        </p:spPr>
        <p:txBody>
          <a:bodyPr/>
          <a:lstStyle/>
          <a:p>
            <a:r>
              <a:rPr lang="en-US" dirty="0"/>
              <a:t>Demand Forecasting: Solution Overview</a:t>
            </a:r>
          </a:p>
        </p:txBody>
      </p:sp>
      <p:graphicFrame>
        <p:nvGraphicFramePr>
          <p:cNvPr id="70" name="Table 69">
            <a:extLst>
              <a:ext uri="{FF2B5EF4-FFF2-40B4-BE49-F238E27FC236}">
                <a16:creationId xmlns:a16="http://schemas.microsoft.com/office/drawing/2014/main" id="{7C4C6012-21E1-42E4-BC77-09535669FD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9871272"/>
              </p:ext>
            </p:extLst>
          </p:nvPr>
        </p:nvGraphicFramePr>
        <p:xfrm>
          <a:off x="799549" y="2005484"/>
          <a:ext cx="2194710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4710">
                  <a:extLst>
                    <a:ext uri="{9D8B030D-6E8A-4147-A177-3AD203B41FA5}">
                      <a16:colId xmlns:a16="http://schemas.microsoft.com/office/drawing/2014/main" val="2830185275"/>
                    </a:ext>
                  </a:extLst>
                </a:gridCol>
              </a:tblGrid>
              <a:tr h="321725">
                <a:tc>
                  <a:txBody>
                    <a:bodyPr/>
                    <a:lstStyle/>
                    <a:p>
                      <a:pPr algn="ctr"/>
                      <a:r>
                        <a:rPr lang="en-IN" sz="13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Historical Demand</a:t>
                      </a:r>
                    </a:p>
                    <a:p>
                      <a:pPr algn="ctr"/>
                      <a:r>
                        <a:rPr lang="en-IN" sz="13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(Structured)</a:t>
                      </a: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0636361"/>
                  </a:ext>
                </a:extLst>
              </a:tr>
            </a:tbl>
          </a:graphicData>
        </a:graphic>
      </p:graphicFrame>
      <p:sp>
        <p:nvSpPr>
          <p:cNvPr id="3" name="Arrow: Chevron 2">
            <a:extLst>
              <a:ext uri="{FF2B5EF4-FFF2-40B4-BE49-F238E27FC236}">
                <a16:creationId xmlns:a16="http://schemas.microsoft.com/office/drawing/2014/main" id="{5B0414AF-6A06-4F06-BE1A-F9DC607D1795}"/>
              </a:ext>
            </a:extLst>
          </p:cNvPr>
          <p:cNvSpPr/>
          <p:nvPr/>
        </p:nvSpPr>
        <p:spPr>
          <a:xfrm>
            <a:off x="3835288" y="1910317"/>
            <a:ext cx="338682" cy="362948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Arrow: Chevron 46">
            <a:extLst>
              <a:ext uri="{FF2B5EF4-FFF2-40B4-BE49-F238E27FC236}">
                <a16:creationId xmlns:a16="http://schemas.microsoft.com/office/drawing/2014/main" id="{311F29D3-91DC-42C2-BC11-9346EA409A26}"/>
              </a:ext>
            </a:extLst>
          </p:cNvPr>
          <p:cNvSpPr/>
          <p:nvPr/>
        </p:nvSpPr>
        <p:spPr>
          <a:xfrm>
            <a:off x="8083056" y="1810141"/>
            <a:ext cx="338682" cy="362948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ECA189F-DD4F-445B-AE4F-8DE1F365AFF2}"/>
              </a:ext>
            </a:extLst>
          </p:cNvPr>
          <p:cNvSpPr txBox="1"/>
          <p:nvPr/>
        </p:nvSpPr>
        <p:spPr>
          <a:xfrm>
            <a:off x="660400" y="1152557"/>
            <a:ext cx="2529719" cy="261610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1100" dirty="0">
                <a:latin typeface="Arial" panose="020B0604020202020204" pitchFamily="34" charset="0"/>
                <a:cs typeface="Arial" panose="020B0604020202020204" pitchFamily="34" charset="0"/>
              </a:rPr>
              <a:t>Inputs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2B60F6D5-32C6-4C6D-B31E-6BBAC100A23C}"/>
              </a:ext>
            </a:extLst>
          </p:cNvPr>
          <p:cNvSpPr/>
          <p:nvPr/>
        </p:nvSpPr>
        <p:spPr>
          <a:xfrm>
            <a:off x="8991600" y="1562029"/>
            <a:ext cx="2453519" cy="14033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49" name="Table 48">
            <a:extLst>
              <a:ext uri="{FF2B5EF4-FFF2-40B4-BE49-F238E27FC236}">
                <a16:creationId xmlns:a16="http://schemas.microsoft.com/office/drawing/2014/main" id="{C608FE69-0895-483B-8D29-C0B231464B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1356663"/>
              </p:ext>
            </p:extLst>
          </p:nvPr>
        </p:nvGraphicFramePr>
        <p:xfrm>
          <a:off x="9165611" y="1652092"/>
          <a:ext cx="2096900" cy="3217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6900">
                  <a:extLst>
                    <a:ext uri="{9D8B030D-6E8A-4147-A177-3AD203B41FA5}">
                      <a16:colId xmlns:a16="http://schemas.microsoft.com/office/drawing/2014/main" val="2830185275"/>
                    </a:ext>
                  </a:extLst>
                </a:gridCol>
              </a:tblGrid>
              <a:tr h="321725">
                <a:tc>
                  <a:txBody>
                    <a:bodyPr/>
                    <a:lstStyle/>
                    <a:p>
                      <a:pPr algn="ctr"/>
                      <a:r>
                        <a:rPr lang="en-IN" sz="13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Forecast: Best-outcome</a:t>
                      </a: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0636361"/>
                  </a:ext>
                </a:extLst>
              </a:tr>
            </a:tbl>
          </a:graphicData>
        </a:graphic>
      </p:graphicFrame>
      <p:graphicFrame>
        <p:nvGraphicFramePr>
          <p:cNvPr id="50" name="Table 49">
            <a:extLst>
              <a:ext uri="{FF2B5EF4-FFF2-40B4-BE49-F238E27FC236}">
                <a16:creationId xmlns:a16="http://schemas.microsoft.com/office/drawing/2014/main" id="{0FEEBA96-36A4-4B93-BB30-BA28996E47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8210721"/>
              </p:ext>
            </p:extLst>
          </p:nvPr>
        </p:nvGraphicFramePr>
        <p:xfrm>
          <a:off x="9165611" y="2530073"/>
          <a:ext cx="2096899" cy="289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6899">
                  <a:extLst>
                    <a:ext uri="{9D8B030D-6E8A-4147-A177-3AD203B41FA5}">
                      <a16:colId xmlns:a16="http://schemas.microsoft.com/office/drawing/2014/main" val="2830185275"/>
                    </a:ext>
                  </a:extLst>
                </a:gridCol>
              </a:tblGrid>
              <a:tr h="284460">
                <a:tc>
                  <a:txBody>
                    <a:bodyPr/>
                    <a:lstStyle/>
                    <a:p>
                      <a:pPr algn="ctr"/>
                      <a:r>
                        <a:rPr lang="en-IN" sz="13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Forecast: Minima</a:t>
                      </a: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0636361"/>
                  </a:ext>
                </a:extLst>
              </a:tr>
            </a:tbl>
          </a:graphicData>
        </a:graphic>
      </p:graphicFrame>
      <p:graphicFrame>
        <p:nvGraphicFramePr>
          <p:cNvPr id="55" name="Table 54">
            <a:extLst>
              <a:ext uri="{FF2B5EF4-FFF2-40B4-BE49-F238E27FC236}">
                <a16:creationId xmlns:a16="http://schemas.microsoft.com/office/drawing/2014/main" id="{3159790D-EBF3-4C23-B4FE-B1A5C7D0F9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629632"/>
              </p:ext>
            </p:extLst>
          </p:nvPr>
        </p:nvGraphicFramePr>
        <p:xfrm>
          <a:off x="9165611" y="2085347"/>
          <a:ext cx="2096900" cy="3217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6900">
                  <a:extLst>
                    <a:ext uri="{9D8B030D-6E8A-4147-A177-3AD203B41FA5}">
                      <a16:colId xmlns:a16="http://schemas.microsoft.com/office/drawing/2014/main" val="2830185275"/>
                    </a:ext>
                  </a:extLst>
                </a:gridCol>
              </a:tblGrid>
              <a:tr h="321725">
                <a:tc>
                  <a:txBody>
                    <a:bodyPr/>
                    <a:lstStyle/>
                    <a:p>
                      <a:pPr algn="ctr"/>
                      <a:r>
                        <a:rPr lang="en-IN" sz="13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Forecast: Maxima</a:t>
                      </a: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0636361"/>
                  </a:ext>
                </a:extLst>
              </a:tr>
            </a:tbl>
          </a:graphicData>
        </a:graphic>
      </p:graphicFrame>
      <p:sp>
        <p:nvSpPr>
          <p:cNvPr id="56" name="TextBox 55">
            <a:extLst>
              <a:ext uri="{FF2B5EF4-FFF2-40B4-BE49-F238E27FC236}">
                <a16:creationId xmlns:a16="http://schemas.microsoft.com/office/drawing/2014/main" id="{560CCD1A-3BD8-4AAC-929B-8FD0C2EEDD63}"/>
              </a:ext>
            </a:extLst>
          </p:cNvPr>
          <p:cNvSpPr txBox="1"/>
          <p:nvPr/>
        </p:nvSpPr>
        <p:spPr>
          <a:xfrm>
            <a:off x="8991600" y="1216057"/>
            <a:ext cx="2453519" cy="261610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1100" dirty="0">
                <a:latin typeface="Arial" panose="020B0604020202020204" pitchFamily="34" charset="0"/>
                <a:cs typeface="Arial" panose="020B0604020202020204" pitchFamily="34" charset="0"/>
              </a:rPr>
              <a:t>Outputs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5C1DA1E-7224-486A-BD3E-36D6E521CF5D}"/>
              </a:ext>
            </a:extLst>
          </p:cNvPr>
          <p:cNvCxnSpPr/>
          <p:nvPr/>
        </p:nvCxnSpPr>
        <p:spPr>
          <a:xfrm>
            <a:off x="177800" y="3577333"/>
            <a:ext cx="11887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0601218-072A-4324-9969-0CF5A37BAF28}"/>
              </a:ext>
            </a:extLst>
          </p:cNvPr>
          <p:cNvSpPr txBox="1"/>
          <p:nvPr/>
        </p:nvSpPr>
        <p:spPr>
          <a:xfrm>
            <a:off x="4359954" y="579639"/>
            <a:ext cx="3023150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Traditional Approach</a:t>
            </a:r>
          </a:p>
        </p:txBody>
      </p:sp>
      <p:sp>
        <p:nvSpPr>
          <p:cNvPr id="59" name="Flowchart: Process 58">
            <a:extLst>
              <a:ext uri="{FF2B5EF4-FFF2-40B4-BE49-F238E27FC236}">
                <a16:creationId xmlns:a16="http://schemas.microsoft.com/office/drawing/2014/main" id="{E8496998-8CA3-4DE7-9D62-EE51B7BCCAAE}"/>
              </a:ext>
            </a:extLst>
          </p:cNvPr>
          <p:cNvSpPr/>
          <p:nvPr/>
        </p:nvSpPr>
        <p:spPr>
          <a:xfrm>
            <a:off x="4669158" y="4231668"/>
            <a:ext cx="2727390" cy="1971261"/>
          </a:xfrm>
          <a:prstGeom prst="flowChartProcess">
            <a:avLst/>
          </a:prstGeom>
          <a:solidFill>
            <a:schemeClr val="accent1">
              <a:lumMod val="60000"/>
              <a:lumOff val="40000"/>
            </a:schemeClr>
          </a:solidFill>
          <a:ln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Forecast Accuracy Improvement Engine</a:t>
            </a:r>
          </a:p>
        </p:txBody>
      </p:sp>
      <p:sp>
        <p:nvSpPr>
          <p:cNvPr id="60" name="Flowchart: Process 59">
            <a:extLst>
              <a:ext uri="{FF2B5EF4-FFF2-40B4-BE49-F238E27FC236}">
                <a16:creationId xmlns:a16="http://schemas.microsoft.com/office/drawing/2014/main" id="{1C7F0156-51FD-4C09-9DFD-ED296BF924D3}"/>
              </a:ext>
            </a:extLst>
          </p:cNvPr>
          <p:cNvSpPr/>
          <p:nvPr/>
        </p:nvSpPr>
        <p:spPr>
          <a:xfrm>
            <a:off x="8851901" y="3939568"/>
            <a:ext cx="2844414" cy="1971261"/>
          </a:xfrm>
          <a:prstGeom prst="flowChartProcess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1" name="Arrow: Chevron 80">
            <a:extLst>
              <a:ext uri="{FF2B5EF4-FFF2-40B4-BE49-F238E27FC236}">
                <a16:creationId xmlns:a16="http://schemas.microsoft.com/office/drawing/2014/main" id="{68C62B18-727E-4D5F-9BB3-FCDED404DAC9}"/>
              </a:ext>
            </a:extLst>
          </p:cNvPr>
          <p:cNvSpPr/>
          <p:nvPr/>
        </p:nvSpPr>
        <p:spPr>
          <a:xfrm>
            <a:off x="3835288" y="5154146"/>
            <a:ext cx="338682" cy="362948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2" name="Arrow: Chevron 81">
            <a:extLst>
              <a:ext uri="{FF2B5EF4-FFF2-40B4-BE49-F238E27FC236}">
                <a16:creationId xmlns:a16="http://schemas.microsoft.com/office/drawing/2014/main" id="{E7C82BAF-AFDF-4DAB-9CC5-CEA483C998D3}"/>
              </a:ext>
            </a:extLst>
          </p:cNvPr>
          <p:cNvSpPr/>
          <p:nvPr/>
        </p:nvSpPr>
        <p:spPr>
          <a:xfrm>
            <a:off x="8083056" y="5053970"/>
            <a:ext cx="338682" cy="362948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E0A04792-A4BB-468B-86A1-DCAB973593D7}"/>
              </a:ext>
            </a:extLst>
          </p:cNvPr>
          <p:cNvSpPr/>
          <p:nvPr/>
        </p:nvSpPr>
        <p:spPr>
          <a:xfrm>
            <a:off x="8991600" y="4412158"/>
            <a:ext cx="2453519" cy="14033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86" name="Table 85">
            <a:extLst>
              <a:ext uri="{FF2B5EF4-FFF2-40B4-BE49-F238E27FC236}">
                <a16:creationId xmlns:a16="http://schemas.microsoft.com/office/drawing/2014/main" id="{96994843-466F-4C8C-9079-C1041ABDF9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7381960"/>
              </p:ext>
            </p:extLst>
          </p:nvPr>
        </p:nvGraphicFramePr>
        <p:xfrm>
          <a:off x="9165611" y="4502221"/>
          <a:ext cx="2096900" cy="3217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6900">
                  <a:extLst>
                    <a:ext uri="{9D8B030D-6E8A-4147-A177-3AD203B41FA5}">
                      <a16:colId xmlns:a16="http://schemas.microsoft.com/office/drawing/2014/main" val="2830185275"/>
                    </a:ext>
                  </a:extLst>
                </a:gridCol>
              </a:tblGrid>
              <a:tr h="321725">
                <a:tc>
                  <a:txBody>
                    <a:bodyPr/>
                    <a:lstStyle/>
                    <a:p>
                      <a:pPr algn="ctr"/>
                      <a:r>
                        <a:rPr lang="en-IN" sz="13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Forecast: Best-outcome</a:t>
                      </a: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0636361"/>
                  </a:ext>
                </a:extLst>
              </a:tr>
            </a:tbl>
          </a:graphicData>
        </a:graphic>
      </p:graphicFrame>
      <p:graphicFrame>
        <p:nvGraphicFramePr>
          <p:cNvPr id="87" name="Table 86">
            <a:extLst>
              <a:ext uri="{FF2B5EF4-FFF2-40B4-BE49-F238E27FC236}">
                <a16:creationId xmlns:a16="http://schemas.microsoft.com/office/drawing/2014/main" id="{9202A510-37CF-49E7-B14D-748D8F8FC2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7170271"/>
              </p:ext>
            </p:extLst>
          </p:nvPr>
        </p:nvGraphicFramePr>
        <p:xfrm>
          <a:off x="9165611" y="5380202"/>
          <a:ext cx="2096899" cy="289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6899">
                  <a:extLst>
                    <a:ext uri="{9D8B030D-6E8A-4147-A177-3AD203B41FA5}">
                      <a16:colId xmlns:a16="http://schemas.microsoft.com/office/drawing/2014/main" val="2830185275"/>
                    </a:ext>
                  </a:extLst>
                </a:gridCol>
              </a:tblGrid>
              <a:tr h="284460">
                <a:tc>
                  <a:txBody>
                    <a:bodyPr/>
                    <a:lstStyle/>
                    <a:p>
                      <a:pPr algn="ctr"/>
                      <a:r>
                        <a:rPr lang="en-IN" sz="13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Forecast: Minima</a:t>
                      </a: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0636361"/>
                  </a:ext>
                </a:extLst>
              </a:tr>
            </a:tbl>
          </a:graphicData>
        </a:graphic>
      </p:graphicFrame>
      <p:graphicFrame>
        <p:nvGraphicFramePr>
          <p:cNvPr id="88" name="Table 87">
            <a:extLst>
              <a:ext uri="{FF2B5EF4-FFF2-40B4-BE49-F238E27FC236}">
                <a16:creationId xmlns:a16="http://schemas.microsoft.com/office/drawing/2014/main" id="{45A79A5E-289C-41FC-B9C0-885C740EC4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1887949"/>
              </p:ext>
            </p:extLst>
          </p:nvPr>
        </p:nvGraphicFramePr>
        <p:xfrm>
          <a:off x="9165611" y="4935476"/>
          <a:ext cx="2096900" cy="3217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6900">
                  <a:extLst>
                    <a:ext uri="{9D8B030D-6E8A-4147-A177-3AD203B41FA5}">
                      <a16:colId xmlns:a16="http://schemas.microsoft.com/office/drawing/2014/main" val="2830185275"/>
                    </a:ext>
                  </a:extLst>
                </a:gridCol>
              </a:tblGrid>
              <a:tr h="321725">
                <a:tc>
                  <a:txBody>
                    <a:bodyPr/>
                    <a:lstStyle/>
                    <a:p>
                      <a:pPr algn="ctr"/>
                      <a:r>
                        <a:rPr lang="en-IN" sz="13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Forecast: Maxima</a:t>
                      </a: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0636361"/>
                  </a:ext>
                </a:extLst>
              </a:tr>
            </a:tbl>
          </a:graphicData>
        </a:graphic>
      </p:graphicFrame>
      <p:sp>
        <p:nvSpPr>
          <p:cNvPr id="89" name="TextBox 88">
            <a:extLst>
              <a:ext uri="{FF2B5EF4-FFF2-40B4-BE49-F238E27FC236}">
                <a16:creationId xmlns:a16="http://schemas.microsoft.com/office/drawing/2014/main" id="{BBFD11CF-6535-438A-A6F3-7BA7C4EA64FB}"/>
              </a:ext>
            </a:extLst>
          </p:cNvPr>
          <p:cNvSpPr txBox="1"/>
          <p:nvPr/>
        </p:nvSpPr>
        <p:spPr>
          <a:xfrm>
            <a:off x="8991600" y="4066186"/>
            <a:ext cx="2453519" cy="261610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1100" dirty="0">
                <a:latin typeface="Arial" panose="020B0604020202020204" pitchFamily="34" charset="0"/>
                <a:cs typeface="Arial" panose="020B0604020202020204" pitchFamily="34" charset="0"/>
              </a:rPr>
              <a:t>Outputs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C6944B19-6525-489C-AC88-FEFC92ED1C7B}"/>
              </a:ext>
            </a:extLst>
          </p:cNvPr>
          <p:cNvSpPr txBox="1"/>
          <p:nvPr/>
        </p:nvSpPr>
        <p:spPr>
          <a:xfrm>
            <a:off x="4359954" y="3620268"/>
            <a:ext cx="3023150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Evolutionary Approach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A59F383D-F1C5-4678-ADBB-11AA5FD51C9D}"/>
              </a:ext>
            </a:extLst>
          </p:cNvPr>
          <p:cNvSpPr/>
          <p:nvPr/>
        </p:nvSpPr>
        <p:spPr>
          <a:xfrm>
            <a:off x="508000" y="3775925"/>
            <a:ext cx="2832100" cy="292967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EEABEE0E-CE14-4BA7-9167-053949F4D35E}"/>
              </a:ext>
            </a:extLst>
          </p:cNvPr>
          <p:cNvSpPr/>
          <p:nvPr/>
        </p:nvSpPr>
        <p:spPr>
          <a:xfrm>
            <a:off x="660401" y="4245754"/>
            <a:ext cx="2459698" cy="23254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99" name="Table 98">
            <a:extLst>
              <a:ext uri="{FF2B5EF4-FFF2-40B4-BE49-F238E27FC236}">
                <a16:creationId xmlns:a16="http://schemas.microsoft.com/office/drawing/2014/main" id="{076BC0E7-062E-4A00-912B-B48C1CF982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9452295"/>
              </p:ext>
            </p:extLst>
          </p:nvPr>
        </p:nvGraphicFramePr>
        <p:xfrm>
          <a:off x="792895" y="4500918"/>
          <a:ext cx="2194710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4710">
                  <a:extLst>
                    <a:ext uri="{9D8B030D-6E8A-4147-A177-3AD203B41FA5}">
                      <a16:colId xmlns:a16="http://schemas.microsoft.com/office/drawing/2014/main" val="2830185275"/>
                    </a:ext>
                  </a:extLst>
                </a:gridCol>
              </a:tblGrid>
              <a:tr h="321725">
                <a:tc>
                  <a:txBody>
                    <a:bodyPr/>
                    <a:lstStyle/>
                    <a:p>
                      <a:pPr algn="ctr"/>
                      <a:r>
                        <a:rPr lang="en-IN" sz="13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Historical Demand</a:t>
                      </a:r>
                    </a:p>
                    <a:p>
                      <a:pPr algn="ctr"/>
                      <a:r>
                        <a:rPr lang="en-IN" sz="13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(Structured)</a:t>
                      </a: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0636361"/>
                  </a:ext>
                </a:extLst>
              </a:tr>
            </a:tbl>
          </a:graphicData>
        </a:graphic>
      </p:graphicFrame>
      <p:graphicFrame>
        <p:nvGraphicFramePr>
          <p:cNvPr id="100" name="Table 99">
            <a:extLst>
              <a:ext uri="{FF2B5EF4-FFF2-40B4-BE49-F238E27FC236}">
                <a16:creationId xmlns:a16="http://schemas.microsoft.com/office/drawing/2014/main" id="{1D2F78B1-4C4A-4308-9718-F4253E66CF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9850446"/>
              </p:ext>
            </p:extLst>
          </p:nvPr>
        </p:nvGraphicFramePr>
        <p:xfrm>
          <a:off x="792896" y="5180963"/>
          <a:ext cx="2194709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4709">
                  <a:extLst>
                    <a:ext uri="{9D8B030D-6E8A-4147-A177-3AD203B41FA5}">
                      <a16:colId xmlns:a16="http://schemas.microsoft.com/office/drawing/2014/main" val="2830185275"/>
                    </a:ext>
                  </a:extLst>
                </a:gridCol>
              </a:tblGrid>
              <a:tr h="472750">
                <a:tc>
                  <a:txBody>
                    <a:bodyPr/>
                    <a:lstStyle/>
                    <a:p>
                      <a:pPr algn="ctr"/>
                      <a:r>
                        <a:rPr lang="en-IN" sz="13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Demand Drivers</a:t>
                      </a:r>
                    </a:p>
                    <a:p>
                      <a:pPr algn="ctr"/>
                      <a:r>
                        <a:rPr lang="en-IN" sz="13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(Research)</a:t>
                      </a: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0636361"/>
                  </a:ext>
                </a:extLst>
              </a:tr>
            </a:tbl>
          </a:graphicData>
        </a:graphic>
      </p:graphicFrame>
      <p:sp>
        <p:nvSpPr>
          <p:cNvPr id="101" name="TextBox 100">
            <a:extLst>
              <a:ext uri="{FF2B5EF4-FFF2-40B4-BE49-F238E27FC236}">
                <a16:creationId xmlns:a16="http://schemas.microsoft.com/office/drawing/2014/main" id="{053EE61A-8824-4D3D-A769-4DAC344755F9}"/>
              </a:ext>
            </a:extLst>
          </p:cNvPr>
          <p:cNvSpPr txBox="1"/>
          <p:nvPr/>
        </p:nvSpPr>
        <p:spPr>
          <a:xfrm>
            <a:off x="660400" y="3899783"/>
            <a:ext cx="2529719" cy="261610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1100" dirty="0">
                <a:latin typeface="Arial" panose="020B0604020202020204" pitchFamily="34" charset="0"/>
                <a:cs typeface="Arial" panose="020B0604020202020204" pitchFamily="34" charset="0"/>
              </a:rPr>
              <a:t>Inputs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02" name="Table 101">
            <a:extLst>
              <a:ext uri="{FF2B5EF4-FFF2-40B4-BE49-F238E27FC236}">
                <a16:creationId xmlns:a16="http://schemas.microsoft.com/office/drawing/2014/main" id="{66DAD05B-95F4-4CC7-B2EE-70FC8CC73F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1403431"/>
              </p:ext>
            </p:extLst>
          </p:nvPr>
        </p:nvGraphicFramePr>
        <p:xfrm>
          <a:off x="792895" y="5861008"/>
          <a:ext cx="2194710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4710">
                  <a:extLst>
                    <a:ext uri="{9D8B030D-6E8A-4147-A177-3AD203B41FA5}">
                      <a16:colId xmlns:a16="http://schemas.microsoft.com/office/drawing/2014/main" val="2830185275"/>
                    </a:ext>
                  </a:extLst>
                </a:gridCol>
              </a:tblGrid>
              <a:tr h="321725">
                <a:tc>
                  <a:txBody>
                    <a:bodyPr/>
                    <a:lstStyle/>
                    <a:p>
                      <a:pPr algn="ctr"/>
                      <a:r>
                        <a:rPr lang="en-IN" sz="13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Digital Demand</a:t>
                      </a:r>
                    </a:p>
                    <a:p>
                      <a:pPr algn="ctr"/>
                      <a:r>
                        <a:rPr lang="en-IN" sz="13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(Unstructured)</a:t>
                      </a:r>
                    </a:p>
                  </a:txBody>
                  <a:tcPr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0636361"/>
                  </a:ext>
                </a:extLst>
              </a:tr>
            </a:tbl>
          </a:graphicData>
        </a:graphic>
      </p:graphicFrame>
      <p:sp>
        <p:nvSpPr>
          <p:cNvPr id="4" name="Arrow: U-Turn 3">
            <a:extLst>
              <a:ext uri="{FF2B5EF4-FFF2-40B4-BE49-F238E27FC236}">
                <a16:creationId xmlns:a16="http://schemas.microsoft.com/office/drawing/2014/main" id="{8250C8B5-63AB-4B53-8F57-74D813E24C36}"/>
              </a:ext>
            </a:extLst>
          </p:cNvPr>
          <p:cNvSpPr/>
          <p:nvPr/>
        </p:nvSpPr>
        <p:spPr>
          <a:xfrm flipH="1" flipV="1">
            <a:off x="6944135" y="5905524"/>
            <a:ext cx="3329969" cy="892836"/>
          </a:xfrm>
          <a:prstGeom prst="uturn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C351B6-0A73-467D-AB61-BA022A8716F5}"/>
              </a:ext>
            </a:extLst>
          </p:cNvPr>
          <p:cNvSpPr txBox="1"/>
          <p:nvPr/>
        </p:nvSpPr>
        <p:spPr>
          <a:xfrm>
            <a:off x="8054375" y="6543683"/>
            <a:ext cx="15950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Self-Learning</a:t>
            </a:r>
          </a:p>
        </p:txBody>
      </p:sp>
    </p:spTree>
    <p:extLst>
      <p:ext uri="{BB962C8B-B14F-4D97-AF65-F5344CB8AC3E}">
        <p14:creationId xmlns:p14="http://schemas.microsoft.com/office/powerpoint/2010/main" val="21075840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22783" y="80888"/>
            <a:ext cx="9501807" cy="358283"/>
          </a:xfrm>
        </p:spPr>
        <p:txBody>
          <a:bodyPr/>
          <a:lstStyle/>
          <a:p>
            <a:r>
              <a:rPr lang="en-US" dirty="0"/>
              <a:t>Demand Forecasting: Forecast Solution 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3975590-355A-4947-B4DE-5D1DDE4FA53F}"/>
              </a:ext>
            </a:extLst>
          </p:cNvPr>
          <p:cNvSpPr txBox="1"/>
          <p:nvPr/>
        </p:nvSpPr>
        <p:spPr>
          <a:xfrm>
            <a:off x="359751" y="1851292"/>
            <a:ext cx="1683026" cy="557784"/>
          </a:xfrm>
          <a:prstGeom prst="rect">
            <a:avLst/>
          </a:prstGeom>
          <a:solidFill>
            <a:schemeClr val="accent6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IN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Historical Demand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791A4F9-6E67-4868-8998-DC84C726DA08}"/>
              </a:ext>
            </a:extLst>
          </p:cNvPr>
          <p:cNvSpPr txBox="1"/>
          <p:nvPr/>
        </p:nvSpPr>
        <p:spPr>
          <a:xfrm>
            <a:off x="359751" y="3521873"/>
            <a:ext cx="1683026" cy="557784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IN" sz="1400" b="1" dirty="0">
                <a:latin typeface="Arial" panose="020B0604020202020204" pitchFamily="34" charset="0"/>
                <a:cs typeface="Arial" panose="020B0604020202020204" pitchFamily="34" charset="0"/>
              </a:rPr>
              <a:t>Demand Drivers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75484CE-5702-4B4C-96C0-70C3764B8E71}"/>
              </a:ext>
            </a:extLst>
          </p:cNvPr>
          <p:cNvSpPr txBox="1"/>
          <p:nvPr/>
        </p:nvSpPr>
        <p:spPr>
          <a:xfrm>
            <a:off x="359751" y="4881662"/>
            <a:ext cx="1683026" cy="55778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IN" sz="1400" b="1" dirty="0">
                <a:latin typeface="Arial" panose="020B0604020202020204" pitchFamily="34" charset="0"/>
                <a:cs typeface="Arial" panose="020B0604020202020204" pitchFamily="34" charset="0"/>
              </a:rPr>
              <a:t>Digital Demand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F1D5384-30E9-4A88-91A0-2432E75C890C}"/>
              </a:ext>
            </a:extLst>
          </p:cNvPr>
          <p:cNvSpPr txBox="1"/>
          <p:nvPr/>
        </p:nvSpPr>
        <p:spPr>
          <a:xfrm>
            <a:off x="2886627" y="4881662"/>
            <a:ext cx="1524010" cy="557784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IN" sz="1400" b="1" dirty="0">
                <a:latin typeface="Arial" panose="020B0604020202020204" pitchFamily="34" charset="0"/>
                <a:cs typeface="Arial" panose="020B0604020202020204" pitchFamily="34" charset="0"/>
              </a:rPr>
              <a:t>Social Media Analytics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1900CFE-59C9-4FD2-AE2A-47DD008DD693}"/>
              </a:ext>
            </a:extLst>
          </p:cNvPr>
          <p:cNvSpPr txBox="1"/>
          <p:nvPr/>
        </p:nvSpPr>
        <p:spPr>
          <a:xfrm>
            <a:off x="2972770" y="1441965"/>
            <a:ext cx="1351724" cy="557784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IN" sz="1400" b="1" dirty="0">
                <a:latin typeface="Arial" panose="020B0604020202020204" pitchFamily="34" charset="0"/>
                <a:cs typeface="Arial" panose="020B0604020202020204" pitchFamily="34" charset="0"/>
              </a:rPr>
              <a:t>Trail data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9E95973-16B5-40E0-8E68-5B35081734AA}"/>
              </a:ext>
            </a:extLst>
          </p:cNvPr>
          <p:cNvSpPr txBox="1"/>
          <p:nvPr/>
        </p:nvSpPr>
        <p:spPr>
          <a:xfrm>
            <a:off x="2972771" y="2260619"/>
            <a:ext cx="1351723" cy="557784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IN" sz="1400" b="1" dirty="0">
                <a:latin typeface="Arial" panose="020B0604020202020204" pitchFamily="34" charset="0"/>
                <a:cs typeface="Arial" panose="020B0604020202020204" pitchFamily="34" charset="0"/>
              </a:rPr>
              <a:t>Test demand</a:t>
            </a:r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241C6F80-8DB4-4624-9B60-7C0E0184C47D}"/>
              </a:ext>
            </a:extLst>
          </p:cNvPr>
          <p:cNvCxnSpPr>
            <a:stCxn id="37" idx="3"/>
            <a:endCxn id="63" idx="1"/>
          </p:cNvCxnSpPr>
          <p:nvPr/>
        </p:nvCxnSpPr>
        <p:spPr>
          <a:xfrm>
            <a:off x="2042777" y="2130184"/>
            <a:ext cx="929994" cy="40932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EF1CA532-1397-41C5-AE71-EEF020ADAEC5}"/>
              </a:ext>
            </a:extLst>
          </p:cNvPr>
          <p:cNvCxnSpPr>
            <a:stCxn id="37" idx="3"/>
            <a:endCxn id="62" idx="1"/>
          </p:cNvCxnSpPr>
          <p:nvPr/>
        </p:nvCxnSpPr>
        <p:spPr>
          <a:xfrm flipV="1">
            <a:off x="2042777" y="1720857"/>
            <a:ext cx="929993" cy="40932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9C18382F-EC5E-4E02-A69B-5C4D5C111FAC}"/>
              </a:ext>
            </a:extLst>
          </p:cNvPr>
          <p:cNvSpPr/>
          <p:nvPr/>
        </p:nvSpPr>
        <p:spPr>
          <a:xfrm>
            <a:off x="5261113" y="3112520"/>
            <a:ext cx="1669774" cy="220772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b="1" dirty="0">
                <a:latin typeface="Arial" panose="020B0604020202020204" pitchFamily="34" charset="0"/>
                <a:cs typeface="Arial" panose="020B0604020202020204" pitchFamily="34" charset="0"/>
              </a:rPr>
              <a:t>Forecasting Algorithm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15D6D79-B738-4153-AAB9-911AE7B93CE3}"/>
              </a:ext>
            </a:extLst>
          </p:cNvPr>
          <p:cNvCxnSpPr>
            <a:cxnSpLocks/>
            <a:stCxn id="40" idx="3"/>
            <a:endCxn id="46" idx="1"/>
          </p:cNvCxnSpPr>
          <p:nvPr/>
        </p:nvCxnSpPr>
        <p:spPr>
          <a:xfrm>
            <a:off x="2042777" y="5160554"/>
            <a:ext cx="8438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F4DB95F-EA4D-4D61-AA50-7D2215AE7823}"/>
              </a:ext>
            </a:extLst>
          </p:cNvPr>
          <p:cNvCxnSpPr>
            <a:cxnSpLocks/>
            <a:stCxn id="63" idx="3"/>
            <a:endCxn id="41" idx="1"/>
          </p:cNvCxnSpPr>
          <p:nvPr/>
        </p:nvCxnSpPr>
        <p:spPr>
          <a:xfrm>
            <a:off x="4324494" y="2539511"/>
            <a:ext cx="93661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722D4D00-E693-4715-A608-BBE9CE66F0D9}"/>
              </a:ext>
            </a:extLst>
          </p:cNvPr>
          <p:cNvCxnSpPr>
            <a:stCxn id="39" idx="3"/>
            <a:endCxn id="46" idx="0"/>
          </p:cNvCxnSpPr>
          <p:nvPr/>
        </p:nvCxnSpPr>
        <p:spPr>
          <a:xfrm>
            <a:off x="2042777" y="3800765"/>
            <a:ext cx="1605855" cy="108089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CDE021C6-49AE-41AF-8CA0-8FA3A4923B69}"/>
              </a:ext>
            </a:extLst>
          </p:cNvPr>
          <p:cNvCxnSpPr>
            <a:cxnSpLocks/>
            <a:stCxn id="46" idx="3"/>
          </p:cNvCxnSpPr>
          <p:nvPr/>
        </p:nvCxnSpPr>
        <p:spPr>
          <a:xfrm flipV="1">
            <a:off x="4410637" y="5158661"/>
            <a:ext cx="837232" cy="18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Rectangle 89">
            <a:extLst>
              <a:ext uri="{FF2B5EF4-FFF2-40B4-BE49-F238E27FC236}">
                <a16:creationId xmlns:a16="http://schemas.microsoft.com/office/drawing/2014/main" id="{6D47D07A-AC27-4D74-B5A0-95DE69F5F08D}"/>
              </a:ext>
            </a:extLst>
          </p:cNvPr>
          <p:cNvSpPr/>
          <p:nvPr/>
        </p:nvSpPr>
        <p:spPr>
          <a:xfrm>
            <a:off x="7708481" y="2260619"/>
            <a:ext cx="1669774" cy="1422838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b="1" dirty="0">
                <a:latin typeface="Arial" panose="020B0604020202020204" pitchFamily="34" charset="0"/>
                <a:cs typeface="Arial" panose="020B0604020202020204" pitchFamily="34" charset="0"/>
              </a:rPr>
              <a:t>Accuracy measurement 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E74330B8-1102-43D9-9521-761ECCE82451}"/>
              </a:ext>
            </a:extLst>
          </p:cNvPr>
          <p:cNvSpPr/>
          <p:nvPr/>
        </p:nvSpPr>
        <p:spPr>
          <a:xfrm>
            <a:off x="7708481" y="3808946"/>
            <a:ext cx="1669774" cy="1422838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b="1" dirty="0">
                <a:latin typeface="Arial" panose="020B0604020202020204" pitchFamily="34" charset="0"/>
                <a:cs typeface="Arial" panose="020B0604020202020204" pitchFamily="34" charset="0"/>
              </a:rPr>
              <a:t>Error noise check</a:t>
            </a:r>
          </a:p>
        </p:txBody>
      </p: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73A6F8E1-5D3D-49AC-9CA0-E91D835CDFEA}"/>
              </a:ext>
            </a:extLst>
          </p:cNvPr>
          <p:cNvCxnSpPr>
            <a:cxnSpLocks/>
            <a:stCxn id="14" idx="3"/>
            <a:endCxn id="90" idx="1"/>
          </p:cNvCxnSpPr>
          <p:nvPr/>
        </p:nvCxnSpPr>
        <p:spPr>
          <a:xfrm flipV="1">
            <a:off x="6930887" y="2972038"/>
            <a:ext cx="777594" cy="124434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6E8DCF41-B2BB-4E03-B23B-B0B1FBF4C269}"/>
              </a:ext>
            </a:extLst>
          </p:cNvPr>
          <p:cNvCxnSpPr>
            <a:cxnSpLocks/>
            <a:stCxn id="14" idx="3"/>
            <a:endCxn id="91" idx="1"/>
          </p:cNvCxnSpPr>
          <p:nvPr/>
        </p:nvCxnSpPr>
        <p:spPr>
          <a:xfrm>
            <a:off x="6930887" y="4216382"/>
            <a:ext cx="777594" cy="30398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BFC1FA77-46A0-4CBA-8FBD-76F625FB118F}"/>
              </a:ext>
            </a:extLst>
          </p:cNvPr>
          <p:cNvCxnSpPr>
            <a:stCxn id="62" idx="3"/>
            <a:endCxn id="90" idx="0"/>
          </p:cNvCxnSpPr>
          <p:nvPr/>
        </p:nvCxnSpPr>
        <p:spPr>
          <a:xfrm>
            <a:off x="4324494" y="1720857"/>
            <a:ext cx="4218874" cy="53976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7" name="Diagram 106">
            <a:extLst>
              <a:ext uri="{FF2B5EF4-FFF2-40B4-BE49-F238E27FC236}">
                <a16:creationId xmlns:a16="http://schemas.microsoft.com/office/drawing/2014/main" id="{2BBE61B7-2489-44A3-8335-B4CB2D96238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80391689"/>
              </p:ext>
            </p:extLst>
          </p:nvPr>
        </p:nvGraphicFramePr>
        <p:xfrm>
          <a:off x="10058398" y="1751568"/>
          <a:ext cx="1926858" cy="36840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D6B83006-034B-4C2E-AFE1-387162A98876}"/>
              </a:ext>
            </a:extLst>
          </p:cNvPr>
          <p:cNvCxnSpPr>
            <a:stCxn id="90" idx="3"/>
          </p:cNvCxnSpPr>
          <p:nvPr/>
        </p:nvCxnSpPr>
        <p:spPr>
          <a:xfrm>
            <a:off x="9378255" y="2972038"/>
            <a:ext cx="5168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1F14EB23-74AA-4793-ACAF-24AD34F7727D}"/>
              </a:ext>
            </a:extLst>
          </p:cNvPr>
          <p:cNvCxnSpPr>
            <a:cxnSpLocks/>
          </p:cNvCxnSpPr>
          <p:nvPr/>
        </p:nvCxnSpPr>
        <p:spPr>
          <a:xfrm flipV="1">
            <a:off x="9896462" y="2036636"/>
            <a:ext cx="0" cy="9258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1CE27E81-46CD-49BC-97BE-B8BD8983EB06}"/>
              </a:ext>
            </a:extLst>
          </p:cNvPr>
          <p:cNvCxnSpPr>
            <a:cxnSpLocks/>
          </p:cNvCxnSpPr>
          <p:nvPr/>
        </p:nvCxnSpPr>
        <p:spPr>
          <a:xfrm>
            <a:off x="9895091" y="2032984"/>
            <a:ext cx="45719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Connector: Elbow 124">
            <a:extLst>
              <a:ext uri="{FF2B5EF4-FFF2-40B4-BE49-F238E27FC236}">
                <a16:creationId xmlns:a16="http://schemas.microsoft.com/office/drawing/2014/main" id="{9C3B3033-81EB-4CA8-B4CA-8F5ECA019CC3}"/>
              </a:ext>
            </a:extLst>
          </p:cNvPr>
          <p:cNvCxnSpPr>
            <a:stCxn id="91" idx="3"/>
          </p:cNvCxnSpPr>
          <p:nvPr/>
        </p:nvCxnSpPr>
        <p:spPr>
          <a:xfrm flipV="1">
            <a:off x="9378255" y="2972039"/>
            <a:ext cx="516837" cy="154832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onnector: Elbow 131">
            <a:extLst>
              <a:ext uri="{FF2B5EF4-FFF2-40B4-BE49-F238E27FC236}">
                <a16:creationId xmlns:a16="http://schemas.microsoft.com/office/drawing/2014/main" id="{AE1F9992-D229-4AFC-B654-9F31AA701CAD}"/>
              </a:ext>
            </a:extLst>
          </p:cNvPr>
          <p:cNvCxnSpPr>
            <a:cxnSpLocks/>
            <a:stCxn id="91" idx="2"/>
          </p:cNvCxnSpPr>
          <p:nvPr/>
        </p:nvCxnSpPr>
        <p:spPr>
          <a:xfrm rot="5400000">
            <a:off x="7021524" y="4306266"/>
            <a:ext cx="596327" cy="244736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3EF8E611-666D-44EE-AF9F-FED23C22D1F8}"/>
              </a:ext>
            </a:extLst>
          </p:cNvPr>
          <p:cNvCxnSpPr>
            <a:cxnSpLocks/>
            <a:endCxn id="14" idx="2"/>
          </p:cNvCxnSpPr>
          <p:nvPr/>
        </p:nvCxnSpPr>
        <p:spPr>
          <a:xfrm flipH="1" flipV="1">
            <a:off x="6096000" y="5320244"/>
            <a:ext cx="1" cy="4959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Arrow Connector 142">
            <a:extLst>
              <a:ext uri="{FF2B5EF4-FFF2-40B4-BE49-F238E27FC236}">
                <a16:creationId xmlns:a16="http://schemas.microsoft.com/office/drawing/2014/main" id="{00A4433A-0297-4860-8D08-1239BB5CB66B}"/>
              </a:ext>
            </a:extLst>
          </p:cNvPr>
          <p:cNvCxnSpPr>
            <a:stCxn id="39" idx="3"/>
          </p:cNvCxnSpPr>
          <p:nvPr/>
        </p:nvCxnSpPr>
        <p:spPr>
          <a:xfrm>
            <a:off x="2042777" y="3800765"/>
            <a:ext cx="3218336" cy="81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B174267A-724B-468C-9CFB-593CA083674E}"/>
              </a:ext>
            </a:extLst>
          </p:cNvPr>
          <p:cNvSpPr/>
          <p:nvPr/>
        </p:nvSpPr>
        <p:spPr>
          <a:xfrm>
            <a:off x="5261113" y="2260619"/>
            <a:ext cx="1669774" cy="55778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IN" sz="1400" b="1" dirty="0">
                <a:latin typeface="Arial" panose="020B0604020202020204" pitchFamily="34" charset="0"/>
                <a:cs typeface="Arial" panose="020B0604020202020204" pitchFamily="34" charset="0"/>
              </a:rPr>
              <a:t>Outlier Algorithm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DBBECBD-2408-4A31-9530-C2BE77447BEE}"/>
              </a:ext>
            </a:extLst>
          </p:cNvPr>
          <p:cNvCxnSpPr>
            <a:stCxn id="41" idx="2"/>
            <a:endCxn id="14" idx="0"/>
          </p:cNvCxnSpPr>
          <p:nvPr/>
        </p:nvCxnSpPr>
        <p:spPr>
          <a:xfrm>
            <a:off x="6096000" y="2818403"/>
            <a:ext cx="0" cy="2941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FC9CFF81-967E-4B59-933D-DDEDD16CABC3}"/>
              </a:ext>
            </a:extLst>
          </p:cNvPr>
          <p:cNvSpPr txBox="1"/>
          <p:nvPr/>
        </p:nvSpPr>
        <p:spPr>
          <a:xfrm>
            <a:off x="206744" y="692024"/>
            <a:ext cx="1989040" cy="557784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IN" sz="15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COLLECTION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4667813-DA68-49FE-8EFC-043A234883DC}"/>
              </a:ext>
            </a:extLst>
          </p:cNvPr>
          <p:cNvSpPr txBox="1"/>
          <p:nvPr/>
        </p:nvSpPr>
        <p:spPr>
          <a:xfrm>
            <a:off x="2654112" y="692024"/>
            <a:ext cx="1989040" cy="557784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IN" sz="15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SEGMENTATION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73F5ADE-3492-4331-BE57-94031E642ECE}"/>
              </a:ext>
            </a:extLst>
          </p:cNvPr>
          <p:cNvSpPr txBox="1"/>
          <p:nvPr/>
        </p:nvSpPr>
        <p:spPr>
          <a:xfrm>
            <a:off x="5101480" y="692024"/>
            <a:ext cx="1989040" cy="557784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IN" sz="15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ALGORITHM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3080838-00FD-42FC-B579-6EC79659145B}"/>
              </a:ext>
            </a:extLst>
          </p:cNvPr>
          <p:cNvSpPr txBox="1"/>
          <p:nvPr/>
        </p:nvSpPr>
        <p:spPr>
          <a:xfrm>
            <a:off x="7548848" y="692024"/>
            <a:ext cx="1989040" cy="557784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IN" sz="15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FORECAST VALIDATION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CFACC8E-FF1E-4CFF-8776-366BD32C3EEC}"/>
              </a:ext>
            </a:extLst>
          </p:cNvPr>
          <p:cNvSpPr txBox="1"/>
          <p:nvPr/>
        </p:nvSpPr>
        <p:spPr>
          <a:xfrm>
            <a:off x="9996216" y="692024"/>
            <a:ext cx="1989040" cy="557784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IN" sz="15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FINAL FORECAST</a:t>
            </a:r>
          </a:p>
        </p:txBody>
      </p:sp>
    </p:spTree>
    <p:extLst>
      <p:ext uri="{BB962C8B-B14F-4D97-AF65-F5344CB8AC3E}">
        <p14:creationId xmlns:p14="http://schemas.microsoft.com/office/powerpoint/2010/main" val="14410501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Inventory Optimization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AADC1ED2-B466-4CD7-903E-F128F056C7E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90843186"/>
              </p:ext>
            </p:extLst>
          </p:nvPr>
        </p:nvGraphicFramePr>
        <p:xfrm>
          <a:off x="9347188" y="227158"/>
          <a:ext cx="2456093" cy="16329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196064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DCAC661A-72B4-4236-AB1F-004B99216336}"/>
              </a:ext>
            </a:extLst>
          </p:cNvPr>
          <p:cNvSpPr/>
          <p:nvPr/>
        </p:nvSpPr>
        <p:spPr>
          <a:xfrm>
            <a:off x="9606544" y="571815"/>
            <a:ext cx="1622560" cy="400110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IN" sz="20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Key Metrics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C04D3E4-573A-4E1D-AF9C-6366B7D86B44}"/>
              </a:ext>
            </a:extLst>
          </p:cNvPr>
          <p:cNvSpPr/>
          <p:nvPr/>
        </p:nvSpPr>
        <p:spPr>
          <a:xfrm>
            <a:off x="250946" y="556010"/>
            <a:ext cx="1549797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IN" sz="20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Key Levers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1C0E116-3602-47DB-97FC-C7492BE957F9}"/>
              </a:ext>
            </a:extLst>
          </p:cNvPr>
          <p:cNvSpPr/>
          <p:nvPr/>
        </p:nvSpPr>
        <p:spPr>
          <a:xfrm>
            <a:off x="1730964" y="5465837"/>
            <a:ext cx="1737976" cy="400110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algn="ctr"/>
            <a:r>
              <a:rPr lang="en-IN" sz="20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Key Benefits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Inventory Optimization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AEC8E8A8-E4FF-4792-9E79-2663F631845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58765526"/>
              </p:ext>
            </p:extLst>
          </p:nvPr>
        </p:nvGraphicFramePr>
        <p:xfrm>
          <a:off x="138526" y="950362"/>
          <a:ext cx="6200869" cy="36769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B826DA8D-7CA3-424F-BA68-B9B839D116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403195"/>
              </p:ext>
            </p:extLst>
          </p:nvPr>
        </p:nvGraphicFramePr>
        <p:xfrm>
          <a:off x="1794115" y="998278"/>
          <a:ext cx="6530689" cy="5555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30689">
                  <a:extLst>
                    <a:ext uri="{9D8B030D-6E8A-4147-A177-3AD203B41FA5}">
                      <a16:colId xmlns:a16="http://schemas.microsoft.com/office/drawing/2014/main" val="3002827998"/>
                    </a:ext>
                  </a:extLst>
                </a:gridCol>
              </a:tblGrid>
              <a:tr h="555558">
                <a:tc>
                  <a:txBody>
                    <a:bodyPr/>
                    <a:lstStyle/>
                    <a:p>
                      <a:pPr marL="285750" indent="-285750" algn="l" defTabSz="914400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en-IN" sz="1300" b="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How can we arrive at optimal service levels to balance response time?</a:t>
                      </a:r>
                    </a:p>
                    <a:p>
                      <a:pPr marL="285750" indent="-285750" algn="l" defTabSz="914400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en-IN" sz="1300" b="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What is the inventory cost impact with fluctuating customer service level?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0560233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01CD6AD1-5F55-4771-B7CD-70CCC9E085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1574920"/>
              </p:ext>
            </p:extLst>
          </p:nvPr>
        </p:nvGraphicFramePr>
        <p:xfrm>
          <a:off x="1794114" y="1631201"/>
          <a:ext cx="6530689" cy="5363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30689">
                  <a:extLst>
                    <a:ext uri="{9D8B030D-6E8A-4147-A177-3AD203B41FA5}">
                      <a16:colId xmlns:a16="http://schemas.microsoft.com/office/drawing/2014/main" val="3002827998"/>
                    </a:ext>
                  </a:extLst>
                </a:gridCol>
              </a:tblGrid>
              <a:tr h="536352">
                <a:tc>
                  <a:txBody>
                    <a:bodyPr/>
                    <a:lstStyle/>
                    <a:p>
                      <a:pPr marL="285750" indent="-285750" algn="l" defTabSz="914400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en-IN" sz="1300" b="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How can we effectively utilize allocated budget to maximize the availability?</a:t>
                      </a:r>
                    </a:p>
                    <a:p>
                      <a:pPr marL="285750" indent="-285750" algn="l" defTabSz="914400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en-IN" sz="1300" b="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How can we effectively utilize inventory consolidation for Omni channel?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0560233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CB532FE5-2662-4D13-9F07-E1D09B85E0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2996305"/>
              </p:ext>
            </p:extLst>
          </p:nvPr>
        </p:nvGraphicFramePr>
        <p:xfrm>
          <a:off x="1794114" y="2240186"/>
          <a:ext cx="6530689" cy="5363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30689">
                  <a:extLst>
                    <a:ext uri="{9D8B030D-6E8A-4147-A177-3AD203B41FA5}">
                      <a16:colId xmlns:a16="http://schemas.microsoft.com/office/drawing/2014/main" val="3002827998"/>
                    </a:ext>
                  </a:extLst>
                </a:gridCol>
              </a:tblGrid>
              <a:tr h="536352">
                <a:tc>
                  <a:txBody>
                    <a:bodyPr/>
                    <a:lstStyle/>
                    <a:p>
                      <a:pPr marL="285750" indent="-285750" algn="l" defTabSz="914400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en-IN" sz="1300" b="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How does the forecast accuracy impact the inventory in the network?</a:t>
                      </a:r>
                    </a:p>
                    <a:p>
                      <a:pPr marL="285750" indent="-285750" algn="l" defTabSz="914400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en-IN" sz="1300" b="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What would be the impact demand/forecast variability on the inventory?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0560233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D98396B5-DC03-4B01-8D72-0CCCE25712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6840209"/>
              </p:ext>
            </p:extLst>
          </p:nvPr>
        </p:nvGraphicFramePr>
        <p:xfrm>
          <a:off x="1800743" y="2853561"/>
          <a:ext cx="6530689" cy="5363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30689">
                  <a:extLst>
                    <a:ext uri="{9D8B030D-6E8A-4147-A177-3AD203B41FA5}">
                      <a16:colId xmlns:a16="http://schemas.microsoft.com/office/drawing/2014/main" val="3002827998"/>
                    </a:ext>
                  </a:extLst>
                </a:gridCol>
              </a:tblGrid>
              <a:tr h="536352">
                <a:tc>
                  <a:txBody>
                    <a:bodyPr/>
                    <a:lstStyle/>
                    <a:p>
                      <a:pPr marL="285750" indent="-285750" algn="l" defTabSz="914400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en-IN" sz="1300" b="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How would we avoid lead time bottle necks to reduce inventory?</a:t>
                      </a:r>
                    </a:p>
                    <a:p>
                      <a:pPr marL="285750" indent="-285750" algn="l" defTabSz="914400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en-IN" sz="1300" b="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What would be the impact of supply variability on the inventory?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0560233"/>
                  </a:ext>
                </a:extLst>
              </a:tr>
            </a:tbl>
          </a:graphicData>
        </a:graphic>
      </p:graphicFrame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FA6E5794-A7AD-47E1-B47A-EF44E6D735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1828047"/>
              </p:ext>
            </p:extLst>
          </p:nvPr>
        </p:nvGraphicFramePr>
        <p:xfrm>
          <a:off x="1794111" y="3484668"/>
          <a:ext cx="6530689" cy="5363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30689">
                  <a:extLst>
                    <a:ext uri="{9D8B030D-6E8A-4147-A177-3AD203B41FA5}">
                      <a16:colId xmlns:a16="http://schemas.microsoft.com/office/drawing/2014/main" val="3002827998"/>
                    </a:ext>
                  </a:extLst>
                </a:gridCol>
              </a:tblGrid>
              <a:tr h="536352">
                <a:tc>
                  <a:txBody>
                    <a:bodyPr/>
                    <a:lstStyle/>
                    <a:p>
                      <a:pPr marL="285750" indent="-285750" algn="l" defTabSz="914400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en-IN" sz="1300" b="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How do we optimize EOQ/MOQ and the trigger point for ordering?</a:t>
                      </a:r>
                    </a:p>
                    <a:p>
                      <a:pPr marL="285750" indent="-285750" algn="l" defTabSz="914400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en-IN" sz="1300" b="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How often the Inventory level should be reviewed?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0560233"/>
                  </a:ext>
                </a:extLst>
              </a:tr>
            </a:tbl>
          </a:graphicData>
        </a:graphic>
      </p:graphicFrame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141D4160-BE48-4539-98F3-D857F024EB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6201111"/>
              </p:ext>
            </p:extLst>
          </p:nvPr>
        </p:nvGraphicFramePr>
        <p:xfrm>
          <a:off x="8557399" y="984210"/>
          <a:ext cx="3530991" cy="36559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30991">
                  <a:extLst>
                    <a:ext uri="{9D8B030D-6E8A-4147-A177-3AD203B41FA5}">
                      <a16:colId xmlns:a16="http://schemas.microsoft.com/office/drawing/2014/main" val="318430745"/>
                    </a:ext>
                  </a:extLst>
                </a:gridCol>
              </a:tblGrid>
              <a:tr h="3655996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7323523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CD36A00E-F75A-48DF-8650-69B72BBE6A2A}"/>
              </a:ext>
            </a:extLst>
          </p:cNvPr>
          <p:cNvSpPr txBox="1"/>
          <p:nvPr/>
        </p:nvSpPr>
        <p:spPr>
          <a:xfrm>
            <a:off x="9042734" y="1342845"/>
            <a:ext cx="2560320" cy="3693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085B1A1-A164-442B-B3F9-CD2ACCBC7DCE}"/>
              </a:ext>
            </a:extLst>
          </p:cNvPr>
          <p:cNvSpPr txBox="1"/>
          <p:nvPr/>
        </p:nvSpPr>
        <p:spPr>
          <a:xfrm>
            <a:off x="9042734" y="1856724"/>
            <a:ext cx="2560320" cy="3693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Response time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84EC8C9-8805-404F-A03E-CB93885FB660}"/>
              </a:ext>
            </a:extLst>
          </p:cNvPr>
          <p:cNvSpPr txBox="1"/>
          <p:nvPr/>
        </p:nvSpPr>
        <p:spPr>
          <a:xfrm>
            <a:off x="9042734" y="2370603"/>
            <a:ext cx="2560320" cy="3693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Fill Rate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49A8893-326B-4818-8687-C260D9BFDFE6}"/>
              </a:ext>
            </a:extLst>
          </p:cNvPr>
          <p:cNvSpPr txBox="1"/>
          <p:nvPr/>
        </p:nvSpPr>
        <p:spPr>
          <a:xfrm>
            <a:off x="9042734" y="3912240"/>
            <a:ext cx="2560320" cy="3693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Backorder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1662A45-4EE8-49E7-87B1-6D889DFA0EF7}"/>
              </a:ext>
            </a:extLst>
          </p:cNvPr>
          <p:cNvSpPr txBox="1"/>
          <p:nvPr/>
        </p:nvSpPr>
        <p:spPr>
          <a:xfrm>
            <a:off x="9042734" y="3398361"/>
            <a:ext cx="2560320" cy="3693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b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Days of Inventory</a:t>
            </a:r>
            <a:endParaRPr lang="en-IN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B3C9A1E-C99C-46B0-B67E-CC8C78BC1E00}"/>
              </a:ext>
            </a:extLst>
          </p:cNvPr>
          <p:cNvSpPr txBox="1"/>
          <p:nvPr/>
        </p:nvSpPr>
        <p:spPr>
          <a:xfrm>
            <a:off x="9042734" y="2884482"/>
            <a:ext cx="2560320" cy="3693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Inventory Turns</a:t>
            </a:r>
          </a:p>
        </p:txBody>
      </p:sp>
      <p:graphicFrame>
        <p:nvGraphicFramePr>
          <p:cNvPr id="28" name="Diagram 27">
            <a:extLst>
              <a:ext uri="{FF2B5EF4-FFF2-40B4-BE49-F238E27FC236}">
                <a16:creationId xmlns:a16="http://schemas.microsoft.com/office/drawing/2014/main" id="{EDD56CE2-F02C-43EA-BB30-A3DCDDC02D7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30918024"/>
              </p:ext>
            </p:extLst>
          </p:nvPr>
        </p:nvGraphicFramePr>
        <p:xfrm>
          <a:off x="3487316" y="4800588"/>
          <a:ext cx="5776534" cy="17384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aphicFrame>
        <p:nvGraphicFramePr>
          <p:cNvPr id="30" name="Table 29">
            <a:extLst>
              <a:ext uri="{FF2B5EF4-FFF2-40B4-BE49-F238E27FC236}">
                <a16:creationId xmlns:a16="http://schemas.microsoft.com/office/drawing/2014/main" id="{92371897-92AB-484F-ADC7-1B403E480D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7672731"/>
              </p:ext>
            </p:extLst>
          </p:nvPr>
        </p:nvGraphicFramePr>
        <p:xfrm>
          <a:off x="1794110" y="4105854"/>
          <a:ext cx="6530689" cy="5363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30689">
                  <a:extLst>
                    <a:ext uri="{9D8B030D-6E8A-4147-A177-3AD203B41FA5}">
                      <a16:colId xmlns:a16="http://schemas.microsoft.com/office/drawing/2014/main" val="3002827998"/>
                    </a:ext>
                  </a:extLst>
                </a:gridCol>
              </a:tblGrid>
              <a:tr h="536352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IN" sz="13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What are would be the key differentiation elements that drive decision?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IN" sz="13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How can postponement be leveraged for effective push vs pull balance?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05602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900754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Inventory Optimization – Key Business Problems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0BECE942-C330-4B78-80C7-3050BF0249E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50536450"/>
              </p:ext>
            </p:extLst>
          </p:nvPr>
        </p:nvGraphicFramePr>
        <p:xfrm>
          <a:off x="1260850" y="816849"/>
          <a:ext cx="96703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6382864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22783" y="80888"/>
            <a:ext cx="9501807" cy="358283"/>
          </a:xfrm>
        </p:spPr>
        <p:txBody>
          <a:bodyPr/>
          <a:lstStyle/>
          <a:p>
            <a:r>
              <a:rPr lang="en-US" dirty="0"/>
              <a:t>Inventory Optimization : Business Impact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F57ADAA0-C147-47D3-9B2D-B2B64A4C71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752123"/>
              </p:ext>
            </p:extLst>
          </p:nvPr>
        </p:nvGraphicFramePr>
        <p:xfrm>
          <a:off x="1555143" y="1115906"/>
          <a:ext cx="2895600" cy="2511215"/>
        </p:xfrm>
        <a:graphic>
          <a:graphicData uri="http://schemas.openxmlformats.org/drawingml/2006/table">
            <a:tbl>
              <a:tblPr firstRow="1" bandRow="1">
                <a:tableStyleId>{638B1855-1B75-4FBE-930C-398BA8C253C6}</a:tableStyleId>
              </a:tblPr>
              <a:tblGrid>
                <a:gridCol w="2895600">
                  <a:extLst>
                    <a:ext uri="{9D8B030D-6E8A-4147-A177-3AD203B41FA5}">
                      <a16:colId xmlns:a16="http://schemas.microsoft.com/office/drawing/2014/main" val="2515848675"/>
                    </a:ext>
                  </a:extLst>
                </a:gridCol>
              </a:tblGrid>
              <a:tr h="502243"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Service Level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6262403"/>
                  </a:ext>
                </a:extLst>
              </a:tr>
              <a:tr h="502243"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Demand Forecast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38050757"/>
                  </a:ext>
                </a:extLst>
              </a:tr>
              <a:tr h="502243"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Lead time from Source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34028263"/>
                  </a:ext>
                </a:extLst>
              </a:tr>
              <a:tr h="502243"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Demand Variability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76845941"/>
                  </a:ext>
                </a:extLst>
              </a:tr>
              <a:tr h="502243"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Supply Variability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6699699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3202EB6C-5441-41F3-AF97-7867A531F562}"/>
              </a:ext>
            </a:extLst>
          </p:cNvPr>
          <p:cNvSpPr txBox="1"/>
          <p:nvPr/>
        </p:nvSpPr>
        <p:spPr>
          <a:xfrm>
            <a:off x="5940286" y="1727076"/>
            <a:ext cx="2030234" cy="649224"/>
          </a:xfrm>
          <a:prstGeom prst="rect">
            <a:avLst/>
          </a:prstGeom>
          <a:solidFill>
            <a:schemeClr val="accent6">
              <a:lumMod val="90000"/>
              <a:lumOff val="10000"/>
            </a:schemeClr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I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Safety Stock</a:t>
            </a: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4E174A8C-3320-4A55-980A-729E1FFB8653}"/>
              </a:ext>
            </a:extLst>
          </p:cNvPr>
          <p:cNvCxnSpPr>
            <a:endCxn id="5" idx="1"/>
          </p:cNvCxnSpPr>
          <p:nvPr/>
        </p:nvCxnSpPr>
        <p:spPr>
          <a:xfrm>
            <a:off x="4450743" y="1417320"/>
            <a:ext cx="1489543" cy="63436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39E7BE21-66FA-4595-88CF-1752FBC3E84A}"/>
              </a:ext>
            </a:extLst>
          </p:cNvPr>
          <p:cNvCxnSpPr>
            <a:endCxn id="5" idx="1"/>
          </p:cNvCxnSpPr>
          <p:nvPr/>
        </p:nvCxnSpPr>
        <p:spPr>
          <a:xfrm flipV="1">
            <a:off x="4450743" y="2051688"/>
            <a:ext cx="1489543" cy="1316353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2BBE05F8-1B6A-4A60-8A7C-C1BE73667F0D}"/>
              </a:ext>
            </a:extLst>
          </p:cNvPr>
          <p:cNvSpPr txBox="1"/>
          <p:nvPr/>
        </p:nvSpPr>
        <p:spPr>
          <a:xfrm>
            <a:off x="5940286" y="952764"/>
            <a:ext cx="2030234" cy="649224"/>
          </a:xfrm>
          <a:prstGeom prst="rect">
            <a:avLst/>
          </a:prstGeom>
          <a:solidFill>
            <a:schemeClr val="accent6">
              <a:lumMod val="90000"/>
              <a:lumOff val="10000"/>
            </a:schemeClr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I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Product Cost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3F9BF01-249A-411F-8E95-403F8B515481}"/>
              </a:ext>
            </a:extLst>
          </p:cNvPr>
          <p:cNvSpPr txBox="1"/>
          <p:nvPr/>
        </p:nvSpPr>
        <p:spPr>
          <a:xfrm>
            <a:off x="5940286" y="2501388"/>
            <a:ext cx="2030234" cy="649224"/>
          </a:xfrm>
          <a:prstGeom prst="rect">
            <a:avLst/>
          </a:prstGeom>
          <a:solidFill>
            <a:schemeClr val="accent6">
              <a:lumMod val="90000"/>
              <a:lumOff val="10000"/>
            </a:schemeClr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I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Holding Cost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BD3FE4C-794A-4040-9D8E-4E59639F7A29}"/>
              </a:ext>
            </a:extLst>
          </p:cNvPr>
          <p:cNvSpPr txBox="1"/>
          <p:nvPr/>
        </p:nvSpPr>
        <p:spPr>
          <a:xfrm>
            <a:off x="9475303" y="1727076"/>
            <a:ext cx="2030234" cy="649224"/>
          </a:xfrm>
          <a:prstGeom prst="rect">
            <a:avLst/>
          </a:prstGeom>
          <a:solidFill>
            <a:srgbClr val="7030A0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I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Inventory Cost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FAEDCB5-6B97-4024-BE55-0A447915487E}"/>
              </a:ext>
            </a:extLst>
          </p:cNvPr>
          <p:cNvCxnSpPr>
            <a:stCxn id="5" idx="3"/>
            <a:endCxn id="40" idx="1"/>
          </p:cNvCxnSpPr>
          <p:nvPr/>
        </p:nvCxnSpPr>
        <p:spPr>
          <a:xfrm>
            <a:off x="7970520" y="2051688"/>
            <a:ext cx="150478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F062B0F7-B43F-44CC-A455-27B6BA2CB2A9}"/>
              </a:ext>
            </a:extLst>
          </p:cNvPr>
          <p:cNvCxnSpPr>
            <a:stCxn id="38" idx="3"/>
            <a:endCxn id="40" idx="1"/>
          </p:cNvCxnSpPr>
          <p:nvPr/>
        </p:nvCxnSpPr>
        <p:spPr>
          <a:xfrm>
            <a:off x="7970520" y="1277376"/>
            <a:ext cx="1504783" cy="774312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84F81E23-1BA5-4028-A2B4-46C4DC1CFE53}"/>
              </a:ext>
            </a:extLst>
          </p:cNvPr>
          <p:cNvCxnSpPr>
            <a:stCxn id="39" idx="3"/>
            <a:endCxn id="40" idx="1"/>
          </p:cNvCxnSpPr>
          <p:nvPr/>
        </p:nvCxnSpPr>
        <p:spPr>
          <a:xfrm flipV="1">
            <a:off x="7970520" y="2051688"/>
            <a:ext cx="1504783" cy="774312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8A70EBFE-47D6-478F-AB11-D71015A83F58}"/>
              </a:ext>
            </a:extLst>
          </p:cNvPr>
          <p:cNvSpPr txBox="1"/>
          <p:nvPr/>
        </p:nvSpPr>
        <p:spPr>
          <a:xfrm>
            <a:off x="5940286" y="4050012"/>
            <a:ext cx="2030234" cy="649224"/>
          </a:xfrm>
          <a:prstGeom prst="rect">
            <a:avLst/>
          </a:prstGeom>
          <a:solidFill>
            <a:schemeClr val="accent6">
              <a:lumMod val="90000"/>
              <a:lumOff val="10000"/>
            </a:schemeClr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I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Replenishment Quantity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5480B778-71C8-4754-925E-1A192BA7AB61}"/>
              </a:ext>
            </a:extLst>
          </p:cNvPr>
          <p:cNvSpPr txBox="1"/>
          <p:nvPr/>
        </p:nvSpPr>
        <p:spPr>
          <a:xfrm>
            <a:off x="5940286" y="4824324"/>
            <a:ext cx="2030234" cy="649224"/>
          </a:xfrm>
          <a:prstGeom prst="rect">
            <a:avLst/>
          </a:prstGeom>
          <a:solidFill>
            <a:schemeClr val="accent6">
              <a:lumMod val="90000"/>
              <a:lumOff val="10000"/>
            </a:schemeClr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I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Freight Cost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2D05D1A1-2986-4374-AA2C-799B78DAD4A8}"/>
              </a:ext>
            </a:extLst>
          </p:cNvPr>
          <p:cNvSpPr txBox="1"/>
          <p:nvPr/>
        </p:nvSpPr>
        <p:spPr>
          <a:xfrm>
            <a:off x="5940286" y="5598634"/>
            <a:ext cx="2030234" cy="649224"/>
          </a:xfrm>
          <a:prstGeom prst="rect">
            <a:avLst/>
          </a:prstGeom>
          <a:solidFill>
            <a:schemeClr val="accent6">
              <a:lumMod val="90000"/>
              <a:lumOff val="10000"/>
            </a:schemeClr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I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Handling Cost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3BF60EF9-3AE0-413F-8060-795005C24657}"/>
              </a:ext>
            </a:extLst>
          </p:cNvPr>
          <p:cNvSpPr txBox="1"/>
          <p:nvPr/>
        </p:nvSpPr>
        <p:spPr>
          <a:xfrm>
            <a:off x="9475303" y="4823367"/>
            <a:ext cx="2030234" cy="649224"/>
          </a:xfrm>
          <a:prstGeom prst="rect">
            <a:avLst/>
          </a:prstGeom>
          <a:solidFill>
            <a:schemeClr val="accent4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I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Freight Cost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DA73BB6C-D937-4A71-AFBD-A150A95DD6A1}"/>
              </a:ext>
            </a:extLst>
          </p:cNvPr>
          <p:cNvCxnSpPr>
            <a:stCxn id="68" idx="3"/>
            <a:endCxn id="70" idx="1"/>
          </p:cNvCxnSpPr>
          <p:nvPr/>
        </p:nvCxnSpPr>
        <p:spPr>
          <a:xfrm flipV="1">
            <a:off x="7970520" y="5147979"/>
            <a:ext cx="1504783" cy="9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or: Elbow 71">
            <a:extLst>
              <a:ext uri="{FF2B5EF4-FFF2-40B4-BE49-F238E27FC236}">
                <a16:creationId xmlns:a16="http://schemas.microsoft.com/office/drawing/2014/main" id="{56BFAC8A-4537-4D88-BDBE-7B839107B881}"/>
              </a:ext>
            </a:extLst>
          </p:cNvPr>
          <p:cNvCxnSpPr>
            <a:stCxn id="67" idx="3"/>
            <a:endCxn id="70" idx="1"/>
          </p:cNvCxnSpPr>
          <p:nvPr/>
        </p:nvCxnSpPr>
        <p:spPr>
          <a:xfrm>
            <a:off x="7970520" y="4374624"/>
            <a:ext cx="1504783" cy="773355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or: Elbow 72">
            <a:extLst>
              <a:ext uri="{FF2B5EF4-FFF2-40B4-BE49-F238E27FC236}">
                <a16:creationId xmlns:a16="http://schemas.microsoft.com/office/drawing/2014/main" id="{996DDC95-70D6-43F3-9F78-C44147276CB9}"/>
              </a:ext>
            </a:extLst>
          </p:cNvPr>
          <p:cNvCxnSpPr>
            <a:endCxn id="70" idx="1"/>
          </p:cNvCxnSpPr>
          <p:nvPr/>
        </p:nvCxnSpPr>
        <p:spPr>
          <a:xfrm flipV="1">
            <a:off x="7985760" y="5147979"/>
            <a:ext cx="1489543" cy="616790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8E0C7D81-BFD0-491B-80EE-C25BECB6E78E}"/>
              </a:ext>
            </a:extLst>
          </p:cNvPr>
          <p:cNvSpPr txBox="1"/>
          <p:nvPr/>
        </p:nvSpPr>
        <p:spPr>
          <a:xfrm>
            <a:off x="9475303" y="3275700"/>
            <a:ext cx="2030234" cy="649224"/>
          </a:xfrm>
          <a:prstGeom prst="rect">
            <a:avLst/>
          </a:prstGeom>
          <a:solidFill>
            <a:schemeClr val="accent2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I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Ordering Cost</a:t>
            </a:r>
          </a:p>
        </p:txBody>
      </p: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89D5FC3F-9458-4A31-A98F-D7F70AE02ABD}"/>
              </a:ext>
            </a:extLst>
          </p:cNvPr>
          <p:cNvCxnSpPr>
            <a:endCxn id="74" idx="1"/>
          </p:cNvCxnSpPr>
          <p:nvPr/>
        </p:nvCxnSpPr>
        <p:spPr>
          <a:xfrm flipV="1">
            <a:off x="7970520" y="3600312"/>
            <a:ext cx="1504783" cy="64826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30068B9A-327A-4634-BE11-4D6873CA43A5}"/>
              </a:ext>
            </a:extLst>
          </p:cNvPr>
          <p:cNvCxnSpPr>
            <a:cxnSpLocks/>
            <a:stCxn id="38" idx="3"/>
            <a:endCxn id="74" idx="1"/>
          </p:cNvCxnSpPr>
          <p:nvPr/>
        </p:nvCxnSpPr>
        <p:spPr>
          <a:xfrm>
            <a:off x="7970520" y="1277376"/>
            <a:ext cx="1504783" cy="2322936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91796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Inventory Optimization Methodology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47BD6F91-F6DC-4555-A4CF-D6A85C015A7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97076066"/>
              </p:ext>
            </p:extLst>
          </p:nvPr>
        </p:nvGraphicFramePr>
        <p:xfrm>
          <a:off x="599655" y="548215"/>
          <a:ext cx="10940304" cy="1665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39C0B3ED-FDB5-4FC6-AA13-86D5A0F41F43}"/>
              </a:ext>
            </a:extLst>
          </p:cNvPr>
          <p:cNvSpPr/>
          <p:nvPr/>
        </p:nvSpPr>
        <p:spPr>
          <a:xfrm>
            <a:off x="599656" y="1981409"/>
            <a:ext cx="2186408" cy="427651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marL="285750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IN" sz="1500" dirty="0">
                <a:latin typeface="Arial" panose="020B0604020202020204" pitchFamily="34" charset="0"/>
                <a:cs typeface="Arial" panose="020B0604020202020204" pitchFamily="34" charset="0"/>
              </a:rPr>
              <a:t>Understand the Organization’s vision and objectives</a:t>
            </a:r>
          </a:p>
          <a:p>
            <a:pPr marL="285750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IN" sz="1500" dirty="0">
                <a:latin typeface="Arial" panose="020B0604020202020204" pitchFamily="34" charset="0"/>
                <a:cs typeface="Arial" panose="020B0604020202020204" pitchFamily="34" charset="0"/>
              </a:rPr>
              <a:t>Understand their AS-IS Supply Chain map and Supply planning process</a:t>
            </a:r>
          </a:p>
          <a:p>
            <a:pPr marL="285750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IN" sz="1500" dirty="0">
                <a:latin typeface="Arial" panose="020B0604020202020204" pitchFamily="34" charset="0"/>
                <a:cs typeface="Arial" panose="020B0604020202020204" pitchFamily="34" charset="0"/>
              </a:rPr>
              <a:t>Identify the key pain points, their impact</a:t>
            </a:r>
          </a:p>
          <a:p>
            <a:pPr marL="285750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IN" sz="1500" dirty="0">
                <a:latin typeface="Arial" panose="020B0604020202020204" pitchFamily="34" charset="0"/>
                <a:cs typeface="Arial" panose="020B0604020202020204" pitchFamily="34" charset="0"/>
              </a:rPr>
              <a:t>Asses the AS-IS analytics maturity of the Inventory Optimization</a:t>
            </a:r>
          </a:p>
          <a:p>
            <a:pPr marL="285750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IN" sz="1500" dirty="0">
                <a:latin typeface="Arial" panose="020B0604020202020204" pitchFamily="34" charset="0"/>
                <a:cs typeface="Arial" panose="020B0604020202020204" pitchFamily="34" charset="0"/>
              </a:rPr>
              <a:t>Define the baseline measurement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EC0E242-4FCC-4EF0-B3D3-96EE39218D9F}"/>
              </a:ext>
            </a:extLst>
          </p:cNvPr>
          <p:cNvSpPr/>
          <p:nvPr/>
        </p:nvSpPr>
        <p:spPr>
          <a:xfrm>
            <a:off x="2896913" y="1994668"/>
            <a:ext cx="2427011" cy="427651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marL="285750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IN" sz="1500" dirty="0">
                <a:latin typeface="Arial" panose="020B0604020202020204" pitchFamily="34" charset="0"/>
                <a:cs typeface="Arial" panose="020B0604020202020204" pitchFamily="34" charset="0"/>
              </a:rPr>
              <a:t>Identify and align the TO-BE analytics maturity of the Inventory Optimization</a:t>
            </a:r>
          </a:p>
          <a:p>
            <a:pPr marL="285750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IN" sz="1500" dirty="0">
                <a:latin typeface="Arial" panose="020B0604020202020204" pitchFamily="34" charset="0"/>
                <a:cs typeface="Arial" panose="020B0604020202020204" pitchFamily="34" charset="0"/>
              </a:rPr>
              <a:t>Identify the requirement for tools, analytical techniques and skill set for the maturity level</a:t>
            </a:r>
          </a:p>
          <a:p>
            <a:pPr marL="285750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IN" sz="1500" dirty="0">
                <a:latin typeface="Arial" panose="020B0604020202020204" pitchFamily="34" charset="0"/>
                <a:cs typeface="Arial" panose="020B0604020202020204" pitchFamily="34" charset="0"/>
              </a:rPr>
              <a:t>Define and prepare the sub-activities to move up the organization’s analytics maturity with defined timeframe </a:t>
            </a:r>
          </a:p>
          <a:p>
            <a:pPr marL="285750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endParaRPr lang="en-IN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7AD7A75-14B7-450A-935D-3C9C5FE69D05}"/>
              </a:ext>
            </a:extLst>
          </p:cNvPr>
          <p:cNvSpPr/>
          <p:nvPr/>
        </p:nvSpPr>
        <p:spPr>
          <a:xfrm>
            <a:off x="5434773" y="1994661"/>
            <a:ext cx="3255479" cy="427651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marL="285750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IN" sz="1500" dirty="0">
                <a:latin typeface="Arial" panose="020B0604020202020204" pitchFamily="34" charset="0"/>
                <a:cs typeface="Arial" panose="020B0604020202020204" pitchFamily="34" charset="0"/>
              </a:rPr>
              <a:t>Prepare the Stocking Strategy and the corresponding Inventory segments based on the identified differentiated elements.</a:t>
            </a:r>
          </a:p>
          <a:p>
            <a:pPr marL="285750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IN" sz="1500" dirty="0">
                <a:latin typeface="Arial" panose="020B0604020202020204" pitchFamily="34" charset="0"/>
                <a:cs typeface="Arial" panose="020B0604020202020204" pitchFamily="34" charset="0"/>
              </a:rPr>
              <a:t>Simulate the Service Level vs Inventory Cost to enable optimal decision and safety stock.</a:t>
            </a:r>
          </a:p>
          <a:p>
            <a:pPr marL="285750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IN" sz="1500" dirty="0">
                <a:latin typeface="Arial" panose="020B0604020202020204" pitchFamily="34" charset="0"/>
                <a:cs typeface="Arial" panose="020B0604020202020204" pitchFamily="34" charset="0"/>
              </a:rPr>
              <a:t>Optimize the replenishments based on optimized safety stock and lead time agreements.</a:t>
            </a:r>
          </a:p>
          <a:p>
            <a:pPr marL="285750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endParaRPr lang="en-IN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endParaRPr lang="en-IN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endParaRPr lang="en-IN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endParaRPr lang="en-IN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endParaRPr lang="en-IN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8F6DFA3-E58A-49CE-8B02-F07CA0C55515}"/>
              </a:ext>
            </a:extLst>
          </p:cNvPr>
          <p:cNvSpPr/>
          <p:nvPr/>
        </p:nvSpPr>
        <p:spPr>
          <a:xfrm>
            <a:off x="8801100" y="1981407"/>
            <a:ext cx="2251213" cy="427651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marL="285750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IN" sz="1500" dirty="0">
                <a:latin typeface="Arial" panose="020B0604020202020204" pitchFamily="34" charset="0"/>
                <a:cs typeface="Arial" panose="020B0604020202020204" pitchFamily="34" charset="0"/>
              </a:rPr>
              <a:t>Compare the Baseline measurement  vs model measurements</a:t>
            </a:r>
          </a:p>
          <a:p>
            <a:pPr marL="285750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IN" sz="1500" dirty="0">
                <a:latin typeface="Arial" panose="020B0604020202020204" pitchFamily="34" charset="0"/>
                <a:cs typeface="Arial" panose="020B0604020202020204" pitchFamily="34" charset="0"/>
              </a:rPr>
              <a:t>Asses the potential impact to P &amp; L</a:t>
            </a:r>
          </a:p>
          <a:p>
            <a:pPr marL="285750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endParaRPr lang="en-IN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26056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 txBox="1">
            <a:spLocks noGrp="1"/>
          </p:cNvSpPr>
          <p:nvPr>
            <p:ph type="title"/>
          </p:nvPr>
        </p:nvSpPr>
        <p:spPr>
          <a:xfrm>
            <a:off x="599655" y="58925"/>
            <a:ext cx="10940304" cy="408349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-177800" algn="ctr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</a:pPr>
            <a:r>
              <a:rPr lang="en-US" sz="2800" b="0" i="0" u="none" strike="noStrike" cap="none" dirty="0">
                <a:solidFill>
                  <a:schemeClr val="lt1"/>
                </a:solidFill>
                <a:ea typeface="Arial"/>
                <a:sym typeface="Arial"/>
              </a:rPr>
              <a:t>LatentView Analytics at a glance</a:t>
            </a:r>
          </a:p>
        </p:txBody>
      </p:sp>
      <p:sp>
        <p:nvSpPr>
          <p:cNvPr id="175" name="Shape 175"/>
          <p:cNvSpPr/>
          <p:nvPr/>
        </p:nvSpPr>
        <p:spPr>
          <a:xfrm>
            <a:off x="546136" y="1556413"/>
            <a:ext cx="1758953" cy="1758952"/>
          </a:xfrm>
          <a:prstGeom prst="ellipse">
            <a:avLst/>
          </a:prstGeom>
          <a:gradFill>
            <a:gsLst>
              <a:gs pos="0">
                <a:srgbClr val="073164"/>
              </a:gs>
              <a:gs pos="50000">
                <a:srgbClr val="0B4790"/>
              </a:gs>
              <a:gs pos="100000">
                <a:srgbClr val="0E55AD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i="0" u="none" strike="noStrike" cap="none" dirty="0">
              <a:solidFill>
                <a:schemeClr val="l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6" name="Shape 176"/>
          <p:cNvSpPr/>
          <p:nvPr/>
        </p:nvSpPr>
        <p:spPr>
          <a:xfrm>
            <a:off x="2079324" y="1527863"/>
            <a:ext cx="1827592" cy="1827591"/>
          </a:xfrm>
          <a:prstGeom prst="ellipse">
            <a:avLst/>
          </a:prstGeom>
          <a:gradFill>
            <a:gsLst>
              <a:gs pos="0">
                <a:srgbClr val="073164"/>
              </a:gs>
              <a:gs pos="50000">
                <a:srgbClr val="0B4790"/>
              </a:gs>
              <a:gs pos="100000">
                <a:srgbClr val="0E55AD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i="0" u="none" strike="noStrike" cap="none" dirty="0">
              <a:solidFill>
                <a:schemeClr val="l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7" name="Shape 177"/>
          <p:cNvSpPr txBox="1"/>
          <p:nvPr/>
        </p:nvSpPr>
        <p:spPr>
          <a:xfrm>
            <a:off x="915731" y="2300159"/>
            <a:ext cx="1019763" cy="492443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2600" b="1" i="1" u="none" strike="noStrike" cap="none" dirty="0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2006</a:t>
            </a:r>
          </a:p>
        </p:txBody>
      </p:sp>
      <p:sp>
        <p:nvSpPr>
          <p:cNvPr id="178" name="Shape 178"/>
          <p:cNvSpPr/>
          <p:nvPr/>
        </p:nvSpPr>
        <p:spPr>
          <a:xfrm>
            <a:off x="3687583" y="1556413"/>
            <a:ext cx="1758953" cy="1758952"/>
          </a:xfrm>
          <a:prstGeom prst="ellipse">
            <a:avLst/>
          </a:prstGeom>
          <a:gradFill>
            <a:gsLst>
              <a:gs pos="0">
                <a:srgbClr val="073164"/>
              </a:gs>
              <a:gs pos="50000">
                <a:srgbClr val="0B4790"/>
              </a:gs>
              <a:gs pos="100000">
                <a:srgbClr val="0E55AD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i="0" u="none" strike="noStrike" cap="none" dirty="0">
              <a:solidFill>
                <a:schemeClr val="l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9" name="Shape 179"/>
          <p:cNvSpPr txBox="1"/>
          <p:nvPr/>
        </p:nvSpPr>
        <p:spPr>
          <a:xfrm>
            <a:off x="4233628" y="2091796"/>
            <a:ext cx="1134574" cy="492443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600" b="1" i="1" u="none" strike="noStrike" cap="none" dirty="0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</a:t>
            </a:r>
          </a:p>
        </p:txBody>
      </p:sp>
      <p:sp>
        <p:nvSpPr>
          <p:cNvPr id="180" name="Shape 180"/>
          <p:cNvSpPr txBox="1"/>
          <p:nvPr/>
        </p:nvSpPr>
        <p:spPr>
          <a:xfrm>
            <a:off x="2500304" y="2055452"/>
            <a:ext cx="985632" cy="492443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2600" b="1" i="1" u="none" strike="noStrike" cap="none" dirty="0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550</a:t>
            </a:r>
          </a:p>
        </p:txBody>
      </p:sp>
      <p:sp>
        <p:nvSpPr>
          <p:cNvPr id="181" name="Shape 181"/>
          <p:cNvSpPr txBox="1"/>
          <p:nvPr/>
        </p:nvSpPr>
        <p:spPr>
          <a:xfrm>
            <a:off x="963228" y="1899136"/>
            <a:ext cx="931895" cy="52322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400" i="0" u="none" strike="noStrike" cap="none" dirty="0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Founded in</a:t>
            </a:r>
          </a:p>
        </p:txBody>
      </p:sp>
      <p:sp>
        <p:nvSpPr>
          <p:cNvPr id="182" name="Shape 182"/>
          <p:cNvSpPr txBox="1"/>
          <p:nvPr/>
        </p:nvSpPr>
        <p:spPr>
          <a:xfrm>
            <a:off x="507050" y="2584113"/>
            <a:ext cx="1858642" cy="30777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400" i="0" u="none" strike="noStrike" cap="none" dirty="0">
              <a:solidFill>
                <a:schemeClr val="l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3" name="Shape 183"/>
          <p:cNvSpPr txBox="1"/>
          <p:nvPr/>
        </p:nvSpPr>
        <p:spPr>
          <a:xfrm>
            <a:off x="2720423" y="1844816"/>
            <a:ext cx="733752" cy="30777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400" i="0" u="none" strike="noStrike" cap="none" dirty="0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Over</a:t>
            </a:r>
          </a:p>
        </p:txBody>
      </p:sp>
      <p:sp>
        <p:nvSpPr>
          <p:cNvPr id="184" name="Shape 184"/>
          <p:cNvSpPr txBox="1"/>
          <p:nvPr/>
        </p:nvSpPr>
        <p:spPr>
          <a:xfrm>
            <a:off x="3798107" y="1853125"/>
            <a:ext cx="1602914" cy="30777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400" i="0" u="none" strike="noStrike" cap="none" dirty="0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Grown</a:t>
            </a:r>
          </a:p>
        </p:txBody>
      </p:sp>
      <p:sp>
        <p:nvSpPr>
          <p:cNvPr id="185" name="Shape 185"/>
          <p:cNvSpPr txBox="1"/>
          <p:nvPr/>
        </p:nvSpPr>
        <p:spPr>
          <a:xfrm>
            <a:off x="3805019" y="2576881"/>
            <a:ext cx="1553085" cy="52322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400" i="0" u="none" strike="noStrike" cap="none" dirty="0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times in last </a:t>
            </a:r>
          </a:p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400" i="0" u="none" strike="noStrike" cap="none" dirty="0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six years</a:t>
            </a:r>
          </a:p>
        </p:txBody>
      </p:sp>
      <p:sp>
        <p:nvSpPr>
          <p:cNvPr id="186" name="Shape 186"/>
          <p:cNvSpPr txBox="1"/>
          <p:nvPr/>
        </p:nvSpPr>
        <p:spPr>
          <a:xfrm>
            <a:off x="2632225" y="2529341"/>
            <a:ext cx="1238197" cy="30777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400" i="0" u="none" strike="noStrike" cap="none" dirty="0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People strong</a:t>
            </a:r>
          </a:p>
        </p:txBody>
      </p:sp>
      <p:sp>
        <p:nvSpPr>
          <p:cNvPr id="187" name="Shape 187"/>
          <p:cNvSpPr/>
          <p:nvPr/>
        </p:nvSpPr>
        <p:spPr>
          <a:xfrm>
            <a:off x="5230127" y="1546717"/>
            <a:ext cx="1764000" cy="1763999"/>
          </a:xfrm>
          <a:prstGeom prst="ellipse">
            <a:avLst/>
          </a:prstGeom>
          <a:gradFill>
            <a:gsLst>
              <a:gs pos="0">
                <a:srgbClr val="073164"/>
              </a:gs>
              <a:gs pos="50000">
                <a:srgbClr val="0B4790"/>
              </a:gs>
              <a:gs pos="100000">
                <a:srgbClr val="0E55AD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i="0" u="none" strike="noStrike" cap="none" dirty="0">
              <a:solidFill>
                <a:schemeClr val="l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8" name="Shape 188"/>
          <p:cNvSpPr txBox="1"/>
          <p:nvPr/>
        </p:nvSpPr>
        <p:spPr>
          <a:xfrm>
            <a:off x="5725004" y="2129271"/>
            <a:ext cx="818985" cy="492443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600" b="1" i="1" dirty="0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30</a:t>
            </a:r>
            <a:r>
              <a:rPr lang="en-US" sz="2600" b="1" i="1" u="none" strike="noStrike" cap="none" dirty="0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</a:p>
        </p:txBody>
      </p:sp>
      <p:sp>
        <p:nvSpPr>
          <p:cNvPr id="189" name="Shape 189"/>
          <p:cNvSpPr txBox="1"/>
          <p:nvPr/>
        </p:nvSpPr>
        <p:spPr>
          <a:xfrm>
            <a:off x="5643941" y="1873499"/>
            <a:ext cx="981111" cy="30777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400" i="0" u="none" strike="noStrike" cap="none" dirty="0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Work with</a:t>
            </a:r>
          </a:p>
        </p:txBody>
      </p:sp>
      <p:sp>
        <p:nvSpPr>
          <p:cNvPr id="190" name="Shape 190"/>
          <p:cNvSpPr txBox="1"/>
          <p:nvPr/>
        </p:nvSpPr>
        <p:spPr>
          <a:xfrm>
            <a:off x="5478249" y="2533735"/>
            <a:ext cx="1312494" cy="52322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400" i="0" u="none" strike="noStrike" cap="none" dirty="0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Fortune 500 </a:t>
            </a:r>
          </a:p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400" i="0" u="none" strike="noStrike" cap="none" dirty="0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firms</a:t>
            </a:r>
          </a:p>
        </p:txBody>
      </p:sp>
      <p:sp>
        <p:nvSpPr>
          <p:cNvPr id="191" name="Shape 191"/>
          <p:cNvSpPr/>
          <p:nvPr/>
        </p:nvSpPr>
        <p:spPr>
          <a:xfrm>
            <a:off x="5462045" y="4062947"/>
            <a:ext cx="1332000" cy="2429928"/>
          </a:xfrm>
          <a:prstGeom prst="rect">
            <a:avLst/>
          </a:prstGeom>
          <a:solidFill>
            <a:srgbClr val="D9D9D9"/>
          </a:solidFill>
          <a:ln w="50800" cap="flat" cmpd="sng">
            <a:solidFill>
              <a:srgbClr val="18A3AC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square" lIns="18275" tIns="18275" rIns="18275" bIns="18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2400" b="1" i="0" u="none" strike="noStrike" cap="none" dirty="0">
              <a:solidFill>
                <a:srgbClr val="323C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92" name="Shape 192"/>
          <p:cNvGrpSpPr/>
          <p:nvPr/>
        </p:nvGrpSpPr>
        <p:grpSpPr>
          <a:xfrm>
            <a:off x="5529199" y="4375998"/>
            <a:ext cx="1218216" cy="1685638"/>
            <a:chOff x="5600502" y="4670803"/>
            <a:chExt cx="1186591" cy="1685638"/>
          </a:xfrm>
        </p:grpSpPr>
        <p:sp>
          <p:nvSpPr>
            <p:cNvPr id="193" name="Shape 193"/>
            <p:cNvSpPr txBox="1"/>
            <p:nvPr/>
          </p:nvSpPr>
          <p:spPr>
            <a:xfrm>
              <a:off x="5600502" y="4670803"/>
              <a:ext cx="1135586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-US" sz="2400" b="1" dirty="0">
                  <a:solidFill>
                    <a:srgbClr val="2E75B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4/5</a:t>
              </a:r>
            </a:p>
          </p:txBody>
        </p:sp>
        <p:sp>
          <p:nvSpPr>
            <p:cNvPr id="194" name="Shape 194"/>
            <p:cNvSpPr txBox="1"/>
            <p:nvPr/>
          </p:nvSpPr>
          <p:spPr>
            <a:xfrm>
              <a:off x="5631810" y="5186890"/>
              <a:ext cx="1155283" cy="116955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-US" sz="1400" u="none" dirty="0">
                  <a:solidFill>
                    <a:srgbClr val="0C2B5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top technology companies work with us</a:t>
              </a:r>
            </a:p>
          </p:txBody>
        </p:sp>
      </p:grpSp>
      <p:sp>
        <p:nvSpPr>
          <p:cNvPr id="195" name="Shape 195"/>
          <p:cNvSpPr txBox="1"/>
          <p:nvPr/>
        </p:nvSpPr>
        <p:spPr>
          <a:xfrm>
            <a:off x="7256606" y="657820"/>
            <a:ext cx="2630105" cy="36934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 dirty="0">
                <a:solidFill>
                  <a:srgbClr val="6852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Awards &amp; Recognition</a:t>
            </a:r>
          </a:p>
        </p:txBody>
      </p:sp>
      <p:pic>
        <p:nvPicPr>
          <p:cNvPr id="196" name="Shape 19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70508" y="1675804"/>
            <a:ext cx="947865" cy="93745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7" name="Shape 197"/>
          <p:cNvGrpSpPr/>
          <p:nvPr/>
        </p:nvGrpSpPr>
        <p:grpSpPr>
          <a:xfrm>
            <a:off x="7391951" y="3333883"/>
            <a:ext cx="1189386" cy="579092"/>
            <a:chOff x="-3076053" y="5068112"/>
            <a:chExt cx="1413330" cy="688126"/>
          </a:xfrm>
        </p:grpSpPr>
        <p:sp>
          <p:nvSpPr>
            <p:cNvPr id="198" name="Shape 198"/>
            <p:cNvSpPr txBox="1"/>
            <p:nvPr/>
          </p:nvSpPr>
          <p:spPr>
            <a:xfrm>
              <a:off x="-3000358" y="5454514"/>
              <a:ext cx="1331974" cy="30172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-66675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7436A"/>
                </a:buClr>
                <a:buSzPct val="95454"/>
                <a:buFont typeface="Calibri"/>
                <a:buNone/>
              </a:pPr>
              <a:r>
                <a:rPr lang="en-US" sz="1050" i="1" u="none" strike="noStrike" cap="none" dirty="0">
                  <a:solidFill>
                    <a:srgbClr val="17436A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2009-2017</a:t>
              </a:r>
            </a:p>
          </p:txBody>
        </p:sp>
        <p:pic>
          <p:nvPicPr>
            <p:cNvPr id="199" name="Shape 199"/>
            <p:cNvPicPr preferRelativeResize="0"/>
            <p:nvPr/>
          </p:nvPicPr>
          <p:blipFill rotWithShape="1">
            <a:blip r:embed="rId4" cstate="print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-3076053" y="5068112"/>
              <a:ext cx="1413330" cy="39024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00" name="Shape 200" descr="Image result for microsoft gold partner"/>
          <p:cNvPicPr preferRelativeResize="0"/>
          <p:nvPr/>
        </p:nvPicPr>
        <p:blipFill rotWithShape="1">
          <a:blip r:embed="rId5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51449" y="4815835"/>
            <a:ext cx="1202201" cy="34316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Shape 20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051124" y="4592560"/>
            <a:ext cx="1603394" cy="78127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2" name="Shape 202"/>
          <p:cNvGrpSpPr/>
          <p:nvPr/>
        </p:nvGrpSpPr>
        <p:grpSpPr>
          <a:xfrm>
            <a:off x="10191877" y="3157738"/>
            <a:ext cx="1425140" cy="826902"/>
            <a:chOff x="7175239" y="3188056"/>
            <a:chExt cx="1777453" cy="1031324"/>
          </a:xfrm>
        </p:grpSpPr>
        <p:pic>
          <p:nvPicPr>
            <p:cNvPr id="203" name="Shape 203"/>
            <p:cNvPicPr preferRelativeResize="0"/>
            <p:nvPr/>
          </p:nvPicPr>
          <p:blipFill rotWithShape="1">
            <a:blip r:embed="rId7" cstate="print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243010" y="3442947"/>
              <a:ext cx="1468453" cy="54625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4" name="Shape 204"/>
            <p:cNvSpPr txBox="1"/>
            <p:nvPr/>
          </p:nvSpPr>
          <p:spPr>
            <a:xfrm>
              <a:off x="7220207" y="3188056"/>
              <a:ext cx="1313198" cy="32628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-US" sz="1100" dirty="0">
                  <a:solidFill>
                    <a:schemeClr val="dk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Member of</a:t>
              </a:r>
            </a:p>
          </p:txBody>
        </p:sp>
        <p:sp>
          <p:nvSpPr>
            <p:cNvPr id="205" name="Shape 205"/>
            <p:cNvSpPr txBox="1"/>
            <p:nvPr/>
          </p:nvSpPr>
          <p:spPr>
            <a:xfrm>
              <a:off x="7175239" y="3893096"/>
              <a:ext cx="1777453" cy="32628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-US" sz="1100" dirty="0">
                  <a:solidFill>
                    <a:schemeClr val="dk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Technology council</a:t>
              </a:r>
            </a:p>
          </p:txBody>
        </p:sp>
      </p:grpSp>
      <p:pic>
        <p:nvPicPr>
          <p:cNvPr id="206" name="Shape 206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8789654" y="2882869"/>
            <a:ext cx="1295145" cy="1375494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Shape 207"/>
          <p:cNvSpPr/>
          <p:nvPr/>
        </p:nvSpPr>
        <p:spPr>
          <a:xfrm>
            <a:off x="7335585" y="1443933"/>
            <a:ext cx="1402223" cy="1408491"/>
          </a:xfrm>
          <a:prstGeom prst="rect">
            <a:avLst/>
          </a:prstGeom>
          <a:noFill/>
          <a:ln w="50800" cap="flat" cmpd="sng">
            <a:solidFill>
              <a:srgbClr val="1957A3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dirty="0">
              <a:solidFill>
                <a:schemeClr val="lt1"/>
              </a:solidFill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</p:txBody>
      </p:sp>
      <p:sp>
        <p:nvSpPr>
          <p:cNvPr id="208" name="Shape 208"/>
          <p:cNvSpPr/>
          <p:nvPr/>
        </p:nvSpPr>
        <p:spPr>
          <a:xfrm>
            <a:off x="8737808" y="2852424"/>
            <a:ext cx="1402223" cy="1408491"/>
          </a:xfrm>
          <a:prstGeom prst="rect">
            <a:avLst/>
          </a:prstGeom>
          <a:noFill/>
          <a:ln w="50800" cap="flat" cmpd="sng">
            <a:solidFill>
              <a:srgbClr val="1957A3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dirty="0">
              <a:solidFill>
                <a:schemeClr val="lt1"/>
              </a:solidFill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</p:txBody>
      </p:sp>
      <p:sp>
        <p:nvSpPr>
          <p:cNvPr id="209" name="Shape 209"/>
          <p:cNvSpPr/>
          <p:nvPr/>
        </p:nvSpPr>
        <p:spPr>
          <a:xfrm>
            <a:off x="10137163" y="1440016"/>
            <a:ext cx="1402223" cy="1408491"/>
          </a:xfrm>
          <a:prstGeom prst="rect">
            <a:avLst/>
          </a:prstGeom>
          <a:noFill/>
          <a:ln w="50800" cap="flat" cmpd="sng">
            <a:solidFill>
              <a:srgbClr val="1957A3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dirty="0">
              <a:solidFill>
                <a:schemeClr val="lt1"/>
              </a:solidFill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</p:txBody>
      </p:sp>
      <p:sp>
        <p:nvSpPr>
          <p:cNvPr id="210" name="Shape 210"/>
          <p:cNvSpPr/>
          <p:nvPr/>
        </p:nvSpPr>
        <p:spPr>
          <a:xfrm>
            <a:off x="7335585" y="4264058"/>
            <a:ext cx="1402223" cy="1408491"/>
          </a:xfrm>
          <a:prstGeom prst="rect">
            <a:avLst/>
          </a:prstGeom>
          <a:noFill/>
          <a:ln w="50800" cap="flat" cmpd="sng">
            <a:solidFill>
              <a:srgbClr val="1957A3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dirty="0">
              <a:solidFill>
                <a:schemeClr val="lt1"/>
              </a:solidFill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</p:txBody>
      </p:sp>
      <p:sp>
        <p:nvSpPr>
          <p:cNvPr id="211" name="Shape 211"/>
          <p:cNvSpPr/>
          <p:nvPr/>
        </p:nvSpPr>
        <p:spPr>
          <a:xfrm>
            <a:off x="10137163" y="4260141"/>
            <a:ext cx="1402223" cy="1408491"/>
          </a:xfrm>
          <a:prstGeom prst="rect">
            <a:avLst/>
          </a:prstGeom>
          <a:noFill/>
          <a:ln w="50800" cap="flat" cmpd="sng">
            <a:solidFill>
              <a:srgbClr val="1957A3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dirty="0">
              <a:solidFill>
                <a:schemeClr val="lt1"/>
              </a:solidFill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</p:txBody>
      </p:sp>
      <p:sp>
        <p:nvSpPr>
          <p:cNvPr id="212" name="Shape 212"/>
          <p:cNvSpPr/>
          <p:nvPr/>
        </p:nvSpPr>
        <p:spPr>
          <a:xfrm>
            <a:off x="7335585" y="1134700"/>
            <a:ext cx="548640" cy="36000"/>
          </a:xfrm>
          <a:prstGeom prst="rect">
            <a:avLst/>
          </a:prstGeom>
          <a:solidFill>
            <a:srgbClr val="C4DCF7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dirty="0">
              <a:solidFill>
                <a:schemeClr val="lt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  <p:sp>
        <p:nvSpPr>
          <p:cNvPr id="213" name="Shape 213"/>
          <p:cNvSpPr/>
          <p:nvPr/>
        </p:nvSpPr>
        <p:spPr>
          <a:xfrm>
            <a:off x="657793" y="4062947"/>
            <a:ext cx="1332000" cy="2429928"/>
          </a:xfrm>
          <a:prstGeom prst="rect">
            <a:avLst/>
          </a:prstGeom>
          <a:solidFill>
            <a:srgbClr val="D9D9D9"/>
          </a:solidFill>
          <a:ln w="50800" cap="flat" cmpd="sng">
            <a:solidFill>
              <a:srgbClr val="7F7F7F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square" lIns="18275" tIns="18275" rIns="18275" bIns="18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600" b="1" dirty="0">
              <a:solidFill>
                <a:srgbClr val="05204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4" name="Shape 214"/>
          <p:cNvSpPr txBox="1"/>
          <p:nvPr/>
        </p:nvSpPr>
        <p:spPr>
          <a:xfrm>
            <a:off x="657800" y="4279337"/>
            <a:ext cx="1425000" cy="954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400" u="none" dirty="0">
                <a:solidFill>
                  <a:srgbClr val="1F4D7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Frost &amp; Sulliva</a:t>
            </a:r>
            <a:r>
              <a:rPr lang="en-US" sz="1400" dirty="0">
                <a:solidFill>
                  <a:srgbClr val="1F4D7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lang="en-US" sz="1400" u="none" dirty="0">
              <a:solidFill>
                <a:srgbClr val="1F4D7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400" u="none" dirty="0">
                <a:solidFill>
                  <a:srgbClr val="1F4D7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Analytics Solutions Provider 2017</a:t>
            </a:r>
          </a:p>
        </p:txBody>
      </p:sp>
      <p:sp>
        <p:nvSpPr>
          <p:cNvPr id="215" name="Shape 215"/>
          <p:cNvSpPr txBox="1"/>
          <p:nvPr/>
        </p:nvSpPr>
        <p:spPr>
          <a:xfrm>
            <a:off x="946794" y="5325864"/>
            <a:ext cx="1018500" cy="523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400" b="1" dirty="0">
                <a:solidFill>
                  <a:srgbClr val="2E75B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#1</a:t>
            </a:r>
          </a:p>
        </p:txBody>
      </p:sp>
      <p:sp>
        <p:nvSpPr>
          <p:cNvPr id="216" name="Shape 216"/>
          <p:cNvSpPr/>
          <p:nvPr/>
        </p:nvSpPr>
        <p:spPr>
          <a:xfrm>
            <a:off x="2258059" y="4062947"/>
            <a:ext cx="1332000" cy="2429928"/>
          </a:xfrm>
          <a:prstGeom prst="rect">
            <a:avLst/>
          </a:prstGeom>
          <a:solidFill>
            <a:srgbClr val="D9D9D9"/>
          </a:solidFill>
          <a:ln w="50800" cap="flat" cmpd="sng">
            <a:solidFill>
              <a:srgbClr val="052049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square" lIns="18275" tIns="18275" rIns="18275" bIns="18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2400" b="1" dirty="0">
              <a:solidFill>
                <a:srgbClr val="05204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17" name="Shape 217"/>
          <p:cNvGrpSpPr/>
          <p:nvPr/>
        </p:nvGrpSpPr>
        <p:grpSpPr>
          <a:xfrm>
            <a:off x="2300029" y="4873044"/>
            <a:ext cx="1357541" cy="1565206"/>
            <a:chOff x="2309993" y="4929292"/>
            <a:chExt cx="1357541" cy="1381045"/>
          </a:xfrm>
        </p:grpSpPr>
        <p:sp>
          <p:nvSpPr>
            <p:cNvPr id="218" name="Shape 218"/>
            <p:cNvSpPr txBox="1"/>
            <p:nvPr/>
          </p:nvSpPr>
          <p:spPr>
            <a:xfrm>
              <a:off x="2649034" y="4929292"/>
              <a:ext cx="10185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-US" sz="2400" b="1" dirty="0">
                  <a:solidFill>
                    <a:srgbClr val="2E75B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9</a:t>
              </a:r>
            </a:p>
          </p:txBody>
        </p:sp>
        <p:sp>
          <p:nvSpPr>
            <p:cNvPr id="219" name="Shape 219"/>
            <p:cNvSpPr txBox="1"/>
            <p:nvPr/>
          </p:nvSpPr>
          <p:spPr>
            <a:xfrm>
              <a:off x="2309993" y="5278337"/>
              <a:ext cx="1329900" cy="10320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-US" sz="1400" u="none" dirty="0">
                  <a:solidFill>
                    <a:srgbClr val="1F4D7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consecutive times in Deloitte Technology Fast50</a:t>
              </a:r>
            </a:p>
          </p:txBody>
        </p:sp>
      </p:grpSp>
      <p:sp>
        <p:nvSpPr>
          <p:cNvPr id="220" name="Shape 220"/>
          <p:cNvSpPr/>
          <p:nvPr/>
        </p:nvSpPr>
        <p:spPr>
          <a:xfrm>
            <a:off x="3883734" y="4062947"/>
            <a:ext cx="1332000" cy="2429928"/>
          </a:xfrm>
          <a:prstGeom prst="rect">
            <a:avLst/>
          </a:prstGeom>
          <a:solidFill>
            <a:srgbClr val="D9D9D9"/>
          </a:solidFill>
          <a:ln w="50800" cap="flat" cmpd="sng">
            <a:solidFill>
              <a:schemeClr val="accent3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square" lIns="18275" tIns="18275" rIns="18275" bIns="18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2400" b="1" dirty="0">
              <a:solidFill>
                <a:srgbClr val="05204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21" name="Shape 221"/>
          <p:cNvGrpSpPr/>
          <p:nvPr/>
        </p:nvGrpSpPr>
        <p:grpSpPr>
          <a:xfrm>
            <a:off x="3945930" y="4404531"/>
            <a:ext cx="1284199" cy="1210206"/>
            <a:chOff x="3984029" y="4190842"/>
            <a:chExt cx="1470337" cy="1210206"/>
          </a:xfrm>
        </p:grpSpPr>
        <p:sp>
          <p:nvSpPr>
            <p:cNvPr id="222" name="Shape 222"/>
            <p:cNvSpPr txBox="1"/>
            <p:nvPr/>
          </p:nvSpPr>
          <p:spPr>
            <a:xfrm>
              <a:off x="3984029" y="4877828"/>
              <a:ext cx="1383436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-US" sz="2400" b="1" dirty="0">
                  <a:solidFill>
                    <a:srgbClr val="2E75B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&gt;85%</a:t>
              </a:r>
            </a:p>
          </p:txBody>
        </p:sp>
        <p:sp>
          <p:nvSpPr>
            <p:cNvPr id="223" name="Shape 223"/>
            <p:cNvSpPr txBox="1"/>
            <p:nvPr/>
          </p:nvSpPr>
          <p:spPr>
            <a:xfrm>
              <a:off x="4013704" y="4190842"/>
              <a:ext cx="1440662" cy="5232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-US" sz="1400" u="none" dirty="0">
                  <a:solidFill>
                    <a:srgbClr val="1F4D7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Repeat </a:t>
              </a:r>
            </a:p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-US" sz="1400" u="none" dirty="0">
                  <a:solidFill>
                    <a:srgbClr val="1F4D7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Business at </a:t>
              </a:r>
            </a:p>
          </p:txBody>
        </p:sp>
      </p:grpSp>
      <p:sp>
        <p:nvSpPr>
          <p:cNvPr id="224" name="Shape 224"/>
          <p:cNvSpPr txBox="1"/>
          <p:nvPr/>
        </p:nvSpPr>
        <p:spPr>
          <a:xfrm>
            <a:off x="697607" y="5507434"/>
            <a:ext cx="1357500" cy="1169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400" u="none" dirty="0">
                <a:solidFill>
                  <a:srgbClr val="1F4D7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Analytics Company of the Year 2015</a:t>
            </a:r>
          </a:p>
        </p:txBody>
      </p:sp>
      <p:sp>
        <p:nvSpPr>
          <p:cNvPr id="225" name="Shape 225"/>
          <p:cNvSpPr txBox="1"/>
          <p:nvPr/>
        </p:nvSpPr>
        <p:spPr>
          <a:xfrm>
            <a:off x="2312776" y="4203060"/>
            <a:ext cx="1262223" cy="738664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400" u="none" dirty="0">
                <a:solidFill>
                  <a:srgbClr val="1F4D7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Only company recognized</a:t>
            </a:r>
          </a:p>
        </p:txBody>
      </p:sp>
      <p:grpSp>
        <p:nvGrpSpPr>
          <p:cNvPr id="226" name="Shape 226"/>
          <p:cNvGrpSpPr/>
          <p:nvPr/>
        </p:nvGrpSpPr>
        <p:grpSpPr>
          <a:xfrm>
            <a:off x="10180030" y="1536070"/>
            <a:ext cx="1316429" cy="1218116"/>
            <a:chOff x="6950384" y="1832944"/>
            <a:chExt cx="1499490" cy="1444523"/>
          </a:xfrm>
        </p:grpSpPr>
        <p:sp>
          <p:nvSpPr>
            <p:cNvPr id="227" name="Shape 227"/>
            <p:cNvSpPr/>
            <p:nvPr/>
          </p:nvSpPr>
          <p:spPr>
            <a:xfrm>
              <a:off x="6950384" y="2323316"/>
              <a:ext cx="1499490" cy="954151"/>
            </a:xfrm>
            <a:prstGeom prst="rect">
              <a:avLst/>
            </a:prstGeom>
            <a:solidFill>
              <a:srgbClr val="D3E5FF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100" dirty="0">
                  <a:solidFill>
                    <a:schemeClr val="dk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/>
                </a:rPr>
                <a:t>Strong</a:t>
              </a:r>
              <a:r>
                <a:rPr lang="en-US" sz="1100" b="1" dirty="0">
                  <a:solidFill>
                    <a:schemeClr val="dk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/>
                </a:rPr>
                <a:t> </a:t>
              </a:r>
              <a:r>
                <a:rPr lang="en-US" sz="1100" dirty="0">
                  <a:solidFill>
                    <a:schemeClr val="dk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/>
                </a:rPr>
                <a:t>Performer</a:t>
              </a:r>
              <a:r>
                <a:rPr lang="en-US" sz="1100" b="1" dirty="0">
                  <a:solidFill>
                    <a:schemeClr val="dk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/>
                </a:rPr>
                <a:t> </a:t>
              </a:r>
              <a:r>
                <a:rPr lang="en-US" sz="1100" dirty="0">
                  <a:solidFill>
                    <a:schemeClr val="dk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/>
                </a:rPr>
                <a:t>- Customer Analytics Services, 2017</a:t>
              </a:r>
            </a:p>
          </p:txBody>
        </p:sp>
        <p:pic>
          <p:nvPicPr>
            <p:cNvPr id="228" name="Shape 228"/>
            <p:cNvPicPr preferRelativeResize="0"/>
            <p:nvPr/>
          </p:nvPicPr>
          <p:blipFill rotWithShape="1">
            <a:blip r:embed="rId9" cstate="print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950385" y="1832944"/>
              <a:ext cx="1499164" cy="518260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5744114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Arrow: Right 15">
            <a:extLst>
              <a:ext uri="{FF2B5EF4-FFF2-40B4-BE49-F238E27FC236}">
                <a16:creationId xmlns:a16="http://schemas.microsoft.com/office/drawing/2014/main" id="{F2F37F62-5776-4EC2-9095-D36D51CE9FF1}"/>
              </a:ext>
            </a:extLst>
          </p:cNvPr>
          <p:cNvSpPr/>
          <p:nvPr/>
        </p:nvSpPr>
        <p:spPr>
          <a:xfrm>
            <a:off x="741678" y="6042671"/>
            <a:ext cx="10177076" cy="583421"/>
          </a:xfrm>
          <a:prstGeom prst="rightArrow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500" dirty="0">
                <a:latin typeface="Arial" panose="020B0604020202020204" pitchFamily="34" charset="0"/>
                <a:cs typeface="Arial" panose="020B0604020202020204" pitchFamily="34" charset="0"/>
              </a:rPr>
              <a:t>Supply Chain Complexity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22783" y="80888"/>
            <a:ext cx="9501807" cy="358283"/>
          </a:xfrm>
        </p:spPr>
        <p:txBody>
          <a:bodyPr/>
          <a:lstStyle/>
          <a:p>
            <a:r>
              <a:rPr lang="en-US" dirty="0"/>
              <a:t>Inventory Optimization – Maturity Assessment</a:t>
            </a:r>
          </a:p>
        </p:txBody>
      </p:sp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B5169BAE-E5C1-44A0-9BB9-BFE8070DB96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46800812"/>
              </p:ext>
            </p:extLst>
          </p:nvPr>
        </p:nvGraphicFramePr>
        <p:xfrm>
          <a:off x="2032000" y="772674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1" name="Callout: Down Arrow 20">
            <a:extLst>
              <a:ext uri="{FF2B5EF4-FFF2-40B4-BE49-F238E27FC236}">
                <a16:creationId xmlns:a16="http://schemas.microsoft.com/office/drawing/2014/main" id="{B7E545A8-1028-4FE8-9518-6674F40751B1}"/>
              </a:ext>
            </a:extLst>
          </p:cNvPr>
          <p:cNvSpPr/>
          <p:nvPr/>
        </p:nvSpPr>
        <p:spPr>
          <a:xfrm>
            <a:off x="1517674" y="1472254"/>
            <a:ext cx="2512799" cy="224676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Stochastic safety stock optimization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Optimization based on demand and lead time variability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Network nodes treated independently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Differentiated policy and service by segmentation by Part Criticality</a:t>
            </a:r>
          </a:p>
        </p:txBody>
      </p:sp>
      <p:sp>
        <p:nvSpPr>
          <p:cNvPr id="13" name="Callout: Left Arrow 12">
            <a:extLst>
              <a:ext uri="{FF2B5EF4-FFF2-40B4-BE49-F238E27FC236}">
                <a16:creationId xmlns:a16="http://schemas.microsoft.com/office/drawing/2014/main" id="{E1122D4B-98D1-42F5-BA8A-945F221D4A55}"/>
              </a:ext>
            </a:extLst>
          </p:cNvPr>
          <p:cNvSpPr/>
          <p:nvPr/>
        </p:nvSpPr>
        <p:spPr>
          <a:xfrm flipH="1">
            <a:off x="3941690" y="4971912"/>
            <a:ext cx="3777050" cy="73866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Flat target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DOS Coverage based on sales history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Differentiated DOS coverage by product</a:t>
            </a:r>
          </a:p>
        </p:txBody>
      </p:sp>
      <p:sp>
        <p:nvSpPr>
          <p:cNvPr id="14" name="Callout: Up Arrow 13">
            <a:extLst>
              <a:ext uri="{FF2B5EF4-FFF2-40B4-BE49-F238E27FC236}">
                <a16:creationId xmlns:a16="http://schemas.microsoft.com/office/drawing/2014/main" id="{D31E295D-DF49-4C1E-9A6E-355BA53E7675}"/>
              </a:ext>
            </a:extLst>
          </p:cNvPr>
          <p:cNvSpPr/>
          <p:nvPr/>
        </p:nvSpPr>
        <p:spPr>
          <a:xfrm>
            <a:off x="4305619" y="683850"/>
            <a:ext cx="2909569" cy="181588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Holistic treatment of interconnected internal supply chain network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Differentiated analysis of holistic product segmentation based on Part Criticality, PLC, Demand , Location, Product Cost, Category, Channel </a:t>
            </a:r>
            <a:r>
              <a:rPr lang="en-IN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etc</a:t>
            </a:r>
            <a:endParaRPr lang="en-IN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Callout: Left Arrow 14">
            <a:extLst>
              <a:ext uri="{FF2B5EF4-FFF2-40B4-BE49-F238E27FC236}">
                <a16:creationId xmlns:a16="http://schemas.microsoft.com/office/drawing/2014/main" id="{324AD5AB-0121-440A-BDD4-9817223730CF}"/>
              </a:ext>
            </a:extLst>
          </p:cNvPr>
          <p:cNvSpPr/>
          <p:nvPr/>
        </p:nvSpPr>
        <p:spPr>
          <a:xfrm>
            <a:off x="8933506" y="3177160"/>
            <a:ext cx="2452987" cy="138499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Holistic multi-echelon treatment of extended supply chain network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Extend the multi-echelon optimization to suppliers and customers</a:t>
            </a:r>
          </a:p>
        </p:txBody>
      </p:sp>
      <p:sp>
        <p:nvSpPr>
          <p:cNvPr id="9" name="Arrow: Up 8">
            <a:extLst>
              <a:ext uri="{FF2B5EF4-FFF2-40B4-BE49-F238E27FC236}">
                <a16:creationId xmlns:a16="http://schemas.microsoft.com/office/drawing/2014/main" id="{29E5036D-8BC3-47FD-B05B-68107B793382}"/>
              </a:ext>
            </a:extLst>
          </p:cNvPr>
          <p:cNvSpPr/>
          <p:nvPr/>
        </p:nvSpPr>
        <p:spPr>
          <a:xfrm>
            <a:off x="384859" y="680810"/>
            <a:ext cx="484261" cy="5812276"/>
          </a:xfrm>
          <a:prstGeom prst="upArrow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IN" sz="1500" dirty="0">
                <a:latin typeface="Arial" panose="020B0604020202020204" pitchFamily="34" charset="0"/>
                <a:cs typeface="Arial" panose="020B0604020202020204" pitchFamily="34" charset="0"/>
              </a:rPr>
              <a:t>Differential Cost Savings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CC914F-9F33-4EBA-96B0-C690646195B4}"/>
              </a:ext>
            </a:extLst>
          </p:cNvPr>
          <p:cNvSpPr txBox="1"/>
          <p:nvPr/>
        </p:nvSpPr>
        <p:spPr>
          <a:xfrm>
            <a:off x="37318" y="5756391"/>
            <a:ext cx="72799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500" dirty="0">
                <a:latin typeface="Arial" panose="020B0604020202020204" pitchFamily="34" charset="0"/>
                <a:cs typeface="Arial" panose="020B0604020202020204" pitchFamily="34" charset="0"/>
              </a:rPr>
              <a:t>Low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3FC7307-8292-458F-9A45-047E1DA121BA}"/>
              </a:ext>
            </a:extLst>
          </p:cNvPr>
          <p:cNvSpPr txBox="1"/>
          <p:nvPr/>
        </p:nvSpPr>
        <p:spPr>
          <a:xfrm>
            <a:off x="8375" y="1144164"/>
            <a:ext cx="58559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500" dirty="0">
                <a:latin typeface="Arial" panose="020B0604020202020204" pitchFamily="34" charset="0"/>
                <a:cs typeface="Arial" panose="020B0604020202020204" pitchFamily="34" charset="0"/>
              </a:rPr>
              <a:t>High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187FAC0-2BC5-4BD0-9355-56AD7CB69186}"/>
              </a:ext>
            </a:extLst>
          </p:cNvPr>
          <p:cNvSpPr txBox="1"/>
          <p:nvPr/>
        </p:nvSpPr>
        <p:spPr>
          <a:xfrm>
            <a:off x="1034066" y="6493086"/>
            <a:ext cx="58559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500" dirty="0">
                <a:latin typeface="Arial" panose="020B0604020202020204" pitchFamily="34" charset="0"/>
                <a:cs typeface="Arial" panose="020B0604020202020204" pitchFamily="34" charset="0"/>
              </a:rPr>
              <a:t>Low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9D1827C-D1C4-4293-A33B-2310FC465353}"/>
              </a:ext>
            </a:extLst>
          </p:cNvPr>
          <p:cNvSpPr txBox="1"/>
          <p:nvPr/>
        </p:nvSpPr>
        <p:spPr>
          <a:xfrm>
            <a:off x="9921232" y="6453330"/>
            <a:ext cx="72799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500" dirty="0">
                <a:latin typeface="Arial" panose="020B0604020202020204" pitchFamily="34" charset="0"/>
                <a:cs typeface="Arial" panose="020B0604020202020204" pitchFamily="34" charset="0"/>
              </a:rPr>
              <a:t>High </a:t>
            </a:r>
          </a:p>
        </p:txBody>
      </p:sp>
    </p:spTree>
    <p:extLst>
      <p:ext uri="{BB962C8B-B14F-4D97-AF65-F5344CB8AC3E}">
        <p14:creationId xmlns:p14="http://schemas.microsoft.com/office/powerpoint/2010/main" val="15460210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Inventory Optimization –  Segmentation Framework  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7A780262-54C9-48A3-86C8-1997A2B988C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70171461"/>
              </p:ext>
            </p:extLst>
          </p:nvPr>
        </p:nvGraphicFramePr>
        <p:xfrm>
          <a:off x="6488106" y="1431235"/>
          <a:ext cx="5223856" cy="45613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DA9BCC33-5C9F-45AD-B471-8884DFB1DD2E}"/>
              </a:ext>
            </a:extLst>
          </p:cNvPr>
          <p:cNvSpPr txBox="1"/>
          <p:nvPr/>
        </p:nvSpPr>
        <p:spPr>
          <a:xfrm>
            <a:off x="6313365" y="813542"/>
            <a:ext cx="5573338" cy="539052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algn="ctr">
              <a:defRPr sz="15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IN" sz="1800" dirty="0"/>
              <a:t>Inventory Dials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6707261-5D01-4AF2-B518-E5EA2653CDB0}"/>
              </a:ext>
            </a:extLst>
          </p:cNvPr>
          <p:cNvSpPr txBox="1"/>
          <p:nvPr/>
        </p:nvSpPr>
        <p:spPr>
          <a:xfrm>
            <a:off x="305298" y="813542"/>
            <a:ext cx="5577840" cy="539496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algn="ctr">
              <a:defRPr sz="15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IN" sz="1800" dirty="0"/>
              <a:t>Inventory Differentiation Elements</a:t>
            </a:r>
          </a:p>
        </p:txBody>
      </p:sp>
      <p:graphicFrame>
        <p:nvGraphicFramePr>
          <p:cNvPr id="15" name="Diagram 14">
            <a:extLst>
              <a:ext uri="{FF2B5EF4-FFF2-40B4-BE49-F238E27FC236}">
                <a16:creationId xmlns:a16="http://schemas.microsoft.com/office/drawing/2014/main" id="{353B0CDE-0A98-4D7A-9AEC-4222ADF8DCC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0436845"/>
              </p:ext>
            </p:extLst>
          </p:nvPr>
        </p:nvGraphicFramePr>
        <p:xfrm>
          <a:off x="787762" y="1431235"/>
          <a:ext cx="4612914" cy="50140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35953256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Flowchart: Process 60">
            <a:extLst>
              <a:ext uri="{FF2B5EF4-FFF2-40B4-BE49-F238E27FC236}">
                <a16:creationId xmlns:a16="http://schemas.microsoft.com/office/drawing/2014/main" id="{DF14BD1D-C62A-4900-80B7-913D3CBAE6C6}"/>
              </a:ext>
            </a:extLst>
          </p:cNvPr>
          <p:cNvSpPr/>
          <p:nvPr/>
        </p:nvSpPr>
        <p:spPr>
          <a:xfrm>
            <a:off x="4669158" y="1089439"/>
            <a:ext cx="2727390" cy="1971261"/>
          </a:xfrm>
          <a:prstGeom prst="flowChartProcess">
            <a:avLst/>
          </a:prstGeom>
          <a:solidFill>
            <a:schemeClr val="accent1">
              <a:lumMod val="60000"/>
              <a:lumOff val="40000"/>
            </a:schemeClr>
          </a:solidFill>
          <a:ln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Safety stock Simulation</a:t>
            </a:r>
          </a:p>
        </p:txBody>
      </p:sp>
      <p:sp>
        <p:nvSpPr>
          <p:cNvPr id="16" name="Flowchart: Process 15">
            <a:extLst>
              <a:ext uri="{FF2B5EF4-FFF2-40B4-BE49-F238E27FC236}">
                <a16:creationId xmlns:a16="http://schemas.microsoft.com/office/drawing/2014/main" id="{297D0CDB-F3D5-4547-B17E-33957A901045}"/>
              </a:ext>
            </a:extLst>
          </p:cNvPr>
          <p:cNvSpPr/>
          <p:nvPr/>
        </p:nvSpPr>
        <p:spPr>
          <a:xfrm>
            <a:off x="8853444" y="1089439"/>
            <a:ext cx="2844414" cy="1971261"/>
          </a:xfrm>
          <a:prstGeom prst="flowChartProcess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6DABEB-D79A-4FF3-89BA-60B8341EA327}"/>
              </a:ext>
            </a:extLst>
          </p:cNvPr>
          <p:cNvSpPr/>
          <p:nvPr/>
        </p:nvSpPr>
        <p:spPr>
          <a:xfrm>
            <a:off x="508000" y="1028700"/>
            <a:ext cx="2832100" cy="235004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69FA8D3C-5546-4B32-B0D7-53D4634803DC}"/>
              </a:ext>
            </a:extLst>
          </p:cNvPr>
          <p:cNvSpPr/>
          <p:nvPr/>
        </p:nvSpPr>
        <p:spPr>
          <a:xfrm>
            <a:off x="694201" y="1498529"/>
            <a:ext cx="2459698" cy="17412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22783" y="80888"/>
            <a:ext cx="9501807" cy="358283"/>
          </a:xfrm>
        </p:spPr>
        <p:txBody>
          <a:bodyPr/>
          <a:lstStyle/>
          <a:p>
            <a:r>
              <a:rPr lang="en-US" dirty="0"/>
              <a:t>Inventory Optimization : Solution Overview</a:t>
            </a:r>
          </a:p>
        </p:txBody>
      </p:sp>
      <p:graphicFrame>
        <p:nvGraphicFramePr>
          <p:cNvPr id="70" name="Table 69">
            <a:extLst>
              <a:ext uri="{FF2B5EF4-FFF2-40B4-BE49-F238E27FC236}">
                <a16:creationId xmlns:a16="http://schemas.microsoft.com/office/drawing/2014/main" id="{7C4C6012-21E1-42E4-BC77-09535669FD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3162997"/>
              </p:ext>
            </p:extLst>
          </p:nvPr>
        </p:nvGraphicFramePr>
        <p:xfrm>
          <a:off x="826695" y="1753692"/>
          <a:ext cx="2194710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4710">
                  <a:extLst>
                    <a:ext uri="{9D8B030D-6E8A-4147-A177-3AD203B41FA5}">
                      <a16:colId xmlns:a16="http://schemas.microsoft.com/office/drawing/2014/main" val="2830185275"/>
                    </a:ext>
                  </a:extLst>
                </a:gridCol>
              </a:tblGrid>
              <a:tr h="321725">
                <a:tc>
                  <a:txBody>
                    <a:bodyPr/>
                    <a:lstStyle/>
                    <a:p>
                      <a:pPr algn="ctr"/>
                      <a:r>
                        <a:rPr lang="en-IN" sz="13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Service Level</a:t>
                      </a:r>
                    </a:p>
                    <a:p>
                      <a:pPr algn="ctr"/>
                      <a:r>
                        <a:rPr lang="en-IN" sz="13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(Simulation Input)</a:t>
                      </a: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0636361"/>
                  </a:ext>
                </a:extLst>
              </a:tr>
            </a:tbl>
          </a:graphicData>
        </a:graphic>
      </p:graphicFrame>
      <p:graphicFrame>
        <p:nvGraphicFramePr>
          <p:cNvPr id="92" name="Table 91">
            <a:extLst>
              <a:ext uri="{FF2B5EF4-FFF2-40B4-BE49-F238E27FC236}">
                <a16:creationId xmlns:a16="http://schemas.microsoft.com/office/drawing/2014/main" id="{676AA126-98BF-42A1-8A76-EC0D2FB8C0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177222"/>
              </p:ext>
            </p:extLst>
          </p:nvPr>
        </p:nvGraphicFramePr>
        <p:xfrm>
          <a:off x="826696" y="2364747"/>
          <a:ext cx="2194709" cy="660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4709">
                  <a:extLst>
                    <a:ext uri="{9D8B030D-6E8A-4147-A177-3AD203B41FA5}">
                      <a16:colId xmlns:a16="http://schemas.microsoft.com/office/drawing/2014/main" val="2830185275"/>
                    </a:ext>
                  </a:extLst>
                </a:gridCol>
              </a:tblGrid>
              <a:tr h="660942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N" sz="1300" b="1" kern="1200" dirty="0">
                          <a:solidFill>
                            <a:schemeClr val="lt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Rounding Factor</a:t>
                      </a:r>
                    </a:p>
                    <a:p>
                      <a:pPr marL="0" algn="ctr" defTabSz="914400" rtl="0" eaLnBrk="1" latinLnBrk="0" hangingPunct="1"/>
                      <a:r>
                        <a:rPr lang="en-IN" sz="1300" b="1" kern="1200" dirty="0">
                          <a:solidFill>
                            <a:schemeClr val="lt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(Simulation Input)</a:t>
                      </a: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0636361"/>
                  </a:ext>
                </a:extLst>
              </a:tr>
            </a:tbl>
          </a:graphicData>
        </a:graphic>
      </p:graphicFrame>
      <p:sp>
        <p:nvSpPr>
          <p:cNvPr id="3" name="Arrow: Chevron 2">
            <a:extLst>
              <a:ext uri="{FF2B5EF4-FFF2-40B4-BE49-F238E27FC236}">
                <a16:creationId xmlns:a16="http://schemas.microsoft.com/office/drawing/2014/main" id="{5B0414AF-6A06-4F06-BE1A-F9DC607D1795}"/>
              </a:ext>
            </a:extLst>
          </p:cNvPr>
          <p:cNvSpPr/>
          <p:nvPr/>
        </p:nvSpPr>
        <p:spPr>
          <a:xfrm>
            <a:off x="3835288" y="1910317"/>
            <a:ext cx="338682" cy="362948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47" name="Arrow: Chevron 46">
            <a:extLst>
              <a:ext uri="{FF2B5EF4-FFF2-40B4-BE49-F238E27FC236}">
                <a16:creationId xmlns:a16="http://schemas.microsoft.com/office/drawing/2014/main" id="{311F29D3-91DC-42C2-BC11-9346EA409A26}"/>
              </a:ext>
            </a:extLst>
          </p:cNvPr>
          <p:cNvSpPr/>
          <p:nvPr/>
        </p:nvSpPr>
        <p:spPr>
          <a:xfrm>
            <a:off x="8111738" y="1810141"/>
            <a:ext cx="338682" cy="362948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ECA189F-DD4F-445B-AE4F-8DE1F365AFF2}"/>
              </a:ext>
            </a:extLst>
          </p:cNvPr>
          <p:cNvSpPr txBox="1"/>
          <p:nvPr/>
        </p:nvSpPr>
        <p:spPr>
          <a:xfrm>
            <a:off x="659191" y="1152557"/>
            <a:ext cx="2529719" cy="276999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1200" dirty="0"/>
              <a:t>Inputs</a:t>
            </a:r>
            <a:endParaRPr lang="en-US" sz="1200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2B60F6D5-32C6-4C6D-B31E-6BBAC100A23C}"/>
              </a:ext>
            </a:extLst>
          </p:cNvPr>
          <p:cNvSpPr/>
          <p:nvPr/>
        </p:nvSpPr>
        <p:spPr>
          <a:xfrm>
            <a:off x="9048892" y="1562029"/>
            <a:ext cx="2453519" cy="14033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graphicFrame>
        <p:nvGraphicFramePr>
          <p:cNvPr id="49" name="Table 48">
            <a:extLst>
              <a:ext uri="{FF2B5EF4-FFF2-40B4-BE49-F238E27FC236}">
                <a16:creationId xmlns:a16="http://schemas.microsoft.com/office/drawing/2014/main" id="{C608FE69-0895-483B-8D29-C0B231464B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2886844"/>
              </p:ext>
            </p:extLst>
          </p:nvPr>
        </p:nvGraphicFramePr>
        <p:xfrm>
          <a:off x="9227201" y="1650220"/>
          <a:ext cx="2096900" cy="11469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6900">
                  <a:extLst>
                    <a:ext uri="{9D8B030D-6E8A-4147-A177-3AD203B41FA5}">
                      <a16:colId xmlns:a16="http://schemas.microsoft.com/office/drawing/2014/main" val="2830185275"/>
                    </a:ext>
                  </a:extLst>
                </a:gridCol>
              </a:tblGrid>
              <a:tr h="1146904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N" sz="1300" b="1" kern="1200" dirty="0">
                          <a:solidFill>
                            <a:schemeClr val="lt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Safety Stock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300" b="1" kern="1200" dirty="0">
                          <a:solidFill>
                            <a:schemeClr val="lt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(Simulation Output)</a:t>
                      </a: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0636361"/>
                  </a:ext>
                </a:extLst>
              </a:tr>
            </a:tbl>
          </a:graphicData>
        </a:graphic>
      </p:graphicFrame>
      <p:sp>
        <p:nvSpPr>
          <p:cNvPr id="56" name="TextBox 55">
            <a:extLst>
              <a:ext uri="{FF2B5EF4-FFF2-40B4-BE49-F238E27FC236}">
                <a16:creationId xmlns:a16="http://schemas.microsoft.com/office/drawing/2014/main" id="{560CCD1A-3BD8-4AAC-929B-8FD0C2EEDD63}"/>
              </a:ext>
            </a:extLst>
          </p:cNvPr>
          <p:cNvSpPr txBox="1"/>
          <p:nvPr/>
        </p:nvSpPr>
        <p:spPr>
          <a:xfrm>
            <a:off x="9048892" y="1216057"/>
            <a:ext cx="2453519" cy="276999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1200" dirty="0"/>
              <a:t>Output</a:t>
            </a:r>
            <a:endParaRPr lang="en-US" sz="1200" dirty="0"/>
          </a:p>
        </p:txBody>
      </p:sp>
      <p:sp>
        <p:nvSpPr>
          <p:cNvPr id="59" name="Flowchart: Process 58">
            <a:extLst>
              <a:ext uri="{FF2B5EF4-FFF2-40B4-BE49-F238E27FC236}">
                <a16:creationId xmlns:a16="http://schemas.microsoft.com/office/drawing/2014/main" id="{E8496998-8CA3-4DE7-9D62-EE51B7BCCAAE}"/>
              </a:ext>
            </a:extLst>
          </p:cNvPr>
          <p:cNvSpPr/>
          <p:nvPr/>
        </p:nvSpPr>
        <p:spPr>
          <a:xfrm>
            <a:off x="4669158" y="4231668"/>
            <a:ext cx="2727390" cy="989401"/>
          </a:xfrm>
          <a:prstGeom prst="flowChartProcess">
            <a:avLst/>
          </a:prstGeom>
          <a:solidFill>
            <a:schemeClr val="accent1">
              <a:lumMod val="60000"/>
              <a:lumOff val="40000"/>
            </a:schemeClr>
          </a:solidFill>
          <a:ln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Safety stock Simulation</a:t>
            </a:r>
          </a:p>
        </p:txBody>
      </p:sp>
      <p:sp>
        <p:nvSpPr>
          <p:cNvPr id="81" name="Arrow: Chevron 80">
            <a:extLst>
              <a:ext uri="{FF2B5EF4-FFF2-40B4-BE49-F238E27FC236}">
                <a16:creationId xmlns:a16="http://schemas.microsoft.com/office/drawing/2014/main" id="{68C62B18-727E-4D5F-9BB3-FCDED404DAC9}"/>
              </a:ext>
            </a:extLst>
          </p:cNvPr>
          <p:cNvSpPr/>
          <p:nvPr/>
        </p:nvSpPr>
        <p:spPr>
          <a:xfrm>
            <a:off x="3835288" y="5154146"/>
            <a:ext cx="338682" cy="362948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82" name="Arrow: Chevron 81">
            <a:extLst>
              <a:ext uri="{FF2B5EF4-FFF2-40B4-BE49-F238E27FC236}">
                <a16:creationId xmlns:a16="http://schemas.microsoft.com/office/drawing/2014/main" id="{E7C82BAF-AFDF-4DAB-9CC5-CEA483C998D3}"/>
              </a:ext>
            </a:extLst>
          </p:cNvPr>
          <p:cNvSpPr/>
          <p:nvPr/>
        </p:nvSpPr>
        <p:spPr>
          <a:xfrm>
            <a:off x="8111738" y="4497376"/>
            <a:ext cx="338682" cy="362948"/>
          </a:xfrm>
          <a:prstGeom prst="chevron">
            <a:avLst>
              <a:gd name="adj" fmla="val 5782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35" name="Flowchart: Process 34">
            <a:extLst>
              <a:ext uri="{FF2B5EF4-FFF2-40B4-BE49-F238E27FC236}">
                <a16:creationId xmlns:a16="http://schemas.microsoft.com/office/drawing/2014/main" id="{DEEC2ECD-6E17-48E9-803E-26257B107420}"/>
              </a:ext>
            </a:extLst>
          </p:cNvPr>
          <p:cNvSpPr/>
          <p:nvPr/>
        </p:nvSpPr>
        <p:spPr>
          <a:xfrm>
            <a:off x="8853444" y="3806127"/>
            <a:ext cx="2844414" cy="1208305"/>
          </a:xfrm>
          <a:prstGeom prst="flowChartProcess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0A8222F-A9A2-4F8C-A7DB-15A855A2B064}"/>
              </a:ext>
            </a:extLst>
          </p:cNvPr>
          <p:cNvSpPr/>
          <p:nvPr/>
        </p:nvSpPr>
        <p:spPr>
          <a:xfrm>
            <a:off x="9048892" y="4278717"/>
            <a:ext cx="2453519" cy="6218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graphicFrame>
        <p:nvGraphicFramePr>
          <p:cNvPr id="37" name="Table 36">
            <a:extLst>
              <a:ext uri="{FF2B5EF4-FFF2-40B4-BE49-F238E27FC236}">
                <a16:creationId xmlns:a16="http://schemas.microsoft.com/office/drawing/2014/main" id="{7AA6412A-81FC-480C-B90B-A79EE90DF8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1043971"/>
              </p:ext>
            </p:extLst>
          </p:nvPr>
        </p:nvGraphicFramePr>
        <p:xfrm>
          <a:off x="9227201" y="4415033"/>
          <a:ext cx="2096900" cy="3118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6900">
                  <a:extLst>
                    <a:ext uri="{9D8B030D-6E8A-4147-A177-3AD203B41FA5}">
                      <a16:colId xmlns:a16="http://schemas.microsoft.com/office/drawing/2014/main" val="2830185275"/>
                    </a:ext>
                  </a:extLst>
                </a:gridCol>
              </a:tblGrid>
              <a:tr h="311895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N" sz="1300" b="1" kern="1200" dirty="0">
                          <a:solidFill>
                            <a:schemeClr val="lt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Safety Stock</a:t>
                      </a: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0636361"/>
                  </a:ext>
                </a:extLst>
              </a:tr>
            </a:tbl>
          </a:graphicData>
        </a:graphic>
      </p:graphicFrame>
      <p:sp>
        <p:nvSpPr>
          <p:cNvPr id="38" name="TextBox 37">
            <a:extLst>
              <a:ext uri="{FF2B5EF4-FFF2-40B4-BE49-F238E27FC236}">
                <a16:creationId xmlns:a16="http://schemas.microsoft.com/office/drawing/2014/main" id="{E27B4F70-5D67-4E4D-872D-37F4B5A32D2F}"/>
              </a:ext>
            </a:extLst>
          </p:cNvPr>
          <p:cNvSpPr txBox="1"/>
          <p:nvPr/>
        </p:nvSpPr>
        <p:spPr>
          <a:xfrm>
            <a:off x="9048892" y="3932744"/>
            <a:ext cx="2453519" cy="276999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1200" dirty="0"/>
              <a:t>Output</a:t>
            </a:r>
            <a:endParaRPr lang="en-US" sz="1200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67051265-2C51-4842-A2CB-338F19A59111}"/>
              </a:ext>
            </a:extLst>
          </p:cNvPr>
          <p:cNvSpPr/>
          <p:nvPr/>
        </p:nvSpPr>
        <p:spPr>
          <a:xfrm>
            <a:off x="508000" y="3823239"/>
            <a:ext cx="2832100" cy="255559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A683361C-0D8D-42DC-A6C0-908B3BA0A810}"/>
              </a:ext>
            </a:extLst>
          </p:cNvPr>
          <p:cNvSpPr/>
          <p:nvPr/>
        </p:nvSpPr>
        <p:spPr>
          <a:xfrm>
            <a:off x="694201" y="4399399"/>
            <a:ext cx="2459698" cy="17412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graphicFrame>
        <p:nvGraphicFramePr>
          <p:cNvPr id="58" name="Table 57">
            <a:extLst>
              <a:ext uri="{FF2B5EF4-FFF2-40B4-BE49-F238E27FC236}">
                <a16:creationId xmlns:a16="http://schemas.microsoft.com/office/drawing/2014/main" id="{C30DDC75-E8B4-4A0D-9B31-8E85878018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0380385"/>
              </p:ext>
            </p:extLst>
          </p:nvPr>
        </p:nvGraphicFramePr>
        <p:xfrm>
          <a:off x="826695" y="4654562"/>
          <a:ext cx="2194710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4710">
                  <a:extLst>
                    <a:ext uri="{9D8B030D-6E8A-4147-A177-3AD203B41FA5}">
                      <a16:colId xmlns:a16="http://schemas.microsoft.com/office/drawing/2014/main" val="2830185275"/>
                    </a:ext>
                  </a:extLst>
                </a:gridCol>
              </a:tblGrid>
              <a:tr h="321725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N" sz="1300" b="1" kern="1200" dirty="0">
                          <a:solidFill>
                            <a:schemeClr val="lt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Service Level</a:t>
                      </a:r>
                    </a:p>
                    <a:p>
                      <a:pPr marL="0" algn="ctr" defTabSz="914400" rtl="0" eaLnBrk="1" latinLnBrk="0" hangingPunct="1"/>
                      <a:r>
                        <a:rPr lang="en-IN" sz="1300" b="1" kern="1200" dirty="0">
                          <a:solidFill>
                            <a:schemeClr val="lt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(Simulation Input)</a:t>
                      </a: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0636361"/>
                  </a:ext>
                </a:extLst>
              </a:tr>
            </a:tbl>
          </a:graphicData>
        </a:graphic>
      </p:graphicFrame>
      <p:graphicFrame>
        <p:nvGraphicFramePr>
          <p:cNvPr id="62" name="Table 61">
            <a:extLst>
              <a:ext uri="{FF2B5EF4-FFF2-40B4-BE49-F238E27FC236}">
                <a16:creationId xmlns:a16="http://schemas.microsoft.com/office/drawing/2014/main" id="{492AC563-5930-4B23-B2F2-42C4745472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2690786"/>
              </p:ext>
            </p:extLst>
          </p:nvPr>
        </p:nvGraphicFramePr>
        <p:xfrm>
          <a:off x="826696" y="5265617"/>
          <a:ext cx="2194709" cy="660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4709">
                  <a:extLst>
                    <a:ext uri="{9D8B030D-6E8A-4147-A177-3AD203B41FA5}">
                      <a16:colId xmlns:a16="http://schemas.microsoft.com/office/drawing/2014/main" val="2830185275"/>
                    </a:ext>
                  </a:extLst>
                </a:gridCol>
              </a:tblGrid>
              <a:tr h="660942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N" sz="1300" b="1" kern="1200" dirty="0">
                          <a:solidFill>
                            <a:schemeClr val="lt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Rounding Factor</a:t>
                      </a:r>
                    </a:p>
                    <a:p>
                      <a:pPr marL="0" algn="ctr" defTabSz="914400" rtl="0" eaLnBrk="1" latinLnBrk="0" hangingPunct="1"/>
                      <a:r>
                        <a:rPr lang="en-IN" sz="1300" b="1" kern="1200" dirty="0">
                          <a:solidFill>
                            <a:schemeClr val="lt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(Simulation Input)</a:t>
                      </a: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0636361"/>
                  </a:ext>
                </a:extLst>
              </a:tr>
            </a:tbl>
          </a:graphicData>
        </a:graphic>
      </p:graphicFrame>
      <p:sp>
        <p:nvSpPr>
          <p:cNvPr id="63" name="TextBox 62">
            <a:extLst>
              <a:ext uri="{FF2B5EF4-FFF2-40B4-BE49-F238E27FC236}">
                <a16:creationId xmlns:a16="http://schemas.microsoft.com/office/drawing/2014/main" id="{5BFB09E9-B2C9-4818-B7A8-07B1B8FA0928}"/>
              </a:ext>
            </a:extLst>
          </p:cNvPr>
          <p:cNvSpPr txBox="1"/>
          <p:nvPr/>
        </p:nvSpPr>
        <p:spPr>
          <a:xfrm>
            <a:off x="659191" y="3947097"/>
            <a:ext cx="2529719" cy="276999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1200" dirty="0"/>
              <a:t>Inputs</a:t>
            </a:r>
            <a:endParaRPr lang="en-US" sz="1200" dirty="0"/>
          </a:p>
        </p:txBody>
      </p:sp>
      <p:sp>
        <p:nvSpPr>
          <p:cNvPr id="65" name="Flowchart: Process 64">
            <a:extLst>
              <a:ext uri="{FF2B5EF4-FFF2-40B4-BE49-F238E27FC236}">
                <a16:creationId xmlns:a16="http://schemas.microsoft.com/office/drawing/2014/main" id="{FF4EFAC1-8B87-4448-9369-0E140E49556B}"/>
              </a:ext>
            </a:extLst>
          </p:cNvPr>
          <p:cNvSpPr/>
          <p:nvPr/>
        </p:nvSpPr>
        <p:spPr>
          <a:xfrm>
            <a:off x="8853444" y="5136710"/>
            <a:ext cx="2844414" cy="1208305"/>
          </a:xfrm>
          <a:prstGeom prst="flowChartProcess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2C70F7C9-77AF-4CEB-9ACB-371D8866EA5E}"/>
              </a:ext>
            </a:extLst>
          </p:cNvPr>
          <p:cNvSpPr/>
          <p:nvPr/>
        </p:nvSpPr>
        <p:spPr>
          <a:xfrm>
            <a:off x="9048892" y="5609300"/>
            <a:ext cx="2453519" cy="6218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graphicFrame>
        <p:nvGraphicFramePr>
          <p:cNvPr id="67" name="Table 66">
            <a:extLst>
              <a:ext uri="{FF2B5EF4-FFF2-40B4-BE49-F238E27FC236}">
                <a16:creationId xmlns:a16="http://schemas.microsoft.com/office/drawing/2014/main" id="{5EFB45D8-F045-4630-A200-E03EB5B444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5266860"/>
              </p:ext>
            </p:extLst>
          </p:nvPr>
        </p:nvGraphicFramePr>
        <p:xfrm>
          <a:off x="9227201" y="5761658"/>
          <a:ext cx="2096900" cy="3118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6900">
                  <a:extLst>
                    <a:ext uri="{9D8B030D-6E8A-4147-A177-3AD203B41FA5}">
                      <a16:colId xmlns:a16="http://schemas.microsoft.com/office/drawing/2014/main" val="2830185275"/>
                    </a:ext>
                  </a:extLst>
                </a:gridCol>
              </a:tblGrid>
              <a:tr h="311895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N" sz="1300" b="1" kern="1200" dirty="0">
                          <a:solidFill>
                            <a:schemeClr val="lt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Customer Satisfaction</a:t>
                      </a: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0636361"/>
                  </a:ext>
                </a:extLst>
              </a:tr>
            </a:tbl>
          </a:graphicData>
        </a:graphic>
      </p:graphicFrame>
      <p:sp>
        <p:nvSpPr>
          <p:cNvPr id="68" name="TextBox 67">
            <a:extLst>
              <a:ext uri="{FF2B5EF4-FFF2-40B4-BE49-F238E27FC236}">
                <a16:creationId xmlns:a16="http://schemas.microsoft.com/office/drawing/2014/main" id="{CD951130-8A63-4F5D-90A0-868FC1C8941B}"/>
              </a:ext>
            </a:extLst>
          </p:cNvPr>
          <p:cNvSpPr txBox="1"/>
          <p:nvPr/>
        </p:nvSpPr>
        <p:spPr>
          <a:xfrm>
            <a:off x="9048892" y="5263327"/>
            <a:ext cx="2453519" cy="276999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1200" dirty="0"/>
              <a:t>Output</a:t>
            </a:r>
            <a:endParaRPr lang="en-US" sz="1200" dirty="0"/>
          </a:p>
        </p:txBody>
      </p:sp>
      <p:sp>
        <p:nvSpPr>
          <p:cNvPr id="69" name="Flowchart: Process 68">
            <a:extLst>
              <a:ext uri="{FF2B5EF4-FFF2-40B4-BE49-F238E27FC236}">
                <a16:creationId xmlns:a16="http://schemas.microsoft.com/office/drawing/2014/main" id="{EE384115-1E73-4ED7-9811-197A6A2F0F25}"/>
              </a:ext>
            </a:extLst>
          </p:cNvPr>
          <p:cNvSpPr/>
          <p:nvPr/>
        </p:nvSpPr>
        <p:spPr>
          <a:xfrm>
            <a:off x="4643787" y="5411329"/>
            <a:ext cx="2727390" cy="967502"/>
          </a:xfrm>
          <a:prstGeom prst="flowChartProcess">
            <a:avLst/>
          </a:prstGeom>
          <a:solidFill>
            <a:schemeClr val="accent1">
              <a:lumMod val="60000"/>
              <a:lumOff val="40000"/>
            </a:schemeClr>
          </a:solidFill>
          <a:ln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Social Media Analytics Correlation</a:t>
            </a:r>
          </a:p>
        </p:txBody>
      </p:sp>
      <p:sp>
        <p:nvSpPr>
          <p:cNvPr id="71" name="Arrow: Chevron 70">
            <a:extLst>
              <a:ext uri="{FF2B5EF4-FFF2-40B4-BE49-F238E27FC236}">
                <a16:creationId xmlns:a16="http://schemas.microsoft.com/office/drawing/2014/main" id="{810DFF4F-5B61-45BB-8237-59598D2F4C56}"/>
              </a:ext>
            </a:extLst>
          </p:cNvPr>
          <p:cNvSpPr/>
          <p:nvPr/>
        </p:nvSpPr>
        <p:spPr>
          <a:xfrm>
            <a:off x="8091861" y="5709950"/>
            <a:ext cx="338682" cy="362948"/>
          </a:xfrm>
          <a:prstGeom prst="chevron">
            <a:avLst>
              <a:gd name="adj" fmla="val 5782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C5C1DA1E-7224-486A-BD3E-36D6E521CF5D}"/>
              </a:ext>
            </a:extLst>
          </p:cNvPr>
          <p:cNvCxnSpPr/>
          <p:nvPr/>
        </p:nvCxnSpPr>
        <p:spPr>
          <a:xfrm>
            <a:off x="177800" y="3577333"/>
            <a:ext cx="11887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60601218-072A-4324-9969-0CF5A37BAF28}"/>
              </a:ext>
            </a:extLst>
          </p:cNvPr>
          <p:cNvSpPr txBox="1"/>
          <p:nvPr/>
        </p:nvSpPr>
        <p:spPr>
          <a:xfrm>
            <a:off x="4359954" y="579639"/>
            <a:ext cx="3023150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Traditional Approach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6944B19-6525-489C-AC88-FEFC92ED1C7B}"/>
              </a:ext>
            </a:extLst>
          </p:cNvPr>
          <p:cNvSpPr txBox="1"/>
          <p:nvPr/>
        </p:nvSpPr>
        <p:spPr>
          <a:xfrm>
            <a:off x="4359954" y="3620268"/>
            <a:ext cx="3023150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Evolutionary Approach</a:t>
            </a:r>
          </a:p>
        </p:txBody>
      </p:sp>
    </p:spTree>
    <p:extLst>
      <p:ext uri="{BB962C8B-B14F-4D97-AF65-F5344CB8AC3E}">
        <p14:creationId xmlns:p14="http://schemas.microsoft.com/office/powerpoint/2010/main" val="27043456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Flowchart: Process 60">
            <a:extLst>
              <a:ext uri="{FF2B5EF4-FFF2-40B4-BE49-F238E27FC236}">
                <a16:creationId xmlns:a16="http://schemas.microsoft.com/office/drawing/2014/main" id="{DF14BD1D-C62A-4900-80B7-913D3CBAE6C6}"/>
              </a:ext>
            </a:extLst>
          </p:cNvPr>
          <p:cNvSpPr/>
          <p:nvPr/>
        </p:nvSpPr>
        <p:spPr>
          <a:xfrm>
            <a:off x="4669158" y="2228428"/>
            <a:ext cx="2727390" cy="1971261"/>
          </a:xfrm>
          <a:prstGeom prst="flowChartProcess">
            <a:avLst/>
          </a:prstGeom>
          <a:solidFill>
            <a:schemeClr val="accent1">
              <a:lumMod val="60000"/>
              <a:lumOff val="40000"/>
            </a:schemeClr>
          </a:solidFill>
          <a:ln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Product Flow Optimization</a:t>
            </a:r>
          </a:p>
        </p:txBody>
      </p:sp>
      <p:sp>
        <p:nvSpPr>
          <p:cNvPr id="16" name="Flowchart: Process 15">
            <a:extLst>
              <a:ext uri="{FF2B5EF4-FFF2-40B4-BE49-F238E27FC236}">
                <a16:creationId xmlns:a16="http://schemas.microsoft.com/office/drawing/2014/main" id="{297D0CDB-F3D5-4547-B17E-33957A901045}"/>
              </a:ext>
            </a:extLst>
          </p:cNvPr>
          <p:cNvSpPr/>
          <p:nvPr/>
        </p:nvSpPr>
        <p:spPr>
          <a:xfrm>
            <a:off x="8851901" y="2228428"/>
            <a:ext cx="2844414" cy="1971261"/>
          </a:xfrm>
          <a:prstGeom prst="flowChartProcess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6DABEB-D79A-4FF3-89BA-60B8341EA327}"/>
              </a:ext>
            </a:extLst>
          </p:cNvPr>
          <p:cNvSpPr/>
          <p:nvPr/>
        </p:nvSpPr>
        <p:spPr>
          <a:xfrm>
            <a:off x="508000" y="2167689"/>
            <a:ext cx="2832100" cy="235004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69FA8D3C-5546-4B32-B0D7-53D4634803DC}"/>
              </a:ext>
            </a:extLst>
          </p:cNvPr>
          <p:cNvSpPr/>
          <p:nvPr/>
        </p:nvSpPr>
        <p:spPr>
          <a:xfrm>
            <a:off x="694201" y="2637518"/>
            <a:ext cx="2459698" cy="17412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22783" y="80888"/>
            <a:ext cx="9501807" cy="358283"/>
          </a:xfrm>
        </p:spPr>
        <p:txBody>
          <a:bodyPr/>
          <a:lstStyle/>
          <a:p>
            <a:r>
              <a:rPr lang="en-US" dirty="0"/>
              <a:t>Inventory Optimization : Solution Overview</a:t>
            </a: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5B0414AF-6A06-4F06-BE1A-F9DC607D1795}"/>
              </a:ext>
            </a:extLst>
          </p:cNvPr>
          <p:cNvSpPr/>
          <p:nvPr/>
        </p:nvSpPr>
        <p:spPr>
          <a:xfrm>
            <a:off x="3835288" y="3049306"/>
            <a:ext cx="338682" cy="362948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47" name="Arrow: Chevron 46">
            <a:extLst>
              <a:ext uri="{FF2B5EF4-FFF2-40B4-BE49-F238E27FC236}">
                <a16:creationId xmlns:a16="http://schemas.microsoft.com/office/drawing/2014/main" id="{311F29D3-91DC-42C2-BC11-9346EA409A26}"/>
              </a:ext>
            </a:extLst>
          </p:cNvPr>
          <p:cNvSpPr/>
          <p:nvPr/>
        </p:nvSpPr>
        <p:spPr>
          <a:xfrm>
            <a:off x="8111738" y="2949130"/>
            <a:ext cx="338682" cy="362948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ECA189F-DD4F-445B-AE4F-8DE1F365AFF2}"/>
              </a:ext>
            </a:extLst>
          </p:cNvPr>
          <p:cNvSpPr txBox="1"/>
          <p:nvPr/>
        </p:nvSpPr>
        <p:spPr>
          <a:xfrm>
            <a:off x="659191" y="2291546"/>
            <a:ext cx="2529719" cy="276999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1200" dirty="0"/>
              <a:t>Inputs</a:t>
            </a:r>
            <a:endParaRPr lang="en-US" sz="1200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2B60F6D5-32C6-4C6D-B31E-6BBAC100A23C}"/>
              </a:ext>
            </a:extLst>
          </p:cNvPr>
          <p:cNvSpPr/>
          <p:nvPr/>
        </p:nvSpPr>
        <p:spPr>
          <a:xfrm>
            <a:off x="9047349" y="2701018"/>
            <a:ext cx="2453519" cy="14033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graphicFrame>
        <p:nvGraphicFramePr>
          <p:cNvPr id="49" name="Table 48">
            <a:extLst>
              <a:ext uri="{FF2B5EF4-FFF2-40B4-BE49-F238E27FC236}">
                <a16:creationId xmlns:a16="http://schemas.microsoft.com/office/drawing/2014/main" id="{C608FE69-0895-483B-8D29-C0B231464B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3458593"/>
              </p:ext>
            </p:extLst>
          </p:nvPr>
        </p:nvGraphicFramePr>
        <p:xfrm>
          <a:off x="9225658" y="3158829"/>
          <a:ext cx="2096900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6900">
                  <a:extLst>
                    <a:ext uri="{9D8B030D-6E8A-4147-A177-3AD203B41FA5}">
                      <a16:colId xmlns:a16="http://schemas.microsoft.com/office/drawing/2014/main" val="2830185275"/>
                    </a:ext>
                  </a:extLst>
                </a:gridCol>
              </a:tblGrid>
              <a:tr h="321725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N" sz="1300" b="1" kern="1200" dirty="0">
                          <a:solidFill>
                            <a:schemeClr val="lt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Optimal Product Quantity Movements </a:t>
                      </a: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0636361"/>
                  </a:ext>
                </a:extLst>
              </a:tr>
            </a:tbl>
          </a:graphicData>
        </a:graphic>
      </p:graphicFrame>
      <p:sp>
        <p:nvSpPr>
          <p:cNvPr id="56" name="TextBox 55">
            <a:extLst>
              <a:ext uri="{FF2B5EF4-FFF2-40B4-BE49-F238E27FC236}">
                <a16:creationId xmlns:a16="http://schemas.microsoft.com/office/drawing/2014/main" id="{560CCD1A-3BD8-4AAC-929B-8FD0C2EEDD63}"/>
              </a:ext>
            </a:extLst>
          </p:cNvPr>
          <p:cNvSpPr txBox="1"/>
          <p:nvPr/>
        </p:nvSpPr>
        <p:spPr>
          <a:xfrm>
            <a:off x="9047349" y="2355046"/>
            <a:ext cx="2453519" cy="276999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1200" dirty="0"/>
              <a:t>Output</a:t>
            </a:r>
            <a:endParaRPr lang="en-US" sz="1200" dirty="0"/>
          </a:p>
        </p:txBody>
      </p:sp>
      <p:graphicFrame>
        <p:nvGraphicFramePr>
          <p:cNvPr id="40" name="Table 39">
            <a:extLst>
              <a:ext uri="{FF2B5EF4-FFF2-40B4-BE49-F238E27FC236}">
                <a16:creationId xmlns:a16="http://schemas.microsoft.com/office/drawing/2014/main" id="{F0481F76-8F40-48E9-AD1A-B358E9FFE4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0046561"/>
              </p:ext>
            </p:extLst>
          </p:nvPr>
        </p:nvGraphicFramePr>
        <p:xfrm>
          <a:off x="826695" y="2710818"/>
          <a:ext cx="2194710" cy="3217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4710">
                  <a:extLst>
                    <a:ext uri="{9D8B030D-6E8A-4147-A177-3AD203B41FA5}">
                      <a16:colId xmlns:a16="http://schemas.microsoft.com/office/drawing/2014/main" val="2830185275"/>
                    </a:ext>
                  </a:extLst>
                </a:gridCol>
              </a:tblGrid>
              <a:tr h="321725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N" sz="1300" b="1" kern="1200" dirty="0">
                          <a:solidFill>
                            <a:schemeClr val="lt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Business Objective</a:t>
                      </a: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0636361"/>
                  </a:ext>
                </a:extLst>
              </a:tr>
            </a:tbl>
          </a:graphicData>
        </a:graphic>
      </p:graphicFrame>
      <p:graphicFrame>
        <p:nvGraphicFramePr>
          <p:cNvPr id="41" name="Table 40">
            <a:extLst>
              <a:ext uri="{FF2B5EF4-FFF2-40B4-BE49-F238E27FC236}">
                <a16:creationId xmlns:a16="http://schemas.microsoft.com/office/drawing/2014/main" id="{3670B214-13C0-4E35-AF32-50EC5586A4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0619803"/>
              </p:ext>
            </p:extLst>
          </p:nvPr>
        </p:nvGraphicFramePr>
        <p:xfrm>
          <a:off x="826695" y="3112169"/>
          <a:ext cx="2194710" cy="2959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4710">
                  <a:extLst>
                    <a:ext uri="{9D8B030D-6E8A-4147-A177-3AD203B41FA5}">
                      <a16:colId xmlns:a16="http://schemas.microsoft.com/office/drawing/2014/main" val="2830185275"/>
                    </a:ext>
                  </a:extLst>
                </a:gridCol>
              </a:tblGrid>
              <a:tr h="295958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N" sz="1300" b="1" kern="1200" dirty="0">
                          <a:solidFill>
                            <a:schemeClr val="lt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Route time matrix</a:t>
                      </a: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0636361"/>
                  </a:ext>
                </a:extLst>
              </a:tr>
            </a:tbl>
          </a:graphicData>
        </a:graphic>
      </p:graphicFrame>
      <p:graphicFrame>
        <p:nvGraphicFramePr>
          <p:cNvPr id="42" name="Table 41">
            <a:extLst>
              <a:ext uri="{FF2B5EF4-FFF2-40B4-BE49-F238E27FC236}">
                <a16:creationId xmlns:a16="http://schemas.microsoft.com/office/drawing/2014/main" id="{8D5F2D90-BD8C-4B5D-AD34-08CFD0CE7F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5310159"/>
              </p:ext>
            </p:extLst>
          </p:nvPr>
        </p:nvGraphicFramePr>
        <p:xfrm>
          <a:off x="826695" y="3511571"/>
          <a:ext cx="2194710" cy="3217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4710">
                  <a:extLst>
                    <a:ext uri="{9D8B030D-6E8A-4147-A177-3AD203B41FA5}">
                      <a16:colId xmlns:a16="http://schemas.microsoft.com/office/drawing/2014/main" val="2830185275"/>
                    </a:ext>
                  </a:extLst>
                </a:gridCol>
              </a:tblGrid>
              <a:tr h="321725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N" sz="1300" b="1" kern="1200" dirty="0">
                          <a:solidFill>
                            <a:schemeClr val="lt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Demand needs</a:t>
                      </a: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0636361"/>
                  </a:ext>
                </a:extLst>
              </a:tr>
            </a:tbl>
          </a:graphicData>
        </a:graphic>
      </p:graphicFrame>
      <p:graphicFrame>
        <p:nvGraphicFramePr>
          <p:cNvPr id="43" name="Table 42">
            <a:extLst>
              <a:ext uri="{FF2B5EF4-FFF2-40B4-BE49-F238E27FC236}">
                <a16:creationId xmlns:a16="http://schemas.microsoft.com/office/drawing/2014/main" id="{887B5942-9FEA-4872-A6F5-39601A63C5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4868424"/>
              </p:ext>
            </p:extLst>
          </p:nvPr>
        </p:nvGraphicFramePr>
        <p:xfrm>
          <a:off x="826695" y="3920121"/>
          <a:ext cx="2194710" cy="3217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4710">
                  <a:extLst>
                    <a:ext uri="{9D8B030D-6E8A-4147-A177-3AD203B41FA5}">
                      <a16:colId xmlns:a16="http://schemas.microsoft.com/office/drawing/2014/main" val="2830185275"/>
                    </a:ext>
                  </a:extLst>
                </a:gridCol>
              </a:tblGrid>
              <a:tr h="321725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N" sz="1300" b="1" kern="1200" dirty="0">
                          <a:solidFill>
                            <a:schemeClr val="lt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Supply sources</a:t>
                      </a: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06363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172662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8F66744-ECF4-4EAD-8FAC-30A2EC85C7BB}"/>
              </a:ext>
            </a:extLst>
          </p:cNvPr>
          <p:cNvCxnSpPr>
            <a:cxnSpLocks/>
          </p:cNvCxnSpPr>
          <p:nvPr/>
        </p:nvCxnSpPr>
        <p:spPr>
          <a:xfrm>
            <a:off x="2880993" y="2011680"/>
            <a:ext cx="20366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A84C1C51-8D27-4D88-B733-A994EE7A5D74}"/>
              </a:ext>
            </a:extLst>
          </p:cNvPr>
          <p:cNvCxnSpPr>
            <a:cxnSpLocks/>
          </p:cNvCxnSpPr>
          <p:nvPr/>
        </p:nvCxnSpPr>
        <p:spPr>
          <a:xfrm>
            <a:off x="2882197" y="2636520"/>
            <a:ext cx="203541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9BCE8B2C-96CE-4598-9A56-49F96426D5E6}"/>
              </a:ext>
            </a:extLst>
          </p:cNvPr>
          <p:cNvCxnSpPr>
            <a:cxnSpLocks/>
          </p:cNvCxnSpPr>
          <p:nvPr/>
        </p:nvCxnSpPr>
        <p:spPr>
          <a:xfrm>
            <a:off x="2880993" y="3017520"/>
            <a:ext cx="20366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BDD0AD8E-403B-4A31-8C5C-9E6B8937EA62}"/>
              </a:ext>
            </a:extLst>
          </p:cNvPr>
          <p:cNvCxnSpPr>
            <a:cxnSpLocks/>
          </p:cNvCxnSpPr>
          <p:nvPr/>
        </p:nvCxnSpPr>
        <p:spPr>
          <a:xfrm>
            <a:off x="2880993" y="3596640"/>
            <a:ext cx="208273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C362F60D-6BD4-4FF6-8E47-7F2EA48F0EB6}"/>
              </a:ext>
            </a:extLst>
          </p:cNvPr>
          <p:cNvCxnSpPr>
            <a:cxnSpLocks/>
          </p:cNvCxnSpPr>
          <p:nvPr/>
        </p:nvCxnSpPr>
        <p:spPr>
          <a:xfrm>
            <a:off x="2880993" y="4069080"/>
            <a:ext cx="208273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9C94F665-95BF-491C-87B9-93CD16BCBF22}"/>
              </a:ext>
            </a:extLst>
          </p:cNvPr>
          <p:cNvCxnSpPr>
            <a:cxnSpLocks/>
          </p:cNvCxnSpPr>
          <p:nvPr/>
        </p:nvCxnSpPr>
        <p:spPr>
          <a:xfrm>
            <a:off x="2880993" y="4648200"/>
            <a:ext cx="20366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B647DEDE-C7BD-4192-9287-2BA1AFA5B690}"/>
              </a:ext>
            </a:extLst>
          </p:cNvPr>
          <p:cNvCxnSpPr>
            <a:cxnSpLocks/>
          </p:cNvCxnSpPr>
          <p:nvPr/>
        </p:nvCxnSpPr>
        <p:spPr>
          <a:xfrm>
            <a:off x="2927501" y="5715000"/>
            <a:ext cx="203622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5E3E5FD3-8201-42CE-A6E9-B1BFE982ADAC}"/>
              </a:ext>
            </a:extLst>
          </p:cNvPr>
          <p:cNvCxnSpPr>
            <a:cxnSpLocks/>
          </p:cNvCxnSpPr>
          <p:nvPr/>
        </p:nvCxnSpPr>
        <p:spPr>
          <a:xfrm>
            <a:off x="2927501" y="6294120"/>
            <a:ext cx="208351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B586DF6-EADE-4897-A0EA-E5A336B96558}"/>
              </a:ext>
            </a:extLst>
          </p:cNvPr>
          <p:cNvSpPr txBox="1"/>
          <p:nvPr/>
        </p:nvSpPr>
        <p:spPr>
          <a:xfrm>
            <a:off x="2974398" y="1796282"/>
            <a:ext cx="20366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b="1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Customer Service Level1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A4AAC59-B1FF-4E2A-85D0-2EA78FABC896}"/>
              </a:ext>
            </a:extLst>
          </p:cNvPr>
          <p:cNvSpPr txBox="1"/>
          <p:nvPr/>
        </p:nvSpPr>
        <p:spPr>
          <a:xfrm>
            <a:off x="3074304" y="2359489"/>
            <a:ext cx="20366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b="1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Rounding Factor1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5551721-7AE6-4B63-8869-C4ED36951BC1}"/>
              </a:ext>
            </a:extLst>
          </p:cNvPr>
          <p:cNvSpPr txBox="1"/>
          <p:nvPr/>
        </p:nvSpPr>
        <p:spPr>
          <a:xfrm>
            <a:off x="3092596" y="3366588"/>
            <a:ext cx="20366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b="1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Rounding Factor2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5B58153-5BDD-4D16-8F42-E0A7031F5CAC}"/>
              </a:ext>
            </a:extLst>
          </p:cNvPr>
          <p:cNvSpPr txBox="1"/>
          <p:nvPr/>
        </p:nvSpPr>
        <p:spPr>
          <a:xfrm>
            <a:off x="3092596" y="4386067"/>
            <a:ext cx="20366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b="1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Rounding Factor3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C896708-F8B7-40DF-ADAA-52A69F73FFD0}"/>
              </a:ext>
            </a:extLst>
          </p:cNvPr>
          <p:cNvSpPr txBox="1"/>
          <p:nvPr/>
        </p:nvSpPr>
        <p:spPr>
          <a:xfrm>
            <a:off x="3024381" y="6047899"/>
            <a:ext cx="20366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b="1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Rounding Factor n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56755202-9D86-4BD3-8EAF-426BF5F59E3B}"/>
              </a:ext>
            </a:extLst>
          </p:cNvPr>
          <p:cNvSpPr txBox="1"/>
          <p:nvPr/>
        </p:nvSpPr>
        <p:spPr>
          <a:xfrm>
            <a:off x="2953283" y="2772159"/>
            <a:ext cx="20366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b="1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Customer Service Level2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9925A8DC-8C77-4D64-B0B9-909DD5D3F572}"/>
              </a:ext>
            </a:extLst>
          </p:cNvPr>
          <p:cNvSpPr txBox="1"/>
          <p:nvPr/>
        </p:nvSpPr>
        <p:spPr>
          <a:xfrm>
            <a:off x="2953283" y="3806691"/>
            <a:ext cx="20366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b="1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Customer Service Level3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445F733-4F15-4169-A621-0A590BA1E4BD}"/>
              </a:ext>
            </a:extLst>
          </p:cNvPr>
          <p:cNvSpPr txBox="1"/>
          <p:nvPr/>
        </p:nvSpPr>
        <p:spPr>
          <a:xfrm>
            <a:off x="3074304" y="5436450"/>
            <a:ext cx="20366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b="1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Customer Service Level 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1080" y="80888"/>
            <a:ext cx="10591799" cy="389969"/>
          </a:xfrm>
        </p:spPr>
        <p:txBody>
          <a:bodyPr/>
          <a:lstStyle/>
          <a:p>
            <a:r>
              <a:rPr lang="en-US" dirty="0"/>
              <a:t>Inventory Optimization : Multi-Echelon Inventory Optimization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814EC1D-ACAE-4765-9DAF-7C2C7CF3149B}"/>
              </a:ext>
            </a:extLst>
          </p:cNvPr>
          <p:cNvSpPr/>
          <p:nvPr/>
        </p:nvSpPr>
        <p:spPr>
          <a:xfrm>
            <a:off x="4915049" y="1828798"/>
            <a:ext cx="1552754" cy="480060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Safety Stock Engine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72C6C20-731D-498E-96C5-25DBC9033CB2}"/>
              </a:ext>
            </a:extLst>
          </p:cNvPr>
          <p:cNvSpPr/>
          <p:nvPr/>
        </p:nvSpPr>
        <p:spPr>
          <a:xfrm>
            <a:off x="319379" y="1238097"/>
            <a:ext cx="2238634" cy="367045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Stocking</a:t>
            </a:r>
            <a:r>
              <a:rPr lang="en-IN" dirty="0"/>
              <a:t> 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Strategy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8CE605B4-E7E6-43C2-B4A5-278D56939597}"/>
              </a:ext>
            </a:extLst>
          </p:cNvPr>
          <p:cNvSpPr/>
          <p:nvPr/>
        </p:nvSpPr>
        <p:spPr>
          <a:xfrm>
            <a:off x="961776" y="1844038"/>
            <a:ext cx="1929384" cy="899161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Inventory Segment 1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8457BE61-383E-44B9-9FAE-C058878A30D6}"/>
              </a:ext>
            </a:extLst>
          </p:cNvPr>
          <p:cNvSpPr/>
          <p:nvPr/>
        </p:nvSpPr>
        <p:spPr>
          <a:xfrm>
            <a:off x="961776" y="2842257"/>
            <a:ext cx="1929384" cy="899161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Inventory Segment 2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644146A-EDFB-4A49-BFA5-07ECA402602E}"/>
              </a:ext>
            </a:extLst>
          </p:cNvPr>
          <p:cNvSpPr/>
          <p:nvPr/>
        </p:nvSpPr>
        <p:spPr>
          <a:xfrm>
            <a:off x="961776" y="3880159"/>
            <a:ext cx="1929384" cy="899161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Inventory Segment 3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1F27908F-B439-4CE5-9E0D-B3EA0E5004B4}"/>
              </a:ext>
            </a:extLst>
          </p:cNvPr>
          <p:cNvSpPr/>
          <p:nvPr/>
        </p:nvSpPr>
        <p:spPr>
          <a:xfrm>
            <a:off x="961776" y="5541319"/>
            <a:ext cx="1929384" cy="899161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Inventory Segment n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CDE41D1-DC9C-4441-B06B-77A55A7CF693}"/>
              </a:ext>
            </a:extLst>
          </p:cNvPr>
          <p:cNvCxnSpPr/>
          <p:nvPr/>
        </p:nvCxnSpPr>
        <p:spPr>
          <a:xfrm>
            <a:off x="1707544" y="4968240"/>
            <a:ext cx="0" cy="396240"/>
          </a:xfrm>
          <a:prstGeom prst="line">
            <a:avLst/>
          </a:prstGeom>
          <a:ln w="9525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773891E8-D3E2-4DCB-9C85-6B7FE5335C12}"/>
              </a:ext>
            </a:extLst>
          </p:cNvPr>
          <p:cNvSpPr/>
          <p:nvPr/>
        </p:nvSpPr>
        <p:spPr>
          <a:xfrm>
            <a:off x="6862578" y="1844038"/>
            <a:ext cx="3071552" cy="2036121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>
                <a:latin typeface="Arial" panose="020B0604020202020204" pitchFamily="34" charset="0"/>
                <a:cs typeface="Arial" panose="020B0604020202020204" pitchFamily="34" charset="0"/>
              </a:rPr>
              <a:t>Inventory Segment 1</a:t>
            </a: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996AC100-5AE4-404D-9039-EE11E22F7F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3258408"/>
              </p:ext>
            </p:extLst>
          </p:nvPr>
        </p:nvGraphicFramePr>
        <p:xfrm>
          <a:off x="7159274" y="2313244"/>
          <a:ext cx="2478159" cy="1428174"/>
        </p:xfrm>
        <a:graphic>
          <a:graphicData uri="http://schemas.openxmlformats.org/drawingml/2006/table">
            <a:tbl>
              <a:tblPr>
                <a:tableStyleId>{18603FDC-E32A-4AB5-989C-0864C3EAD2B8}</a:tableStyleId>
              </a:tblPr>
              <a:tblGrid>
                <a:gridCol w="880493">
                  <a:extLst>
                    <a:ext uri="{9D8B030D-6E8A-4147-A177-3AD203B41FA5}">
                      <a16:colId xmlns:a16="http://schemas.microsoft.com/office/drawing/2014/main" val="3412982185"/>
                    </a:ext>
                  </a:extLst>
                </a:gridCol>
                <a:gridCol w="784019">
                  <a:extLst>
                    <a:ext uri="{9D8B030D-6E8A-4147-A177-3AD203B41FA5}">
                      <a16:colId xmlns:a16="http://schemas.microsoft.com/office/drawing/2014/main" val="449899850"/>
                    </a:ext>
                  </a:extLst>
                </a:gridCol>
                <a:gridCol w="813647">
                  <a:extLst>
                    <a:ext uri="{9D8B030D-6E8A-4147-A177-3AD203B41FA5}">
                      <a16:colId xmlns:a16="http://schemas.microsoft.com/office/drawing/2014/main" val="79165659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IN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Node 1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5">
                  <a:txBody>
                    <a:bodyPr/>
                    <a:lstStyle/>
                    <a:p>
                      <a:r>
                        <a:rPr lang="en-IN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Optimal Inventory Dials</a:t>
                      </a:r>
                      <a:endParaRPr lang="en-IN" sz="10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5">
                  <a:txBody>
                    <a:bodyPr/>
                    <a:lstStyle/>
                    <a:p>
                      <a:r>
                        <a:rPr lang="en-IN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Optimal Safety stock</a:t>
                      </a:r>
                      <a:endParaRPr lang="en-IN" sz="10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24938"/>
                  </a:ext>
                </a:extLst>
              </a:tr>
              <a:tr h="278972">
                <a:tc>
                  <a:txBody>
                    <a:bodyPr/>
                    <a:lstStyle/>
                    <a:p>
                      <a:r>
                        <a:rPr lang="en-IN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Node 2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5086105"/>
                  </a:ext>
                </a:extLst>
              </a:tr>
              <a:tr h="278972">
                <a:tc>
                  <a:txBody>
                    <a:bodyPr/>
                    <a:lstStyle/>
                    <a:p>
                      <a:r>
                        <a:rPr lang="en-IN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Node 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9106034"/>
                  </a:ext>
                </a:extLst>
              </a:tr>
              <a:tr h="278972">
                <a:tc>
                  <a:txBody>
                    <a:bodyPr/>
                    <a:lstStyle/>
                    <a:p>
                      <a:endParaRPr lang="en-IN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4401283"/>
                  </a:ext>
                </a:extLst>
              </a:tr>
              <a:tr h="347418">
                <a:tc>
                  <a:txBody>
                    <a:bodyPr/>
                    <a:lstStyle/>
                    <a:p>
                      <a:r>
                        <a:rPr lang="en-IN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Node 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8387144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437E0572-4D70-48E3-B3C1-0D6B641E3C5A}"/>
              </a:ext>
            </a:extLst>
          </p:cNvPr>
          <p:cNvSpPr txBox="1"/>
          <p:nvPr/>
        </p:nvSpPr>
        <p:spPr>
          <a:xfrm>
            <a:off x="7272498" y="1887249"/>
            <a:ext cx="2251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Inventory Segment 1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A1465851-A10C-4402-8036-BAD7C5ECDA8A}"/>
              </a:ext>
            </a:extLst>
          </p:cNvPr>
          <p:cNvSpPr/>
          <p:nvPr/>
        </p:nvSpPr>
        <p:spPr>
          <a:xfrm>
            <a:off x="6862578" y="4523258"/>
            <a:ext cx="3071552" cy="2036121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>
                <a:latin typeface="Arial" panose="020B0604020202020204" pitchFamily="34" charset="0"/>
                <a:cs typeface="Arial" panose="020B0604020202020204" pitchFamily="34" charset="0"/>
              </a:rPr>
              <a:t>Inventory Segment 1</a:t>
            </a: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77" name="Table 76">
            <a:extLst>
              <a:ext uri="{FF2B5EF4-FFF2-40B4-BE49-F238E27FC236}">
                <a16:creationId xmlns:a16="http://schemas.microsoft.com/office/drawing/2014/main" id="{5BE9A91B-CC4C-41C8-8CE0-99FF5E04E4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7216139"/>
              </p:ext>
            </p:extLst>
          </p:nvPr>
        </p:nvGraphicFramePr>
        <p:xfrm>
          <a:off x="7159274" y="4992464"/>
          <a:ext cx="2478159" cy="1428174"/>
        </p:xfrm>
        <a:graphic>
          <a:graphicData uri="http://schemas.openxmlformats.org/drawingml/2006/table">
            <a:tbl>
              <a:tblPr>
                <a:tableStyleId>{18603FDC-E32A-4AB5-989C-0864C3EAD2B8}</a:tableStyleId>
              </a:tblPr>
              <a:tblGrid>
                <a:gridCol w="880493">
                  <a:extLst>
                    <a:ext uri="{9D8B030D-6E8A-4147-A177-3AD203B41FA5}">
                      <a16:colId xmlns:a16="http://schemas.microsoft.com/office/drawing/2014/main" val="3412982185"/>
                    </a:ext>
                  </a:extLst>
                </a:gridCol>
                <a:gridCol w="784019">
                  <a:extLst>
                    <a:ext uri="{9D8B030D-6E8A-4147-A177-3AD203B41FA5}">
                      <a16:colId xmlns:a16="http://schemas.microsoft.com/office/drawing/2014/main" val="449899850"/>
                    </a:ext>
                  </a:extLst>
                </a:gridCol>
                <a:gridCol w="813647">
                  <a:extLst>
                    <a:ext uri="{9D8B030D-6E8A-4147-A177-3AD203B41FA5}">
                      <a16:colId xmlns:a16="http://schemas.microsoft.com/office/drawing/2014/main" val="79165659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IN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Node 1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5">
                  <a:txBody>
                    <a:bodyPr/>
                    <a:lstStyle/>
                    <a:p>
                      <a:r>
                        <a:rPr lang="en-IN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Optimal Inventory Dials</a:t>
                      </a:r>
                      <a:endParaRPr lang="en-IN" sz="10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5">
                  <a:txBody>
                    <a:bodyPr/>
                    <a:lstStyle/>
                    <a:p>
                      <a:r>
                        <a:rPr lang="en-IN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Optimal Safety stock</a:t>
                      </a:r>
                      <a:endParaRPr lang="en-IN" sz="10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24938"/>
                  </a:ext>
                </a:extLst>
              </a:tr>
              <a:tr h="278972">
                <a:tc>
                  <a:txBody>
                    <a:bodyPr/>
                    <a:lstStyle/>
                    <a:p>
                      <a:r>
                        <a:rPr lang="en-IN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Node 2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5086105"/>
                  </a:ext>
                </a:extLst>
              </a:tr>
              <a:tr h="278972">
                <a:tc>
                  <a:txBody>
                    <a:bodyPr/>
                    <a:lstStyle/>
                    <a:p>
                      <a:r>
                        <a:rPr lang="en-IN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Node 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9106034"/>
                  </a:ext>
                </a:extLst>
              </a:tr>
              <a:tr h="278972">
                <a:tc>
                  <a:txBody>
                    <a:bodyPr/>
                    <a:lstStyle/>
                    <a:p>
                      <a:endParaRPr lang="en-IN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4401283"/>
                  </a:ext>
                </a:extLst>
              </a:tr>
              <a:tr h="347418">
                <a:tc>
                  <a:txBody>
                    <a:bodyPr/>
                    <a:lstStyle/>
                    <a:p>
                      <a:r>
                        <a:rPr lang="en-IN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Node 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8387144"/>
                  </a:ext>
                </a:extLst>
              </a:tr>
            </a:tbl>
          </a:graphicData>
        </a:graphic>
      </p:graphicFrame>
      <p:sp>
        <p:nvSpPr>
          <p:cNvPr id="78" name="TextBox 77">
            <a:extLst>
              <a:ext uri="{FF2B5EF4-FFF2-40B4-BE49-F238E27FC236}">
                <a16:creationId xmlns:a16="http://schemas.microsoft.com/office/drawing/2014/main" id="{9DDB587F-C206-4AB1-88A3-BAAE16F53F81}"/>
              </a:ext>
            </a:extLst>
          </p:cNvPr>
          <p:cNvSpPr txBox="1"/>
          <p:nvPr/>
        </p:nvSpPr>
        <p:spPr>
          <a:xfrm>
            <a:off x="7272498" y="4566469"/>
            <a:ext cx="2251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Inventory Segment n</a:t>
            </a:r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C5A61E75-EAC9-4185-814B-F542119FAA72}"/>
              </a:ext>
            </a:extLst>
          </p:cNvPr>
          <p:cNvCxnSpPr/>
          <p:nvPr/>
        </p:nvCxnSpPr>
        <p:spPr>
          <a:xfrm>
            <a:off x="8365074" y="3989827"/>
            <a:ext cx="0" cy="396240"/>
          </a:xfrm>
          <a:prstGeom prst="line">
            <a:avLst/>
          </a:prstGeom>
          <a:ln w="9525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80" name="Rectangle 79">
            <a:extLst>
              <a:ext uri="{FF2B5EF4-FFF2-40B4-BE49-F238E27FC236}">
                <a16:creationId xmlns:a16="http://schemas.microsoft.com/office/drawing/2014/main" id="{008478C2-47F2-43C2-BA8E-7504435CBAEC}"/>
              </a:ext>
            </a:extLst>
          </p:cNvPr>
          <p:cNvSpPr/>
          <p:nvPr/>
        </p:nvSpPr>
        <p:spPr>
          <a:xfrm>
            <a:off x="10214109" y="3421046"/>
            <a:ext cx="1767181" cy="1173811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Inventory Cost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C9E802D-F769-480D-9ACE-B0DDE1CFE692}"/>
              </a:ext>
            </a:extLst>
          </p:cNvPr>
          <p:cNvCxnSpPr/>
          <p:nvPr/>
        </p:nvCxnSpPr>
        <p:spPr>
          <a:xfrm>
            <a:off x="579120" y="1538013"/>
            <a:ext cx="0" cy="44775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289911F-AD0E-4382-8AB9-9965175F38FA}"/>
              </a:ext>
            </a:extLst>
          </p:cNvPr>
          <p:cNvCxnSpPr>
            <a:cxnSpLocks/>
            <a:endCxn id="44" idx="1"/>
          </p:cNvCxnSpPr>
          <p:nvPr/>
        </p:nvCxnSpPr>
        <p:spPr>
          <a:xfrm flipV="1">
            <a:off x="587078" y="2293619"/>
            <a:ext cx="374698" cy="63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61AA089C-EBC3-4CF6-B057-7E5CCD008DC8}"/>
              </a:ext>
            </a:extLst>
          </p:cNvPr>
          <p:cNvCxnSpPr>
            <a:cxnSpLocks/>
          </p:cNvCxnSpPr>
          <p:nvPr/>
        </p:nvCxnSpPr>
        <p:spPr>
          <a:xfrm flipV="1">
            <a:off x="587078" y="3360195"/>
            <a:ext cx="374698" cy="63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DDAC2680-2923-447E-8A98-CE0AB5801373}"/>
              </a:ext>
            </a:extLst>
          </p:cNvPr>
          <p:cNvCxnSpPr>
            <a:cxnSpLocks/>
          </p:cNvCxnSpPr>
          <p:nvPr/>
        </p:nvCxnSpPr>
        <p:spPr>
          <a:xfrm flipV="1">
            <a:off x="602783" y="4329739"/>
            <a:ext cx="374698" cy="63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06EF70BD-20EA-4A66-BED1-63BD89B42FD4}"/>
              </a:ext>
            </a:extLst>
          </p:cNvPr>
          <p:cNvCxnSpPr>
            <a:cxnSpLocks/>
          </p:cNvCxnSpPr>
          <p:nvPr/>
        </p:nvCxnSpPr>
        <p:spPr>
          <a:xfrm flipV="1">
            <a:off x="571163" y="6012373"/>
            <a:ext cx="374698" cy="63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9D9DFE33-8C93-45C2-AD95-09DF886DE4E4}"/>
              </a:ext>
            </a:extLst>
          </p:cNvPr>
          <p:cNvCxnSpPr>
            <a:cxnSpLocks/>
            <a:endCxn id="72" idx="1"/>
          </p:cNvCxnSpPr>
          <p:nvPr/>
        </p:nvCxnSpPr>
        <p:spPr>
          <a:xfrm>
            <a:off x="6462729" y="2862099"/>
            <a:ext cx="3998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559C95E6-950E-4EF8-9356-CE6A0BD94EC1}"/>
              </a:ext>
            </a:extLst>
          </p:cNvPr>
          <p:cNvCxnSpPr>
            <a:cxnSpLocks/>
          </p:cNvCxnSpPr>
          <p:nvPr/>
        </p:nvCxnSpPr>
        <p:spPr>
          <a:xfrm>
            <a:off x="6443416" y="5559560"/>
            <a:ext cx="3998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or: Elbow 72">
            <a:extLst>
              <a:ext uri="{FF2B5EF4-FFF2-40B4-BE49-F238E27FC236}">
                <a16:creationId xmlns:a16="http://schemas.microsoft.com/office/drawing/2014/main" id="{E8304153-14B4-43CA-B097-3ABD10A93E97}"/>
              </a:ext>
            </a:extLst>
          </p:cNvPr>
          <p:cNvCxnSpPr>
            <a:stCxn id="72" idx="3"/>
            <a:endCxn id="80" idx="0"/>
          </p:cNvCxnSpPr>
          <p:nvPr/>
        </p:nvCxnSpPr>
        <p:spPr>
          <a:xfrm>
            <a:off x="9934130" y="2862099"/>
            <a:ext cx="1163570" cy="55894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77CAB69E-913D-4049-8FB0-6D2BA5EFA74C}"/>
              </a:ext>
            </a:extLst>
          </p:cNvPr>
          <p:cNvCxnSpPr>
            <a:stCxn id="76" idx="3"/>
            <a:endCxn id="80" idx="2"/>
          </p:cNvCxnSpPr>
          <p:nvPr/>
        </p:nvCxnSpPr>
        <p:spPr>
          <a:xfrm flipV="1">
            <a:off x="9934130" y="4594857"/>
            <a:ext cx="1163570" cy="94646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FC9CFF81-967E-4B59-933D-DDEDD16CABC3}"/>
              </a:ext>
            </a:extLst>
          </p:cNvPr>
          <p:cNvSpPr txBox="1"/>
          <p:nvPr/>
        </p:nvSpPr>
        <p:spPr>
          <a:xfrm>
            <a:off x="272413" y="601550"/>
            <a:ext cx="2699069" cy="557784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algn="ctr">
              <a:defRPr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IN" sz="1500" dirty="0"/>
              <a:t>INVENTORY SEGMENTATION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873F5ADE-3492-4331-BE57-94031E642ECE}"/>
              </a:ext>
            </a:extLst>
          </p:cNvPr>
          <p:cNvSpPr txBox="1"/>
          <p:nvPr/>
        </p:nvSpPr>
        <p:spPr>
          <a:xfrm>
            <a:off x="4751668" y="601550"/>
            <a:ext cx="1879517" cy="557784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algn="ctr">
              <a:defRPr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IN" sz="1500" dirty="0"/>
              <a:t>ALGORITHM</a:t>
            </a: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43080838-00FD-42FC-B579-6EC79659145B}"/>
              </a:ext>
            </a:extLst>
          </p:cNvPr>
          <p:cNvSpPr txBox="1"/>
          <p:nvPr/>
        </p:nvSpPr>
        <p:spPr>
          <a:xfrm>
            <a:off x="6837394" y="601550"/>
            <a:ext cx="3078160" cy="557784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algn="ctr">
              <a:defRPr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IN" sz="1500" dirty="0"/>
              <a:t>OPTIMAL SOLUTION</a:t>
            </a: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5CFACC8E-FF1E-4CFF-8776-366BD32C3EEC}"/>
              </a:ext>
            </a:extLst>
          </p:cNvPr>
          <p:cNvSpPr txBox="1"/>
          <p:nvPr/>
        </p:nvSpPr>
        <p:spPr>
          <a:xfrm>
            <a:off x="10121762" y="601550"/>
            <a:ext cx="1797826" cy="557784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algn="ctr">
              <a:defRPr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IN" sz="1500" dirty="0"/>
              <a:t>OUTPUT DECISSION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E7B58914-1F31-4622-876C-D4966911EDC4}"/>
              </a:ext>
            </a:extLst>
          </p:cNvPr>
          <p:cNvSpPr txBox="1"/>
          <p:nvPr/>
        </p:nvSpPr>
        <p:spPr>
          <a:xfrm>
            <a:off x="3177691" y="601550"/>
            <a:ext cx="1367768" cy="557784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algn="ctr">
              <a:defRPr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IN" sz="1500" dirty="0"/>
              <a:t>INPUT DECISSION</a:t>
            </a:r>
          </a:p>
        </p:txBody>
      </p:sp>
    </p:spTree>
    <p:extLst>
      <p:ext uri="{BB962C8B-B14F-4D97-AF65-F5344CB8AC3E}">
        <p14:creationId xmlns:p14="http://schemas.microsoft.com/office/powerpoint/2010/main" val="42906662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1080" y="80888"/>
            <a:ext cx="10591799" cy="389969"/>
          </a:xfrm>
        </p:spPr>
        <p:txBody>
          <a:bodyPr/>
          <a:lstStyle/>
          <a:p>
            <a:r>
              <a:rPr lang="en-US" dirty="0"/>
              <a:t>Inventory Optimization : Multi-Echelon Inventory Optimization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1E6924D7-8294-4C97-948E-D3F2DC76DCD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81064403"/>
              </p:ext>
            </p:extLst>
          </p:nvPr>
        </p:nvGraphicFramePr>
        <p:xfrm>
          <a:off x="1163319" y="1146387"/>
          <a:ext cx="2341881" cy="36389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62" name="Diagram 61">
            <a:extLst>
              <a:ext uri="{FF2B5EF4-FFF2-40B4-BE49-F238E27FC236}">
                <a16:creationId xmlns:a16="http://schemas.microsoft.com/office/drawing/2014/main" id="{95014DCB-AF32-46D3-AD8B-38BF15B773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74101661"/>
              </p:ext>
            </p:extLst>
          </p:nvPr>
        </p:nvGraphicFramePr>
        <p:xfrm>
          <a:off x="8326120" y="1253067"/>
          <a:ext cx="2326640" cy="35322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FA63A826-4116-4567-9B4C-EBBD57A2848D}"/>
              </a:ext>
            </a:extLst>
          </p:cNvPr>
          <p:cNvSpPr txBox="1"/>
          <p:nvPr/>
        </p:nvSpPr>
        <p:spPr>
          <a:xfrm>
            <a:off x="1706880" y="5602067"/>
            <a:ext cx="8397240" cy="369332"/>
          </a:xfrm>
          <a:prstGeom prst="rect">
            <a:avLst/>
          </a:prstGeom>
          <a:solidFill>
            <a:srgbClr val="000000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I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Replenishment Engine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76021C17-D187-4A42-8630-8885A6137956}"/>
              </a:ext>
            </a:extLst>
          </p:cNvPr>
          <p:cNvSpPr txBox="1"/>
          <p:nvPr/>
        </p:nvSpPr>
        <p:spPr>
          <a:xfrm>
            <a:off x="984343" y="677295"/>
            <a:ext cx="2684594" cy="323165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algn="ctr">
              <a:defRPr sz="1500" b="1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IN" sz="1800" dirty="0"/>
              <a:t>EXCESS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13A3AFB3-6111-44A2-83BB-34ACE243FB0E}"/>
              </a:ext>
            </a:extLst>
          </p:cNvPr>
          <p:cNvSpPr txBox="1"/>
          <p:nvPr/>
        </p:nvSpPr>
        <p:spPr>
          <a:xfrm>
            <a:off x="8147143" y="660048"/>
            <a:ext cx="2684594" cy="369332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algn="ctr">
              <a:defRPr sz="1500" b="1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IN" sz="1800" dirty="0"/>
              <a:t>SHORTAGE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ED9AA292-05A8-4AAA-B7B3-FBBFDE3C4FFA}"/>
              </a:ext>
            </a:extLst>
          </p:cNvPr>
          <p:cNvCxnSpPr>
            <a:cxnSpLocks/>
          </p:cNvCxnSpPr>
          <p:nvPr/>
        </p:nvCxnSpPr>
        <p:spPr>
          <a:xfrm>
            <a:off x="3474720" y="1524000"/>
            <a:ext cx="4851400" cy="8167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B04AEC85-5400-4771-A3D6-C7BC3D8F6ADF}"/>
              </a:ext>
            </a:extLst>
          </p:cNvPr>
          <p:cNvCxnSpPr>
            <a:cxnSpLocks/>
          </p:cNvCxnSpPr>
          <p:nvPr/>
        </p:nvCxnSpPr>
        <p:spPr>
          <a:xfrm>
            <a:off x="3489960" y="1523999"/>
            <a:ext cx="4836160" cy="14922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1ADF15A8-4102-4D84-A9E6-B11AA2FA201E}"/>
              </a:ext>
            </a:extLst>
          </p:cNvPr>
          <p:cNvCxnSpPr>
            <a:cxnSpLocks/>
          </p:cNvCxnSpPr>
          <p:nvPr/>
        </p:nvCxnSpPr>
        <p:spPr>
          <a:xfrm>
            <a:off x="3505200" y="1523997"/>
            <a:ext cx="4790440" cy="29099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FE31B9E6-2176-4376-8DF5-A7CAFBB7599C}"/>
              </a:ext>
            </a:extLst>
          </p:cNvPr>
          <p:cNvCxnSpPr>
            <a:cxnSpLocks/>
          </p:cNvCxnSpPr>
          <p:nvPr/>
        </p:nvCxnSpPr>
        <p:spPr>
          <a:xfrm flipV="1">
            <a:off x="3505200" y="1639003"/>
            <a:ext cx="4805680" cy="5822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455CDC54-C204-4411-9519-A6201605F636}"/>
              </a:ext>
            </a:extLst>
          </p:cNvPr>
          <p:cNvCxnSpPr>
            <a:cxnSpLocks/>
          </p:cNvCxnSpPr>
          <p:nvPr/>
        </p:nvCxnSpPr>
        <p:spPr>
          <a:xfrm>
            <a:off x="3505200" y="2221242"/>
            <a:ext cx="4820920" cy="1150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4A200A5C-1CE4-4608-A53A-DF1699DB0CA1}"/>
              </a:ext>
            </a:extLst>
          </p:cNvPr>
          <p:cNvCxnSpPr>
            <a:cxnSpLocks/>
          </p:cNvCxnSpPr>
          <p:nvPr/>
        </p:nvCxnSpPr>
        <p:spPr>
          <a:xfrm>
            <a:off x="3489960" y="2247258"/>
            <a:ext cx="4836160" cy="7906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B48D5E8B-1E3E-4439-838C-9BCF4E95A7EB}"/>
              </a:ext>
            </a:extLst>
          </p:cNvPr>
          <p:cNvCxnSpPr>
            <a:cxnSpLocks/>
          </p:cNvCxnSpPr>
          <p:nvPr/>
        </p:nvCxnSpPr>
        <p:spPr>
          <a:xfrm>
            <a:off x="3535680" y="2278743"/>
            <a:ext cx="4759960" cy="21725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C338E819-A422-4AA3-9870-DD98D9B299E5}"/>
              </a:ext>
            </a:extLst>
          </p:cNvPr>
          <p:cNvCxnSpPr/>
          <p:nvPr/>
        </p:nvCxnSpPr>
        <p:spPr>
          <a:xfrm flipV="1">
            <a:off x="3489960" y="1639003"/>
            <a:ext cx="4805680" cy="13772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A815F7E5-DB68-4F4E-A5A7-A8845ED1B03D}"/>
              </a:ext>
            </a:extLst>
          </p:cNvPr>
          <p:cNvCxnSpPr>
            <a:cxnSpLocks/>
          </p:cNvCxnSpPr>
          <p:nvPr/>
        </p:nvCxnSpPr>
        <p:spPr>
          <a:xfrm flipV="1">
            <a:off x="3505200" y="2368899"/>
            <a:ext cx="4820920" cy="6831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97A40761-E67B-44E1-9B37-8757DF0A4741}"/>
              </a:ext>
            </a:extLst>
          </p:cNvPr>
          <p:cNvCxnSpPr>
            <a:cxnSpLocks/>
          </p:cNvCxnSpPr>
          <p:nvPr/>
        </p:nvCxnSpPr>
        <p:spPr>
          <a:xfrm>
            <a:off x="3535680" y="3066140"/>
            <a:ext cx="4759960" cy="1395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237ABA6C-4D48-4134-B0B5-20FFF5987CBA}"/>
              </a:ext>
            </a:extLst>
          </p:cNvPr>
          <p:cNvCxnSpPr/>
          <p:nvPr/>
        </p:nvCxnSpPr>
        <p:spPr>
          <a:xfrm flipV="1">
            <a:off x="3474720" y="1639003"/>
            <a:ext cx="4836160" cy="27949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721B9964-10A8-4B97-B95A-CB045B648328}"/>
              </a:ext>
            </a:extLst>
          </p:cNvPr>
          <p:cNvCxnSpPr>
            <a:cxnSpLocks/>
          </p:cNvCxnSpPr>
          <p:nvPr/>
        </p:nvCxnSpPr>
        <p:spPr>
          <a:xfrm flipV="1">
            <a:off x="3474720" y="2398796"/>
            <a:ext cx="4836160" cy="20611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4DFEFCDC-8BAD-4ED1-81B3-A78A5DF09AA3}"/>
              </a:ext>
            </a:extLst>
          </p:cNvPr>
          <p:cNvCxnSpPr>
            <a:cxnSpLocks/>
          </p:cNvCxnSpPr>
          <p:nvPr/>
        </p:nvCxnSpPr>
        <p:spPr>
          <a:xfrm flipV="1">
            <a:off x="3535680" y="3066717"/>
            <a:ext cx="4759960" cy="13708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C3DD4681-A573-4F86-89AF-0471C2726680}"/>
              </a:ext>
            </a:extLst>
          </p:cNvPr>
          <p:cNvGrpSpPr/>
          <p:nvPr/>
        </p:nvGrpSpPr>
        <p:grpSpPr>
          <a:xfrm>
            <a:off x="365759" y="1523997"/>
            <a:ext cx="1341121" cy="4262736"/>
            <a:chOff x="365759" y="1523997"/>
            <a:chExt cx="1341121" cy="4262736"/>
          </a:xfrm>
        </p:grpSpPr>
        <p:cxnSp>
          <p:nvCxnSpPr>
            <p:cNvPr id="103" name="Connector: Elbow 102">
              <a:extLst>
                <a:ext uri="{FF2B5EF4-FFF2-40B4-BE49-F238E27FC236}">
                  <a16:creationId xmlns:a16="http://schemas.microsoft.com/office/drawing/2014/main" id="{BA25BCF4-E6C5-4AD4-ADB5-6D0FB8CA5842}"/>
                </a:ext>
              </a:extLst>
            </p:cNvPr>
            <p:cNvCxnSpPr>
              <a:cxnSpLocks/>
              <a:endCxn id="10" idx="1"/>
            </p:cNvCxnSpPr>
            <p:nvPr/>
          </p:nvCxnSpPr>
          <p:spPr>
            <a:xfrm rot="16200000" flipH="1">
              <a:off x="-1095048" y="2984805"/>
              <a:ext cx="4262736" cy="1341120"/>
            </a:xfrm>
            <a:prstGeom prst="bentConnector2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A2F9552D-4F1B-44B1-B308-89605C1B22E2}"/>
                </a:ext>
              </a:extLst>
            </p:cNvPr>
            <p:cNvCxnSpPr/>
            <p:nvPr/>
          </p:nvCxnSpPr>
          <p:spPr>
            <a:xfrm>
              <a:off x="381000" y="1523997"/>
              <a:ext cx="782320" cy="0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A45F9305-0559-498D-8A1F-271F4CDB50A7}"/>
                </a:ext>
              </a:extLst>
            </p:cNvPr>
            <p:cNvCxnSpPr/>
            <p:nvPr/>
          </p:nvCxnSpPr>
          <p:spPr>
            <a:xfrm>
              <a:off x="365759" y="2263500"/>
              <a:ext cx="78232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4DAF8964-1FAC-47C7-9F7D-F6794B917C94}"/>
                </a:ext>
              </a:extLst>
            </p:cNvPr>
            <p:cNvCxnSpPr/>
            <p:nvPr/>
          </p:nvCxnSpPr>
          <p:spPr>
            <a:xfrm>
              <a:off x="365759" y="3008977"/>
              <a:ext cx="78232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27EAB474-D431-4421-95AB-E8DAB319DFA8}"/>
                </a:ext>
              </a:extLst>
            </p:cNvPr>
            <p:cNvCxnSpPr/>
            <p:nvPr/>
          </p:nvCxnSpPr>
          <p:spPr>
            <a:xfrm>
              <a:off x="365759" y="3740497"/>
              <a:ext cx="78232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AB637574-50C1-46FF-95C9-DABF9228ADA0}"/>
                </a:ext>
              </a:extLst>
            </p:cNvPr>
            <p:cNvCxnSpPr/>
            <p:nvPr/>
          </p:nvCxnSpPr>
          <p:spPr>
            <a:xfrm>
              <a:off x="381000" y="4433921"/>
              <a:ext cx="78232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C9DA55E2-6465-43D4-85B4-2C54166CCB53}"/>
              </a:ext>
            </a:extLst>
          </p:cNvPr>
          <p:cNvGrpSpPr/>
          <p:nvPr/>
        </p:nvGrpSpPr>
        <p:grpSpPr>
          <a:xfrm flipH="1">
            <a:off x="10104120" y="1523997"/>
            <a:ext cx="1341121" cy="4262736"/>
            <a:chOff x="365759" y="1523997"/>
            <a:chExt cx="1341121" cy="4262736"/>
          </a:xfrm>
        </p:grpSpPr>
        <p:cxnSp>
          <p:nvCxnSpPr>
            <p:cNvPr id="117" name="Connector: Elbow 116">
              <a:extLst>
                <a:ext uri="{FF2B5EF4-FFF2-40B4-BE49-F238E27FC236}">
                  <a16:creationId xmlns:a16="http://schemas.microsoft.com/office/drawing/2014/main" id="{CEF61D88-73B9-49B6-941F-50CF40A20A36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-1095048" y="2984805"/>
              <a:ext cx="4262736" cy="1341120"/>
            </a:xfrm>
            <a:prstGeom prst="bentConnector2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64D86EAC-8C82-4E17-9984-76FA2EBC0C10}"/>
                </a:ext>
              </a:extLst>
            </p:cNvPr>
            <p:cNvCxnSpPr/>
            <p:nvPr/>
          </p:nvCxnSpPr>
          <p:spPr>
            <a:xfrm>
              <a:off x="381000" y="1523997"/>
              <a:ext cx="782320" cy="0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A64354B5-92E6-4C98-BCBC-28C8B5DF8506}"/>
                </a:ext>
              </a:extLst>
            </p:cNvPr>
            <p:cNvCxnSpPr/>
            <p:nvPr/>
          </p:nvCxnSpPr>
          <p:spPr>
            <a:xfrm>
              <a:off x="365759" y="2263500"/>
              <a:ext cx="78232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32549A6E-39C5-4379-9506-D8E58DE29570}"/>
                </a:ext>
              </a:extLst>
            </p:cNvPr>
            <p:cNvCxnSpPr/>
            <p:nvPr/>
          </p:nvCxnSpPr>
          <p:spPr>
            <a:xfrm>
              <a:off x="365759" y="3008977"/>
              <a:ext cx="78232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C7A27D30-6FB3-4DFA-96C5-A7E25F5E47C0}"/>
                </a:ext>
              </a:extLst>
            </p:cNvPr>
            <p:cNvCxnSpPr/>
            <p:nvPr/>
          </p:nvCxnSpPr>
          <p:spPr>
            <a:xfrm>
              <a:off x="365759" y="3740497"/>
              <a:ext cx="78232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99D73AD3-5B7D-4421-B205-BF5F26079D3A}"/>
                </a:ext>
              </a:extLst>
            </p:cNvPr>
            <p:cNvCxnSpPr/>
            <p:nvPr/>
          </p:nvCxnSpPr>
          <p:spPr>
            <a:xfrm>
              <a:off x="381000" y="4433921"/>
              <a:ext cx="78232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3" name="TextBox 122">
            <a:extLst>
              <a:ext uri="{FF2B5EF4-FFF2-40B4-BE49-F238E27FC236}">
                <a16:creationId xmlns:a16="http://schemas.microsoft.com/office/drawing/2014/main" id="{EEAA4EE2-C32E-4C7A-882B-5012959483DE}"/>
              </a:ext>
            </a:extLst>
          </p:cNvPr>
          <p:cNvSpPr txBox="1"/>
          <p:nvPr/>
        </p:nvSpPr>
        <p:spPr>
          <a:xfrm>
            <a:off x="2743200" y="6250044"/>
            <a:ext cx="2941320" cy="369332"/>
          </a:xfrm>
          <a:prstGeom prst="rect">
            <a:avLst/>
          </a:prstGeom>
          <a:solidFill>
            <a:srgbClr val="E7E6E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LEAD TIME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FEF97BD5-AC4D-4336-A7A1-E4BE2467D9B9}"/>
              </a:ext>
            </a:extLst>
          </p:cNvPr>
          <p:cNvSpPr txBox="1"/>
          <p:nvPr/>
        </p:nvSpPr>
        <p:spPr>
          <a:xfrm>
            <a:off x="6050280" y="6250044"/>
            <a:ext cx="2849880" cy="369332"/>
          </a:xfrm>
          <a:prstGeom prst="rect">
            <a:avLst/>
          </a:prstGeom>
          <a:solidFill>
            <a:srgbClr val="E7E6E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OBJECTIVE</a:t>
            </a:r>
          </a:p>
        </p:txBody>
      </p: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ECB2E9F7-1C41-4647-938F-88F1F76EEC5D}"/>
              </a:ext>
            </a:extLst>
          </p:cNvPr>
          <p:cNvCxnSpPr>
            <a:stCxn id="123" idx="0"/>
          </p:cNvCxnSpPr>
          <p:nvPr/>
        </p:nvCxnSpPr>
        <p:spPr>
          <a:xfrm flipV="1">
            <a:off x="4213860" y="5971399"/>
            <a:ext cx="7620" cy="2786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C568E1E5-023D-4971-9591-F46CB5ED74CA}"/>
              </a:ext>
            </a:extLst>
          </p:cNvPr>
          <p:cNvCxnSpPr/>
          <p:nvPr/>
        </p:nvCxnSpPr>
        <p:spPr>
          <a:xfrm flipV="1">
            <a:off x="7475220" y="5971398"/>
            <a:ext cx="7620" cy="2786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TextBox 130">
            <a:extLst>
              <a:ext uri="{FF2B5EF4-FFF2-40B4-BE49-F238E27FC236}">
                <a16:creationId xmlns:a16="http://schemas.microsoft.com/office/drawing/2014/main" id="{B91769EC-4F18-4889-8EF9-2F722EA44663}"/>
              </a:ext>
            </a:extLst>
          </p:cNvPr>
          <p:cNvSpPr txBox="1"/>
          <p:nvPr/>
        </p:nvSpPr>
        <p:spPr>
          <a:xfrm>
            <a:off x="4785360" y="4364258"/>
            <a:ext cx="2270760" cy="646331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OPTIMAL PRODUCT FLOW</a:t>
            </a:r>
          </a:p>
        </p:txBody>
      </p: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0FF3DB73-3825-43D8-8C07-8F1C6440DA79}"/>
              </a:ext>
            </a:extLst>
          </p:cNvPr>
          <p:cNvCxnSpPr>
            <a:cxnSpLocks/>
          </p:cNvCxnSpPr>
          <p:nvPr/>
        </p:nvCxnSpPr>
        <p:spPr>
          <a:xfrm flipV="1">
            <a:off x="5881370" y="5019230"/>
            <a:ext cx="0" cy="5828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83088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Network Optimization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ED334EB1-7C6A-4BE2-A151-00B84FF155A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5888102"/>
              </p:ext>
            </p:extLst>
          </p:nvPr>
        </p:nvGraphicFramePr>
        <p:xfrm>
          <a:off x="9347188" y="227158"/>
          <a:ext cx="2456093" cy="16329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979501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DCAC661A-72B4-4236-AB1F-004B99216336}"/>
              </a:ext>
            </a:extLst>
          </p:cNvPr>
          <p:cNvSpPr/>
          <p:nvPr/>
        </p:nvSpPr>
        <p:spPr>
          <a:xfrm>
            <a:off x="9606544" y="571815"/>
            <a:ext cx="1622560" cy="400110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IN" sz="20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Key Metrics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C04D3E4-573A-4E1D-AF9C-6366B7D86B44}"/>
              </a:ext>
            </a:extLst>
          </p:cNvPr>
          <p:cNvSpPr/>
          <p:nvPr/>
        </p:nvSpPr>
        <p:spPr>
          <a:xfrm>
            <a:off x="250946" y="556010"/>
            <a:ext cx="1543165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IN" sz="20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Key Levers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1C0E116-3602-47DB-97FC-C7492BE957F9}"/>
              </a:ext>
            </a:extLst>
          </p:cNvPr>
          <p:cNvSpPr/>
          <p:nvPr/>
        </p:nvSpPr>
        <p:spPr>
          <a:xfrm>
            <a:off x="1730964" y="5465837"/>
            <a:ext cx="1737976" cy="400110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algn="ctr"/>
            <a:r>
              <a:rPr lang="en-IN" sz="20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Key Benefits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9655" y="77070"/>
            <a:ext cx="10940304" cy="408349"/>
          </a:xfrm>
        </p:spPr>
        <p:txBody>
          <a:bodyPr/>
          <a:lstStyle/>
          <a:p>
            <a:r>
              <a:rPr lang="en-US" dirty="0"/>
              <a:t>Network Optimization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AEC8E8A8-E4FF-4792-9E79-2663F631845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70916179"/>
              </p:ext>
            </p:extLst>
          </p:nvPr>
        </p:nvGraphicFramePr>
        <p:xfrm>
          <a:off x="138526" y="950362"/>
          <a:ext cx="6200869" cy="36769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B826DA8D-7CA3-424F-BA68-B9B839D116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4875068"/>
              </p:ext>
            </p:extLst>
          </p:nvPr>
        </p:nvGraphicFramePr>
        <p:xfrm>
          <a:off x="1794115" y="998052"/>
          <a:ext cx="6530689" cy="6715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30689">
                  <a:extLst>
                    <a:ext uri="{9D8B030D-6E8A-4147-A177-3AD203B41FA5}">
                      <a16:colId xmlns:a16="http://schemas.microsoft.com/office/drawing/2014/main" val="3002827998"/>
                    </a:ext>
                  </a:extLst>
                </a:gridCol>
              </a:tblGrid>
              <a:tr h="671544">
                <a:tc>
                  <a:txBody>
                    <a:bodyPr/>
                    <a:lstStyle/>
                    <a:p>
                      <a:pPr marL="285750" indent="-285750" algn="l" defTabSz="914400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en-IN" sz="1300" b="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What is the optimal location and capacity of the facilities in the network?</a:t>
                      </a:r>
                    </a:p>
                    <a:p>
                      <a:pPr marL="285750" indent="-285750" algn="l" defTabSz="914400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en-IN" sz="1300" b="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How do we optimize the facilities post a merger or an acquisition?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0560233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01CD6AD1-5F55-4771-B7CD-70CCC9E085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3191349"/>
              </p:ext>
            </p:extLst>
          </p:nvPr>
        </p:nvGraphicFramePr>
        <p:xfrm>
          <a:off x="1794114" y="1785078"/>
          <a:ext cx="6530689" cy="6192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30689">
                  <a:extLst>
                    <a:ext uri="{9D8B030D-6E8A-4147-A177-3AD203B41FA5}">
                      <a16:colId xmlns:a16="http://schemas.microsoft.com/office/drawing/2014/main" val="3002827998"/>
                    </a:ext>
                  </a:extLst>
                </a:gridCol>
              </a:tblGrid>
              <a:tr h="619262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IN" sz="1300" b="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How can we minimize the bottle necks in the supply chain network?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IN" sz="1300" b="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How can we ensure the shortest path is followed in the fulfilment process?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0560233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CB532FE5-2662-4D13-9F07-E1D09B85E0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50727"/>
              </p:ext>
            </p:extLst>
          </p:nvPr>
        </p:nvGraphicFramePr>
        <p:xfrm>
          <a:off x="1794114" y="2507690"/>
          <a:ext cx="6530689" cy="6381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30689">
                  <a:extLst>
                    <a:ext uri="{9D8B030D-6E8A-4147-A177-3AD203B41FA5}">
                      <a16:colId xmlns:a16="http://schemas.microsoft.com/office/drawing/2014/main" val="3002827998"/>
                    </a:ext>
                  </a:extLst>
                </a:gridCol>
              </a:tblGrid>
              <a:tr h="638150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IN" sz="1300" b="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How can we design our network to balance efficiency vs responsiveness?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IN" sz="1300" b="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How does customs permit, taxes and agreements drive  network structure?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0560233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D98396B5-DC03-4B01-8D72-0CCCE25712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9693516"/>
              </p:ext>
            </p:extLst>
          </p:nvPr>
        </p:nvGraphicFramePr>
        <p:xfrm>
          <a:off x="1800743" y="3247674"/>
          <a:ext cx="6530689" cy="6415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30689">
                  <a:extLst>
                    <a:ext uri="{9D8B030D-6E8A-4147-A177-3AD203B41FA5}">
                      <a16:colId xmlns:a16="http://schemas.microsoft.com/office/drawing/2014/main" val="3002827998"/>
                    </a:ext>
                  </a:extLst>
                </a:gridCol>
              </a:tblGrid>
              <a:tr h="641596">
                <a:tc>
                  <a:txBody>
                    <a:bodyPr/>
                    <a:lstStyle/>
                    <a:p>
                      <a:pPr marL="285750" indent="-285750" algn="l" defTabSz="914400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en-IN" sz="1300" b="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How agile is my supply chain to respond to an uncertainty or risk?</a:t>
                      </a:r>
                    </a:p>
                    <a:p>
                      <a:pPr marL="285750" indent="-285750" algn="l" defTabSz="914400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en-IN" sz="1300" b="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How can a responsive supply chain move up the efficiency frontier?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0560233"/>
                  </a:ext>
                </a:extLst>
              </a:tr>
            </a:tbl>
          </a:graphicData>
        </a:graphic>
      </p:graphicFrame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FA6E5794-A7AD-47E1-B47A-EF44E6D735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845734"/>
              </p:ext>
            </p:extLst>
          </p:nvPr>
        </p:nvGraphicFramePr>
        <p:xfrm>
          <a:off x="1794111" y="3991104"/>
          <a:ext cx="6530689" cy="6504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30689">
                  <a:extLst>
                    <a:ext uri="{9D8B030D-6E8A-4147-A177-3AD203B41FA5}">
                      <a16:colId xmlns:a16="http://schemas.microsoft.com/office/drawing/2014/main" val="3002827998"/>
                    </a:ext>
                  </a:extLst>
                </a:gridCol>
              </a:tblGrid>
              <a:tr h="650474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IN" sz="13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How can we choose an optimal capacity to balance supply and demand?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IN" sz="13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How do we choose an optimal warehouse capacity?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0560233"/>
                  </a:ext>
                </a:extLst>
              </a:tr>
            </a:tbl>
          </a:graphicData>
        </a:graphic>
      </p:graphicFrame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141D4160-BE48-4539-98F3-D857F024EB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5403844"/>
              </p:ext>
            </p:extLst>
          </p:nvPr>
        </p:nvGraphicFramePr>
        <p:xfrm>
          <a:off x="8557399" y="984210"/>
          <a:ext cx="3530991" cy="36559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30991">
                  <a:extLst>
                    <a:ext uri="{9D8B030D-6E8A-4147-A177-3AD203B41FA5}">
                      <a16:colId xmlns:a16="http://schemas.microsoft.com/office/drawing/2014/main" val="318430745"/>
                    </a:ext>
                  </a:extLst>
                </a:gridCol>
              </a:tblGrid>
              <a:tr h="3655996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7323523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CD36A00E-F75A-48DF-8650-69B72BBE6A2A}"/>
              </a:ext>
            </a:extLst>
          </p:cNvPr>
          <p:cNvSpPr txBox="1"/>
          <p:nvPr/>
        </p:nvSpPr>
        <p:spPr>
          <a:xfrm>
            <a:off x="8897055" y="1610409"/>
            <a:ext cx="2851679" cy="3693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Supply Chain Cost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085B1A1-A164-442B-B3F9-CD2ACCBC7DCE}"/>
              </a:ext>
            </a:extLst>
          </p:cNvPr>
          <p:cNvSpPr txBox="1"/>
          <p:nvPr/>
        </p:nvSpPr>
        <p:spPr>
          <a:xfrm>
            <a:off x="8897055" y="2118976"/>
            <a:ext cx="2851679" cy="3693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Service level Agreement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84EC8C9-8805-404F-A03E-CB93885FB660}"/>
              </a:ext>
            </a:extLst>
          </p:cNvPr>
          <p:cNvSpPr txBox="1"/>
          <p:nvPr/>
        </p:nvSpPr>
        <p:spPr>
          <a:xfrm>
            <a:off x="8897055" y="2627543"/>
            <a:ext cx="2851679" cy="3693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Risk Score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1662A45-4EE8-49E7-87B1-6D889DFA0EF7}"/>
              </a:ext>
            </a:extLst>
          </p:cNvPr>
          <p:cNvSpPr txBox="1"/>
          <p:nvPr/>
        </p:nvSpPr>
        <p:spPr>
          <a:xfrm>
            <a:off x="8897055" y="3644676"/>
            <a:ext cx="2851679" cy="3693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Capacity Utilization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B3C9A1E-C99C-46B0-B67E-CC8C78BC1E00}"/>
              </a:ext>
            </a:extLst>
          </p:cNvPr>
          <p:cNvSpPr txBox="1"/>
          <p:nvPr/>
        </p:nvSpPr>
        <p:spPr>
          <a:xfrm>
            <a:off x="8897055" y="3136110"/>
            <a:ext cx="2851679" cy="3693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Lead time bottlenecks </a:t>
            </a:r>
          </a:p>
        </p:txBody>
      </p:sp>
      <p:graphicFrame>
        <p:nvGraphicFramePr>
          <p:cNvPr id="28" name="Diagram 27">
            <a:extLst>
              <a:ext uri="{FF2B5EF4-FFF2-40B4-BE49-F238E27FC236}">
                <a16:creationId xmlns:a16="http://schemas.microsoft.com/office/drawing/2014/main" id="{EDD56CE2-F02C-43EA-BB30-A3DCDDC02D7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43802634"/>
              </p:ext>
            </p:extLst>
          </p:nvPr>
        </p:nvGraphicFramePr>
        <p:xfrm>
          <a:off x="1468148" y="4819094"/>
          <a:ext cx="10723852" cy="19461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12525016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Optimization – Key Business Problems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0BECE942-C330-4B78-80C7-3050BF0249E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35220743"/>
              </p:ext>
            </p:extLst>
          </p:nvPr>
        </p:nvGraphicFramePr>
        <p:xfrm>
          <a:off x="1128543" y="816849"/>
          <a:ext cx="9934914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9295851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22783" y="80888"/>
            <a:ext cx="9501807" cy="358283"/>
          </a:xfrm>
        </p:spPr>
        <p:txBody>
          <a:bodyPr/>
          <a:lstStyle/>
          <a:p>
            <a:r>
              <a:rPr lang="en-US" dirty="0"/>
              <a:t>Network Optimization : Business Impact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768DF8FE-56DE-4620-8E9F-047379877DC8}"/>
              </a:ext>
            </a:extLst>
          </p:cNvPr>
          <p:cNvSpPr txBox="1"/>
          <p:nvPr/>
        </p:nvSpPr>
        <p:spPr>
          <a:xfrm>
            <a:off x="1300984" y="5514938"/>
            <a:ext cx="9881565" cy="40011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sz="2000" u="sng" dirty="0">
                <a:latin typeface="Arial" panose="020B0604020202020204" pitchFamily="34" charset="0"/>
                <a:cs typeface="Arial" panose="020B0604020202020204" pitchFamily="34" charset="0"/>
              </a:rPr>
              <a:t>Assumption</a:t>
            </a:r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: Inbound transportation costs are assumed to follow Economies of Scale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67A2746-E768-467C-8F44-58D36308B220}"/>
              </a:ext>
            </a:extLst>
          </p:cNvPr>
          <p:cNvSpPr txBox="1"/>
          <p:nvPr/>
        </p:nvSpPr>
        <p:spPr>
          <a:xfrm>
            <a:off x="1681135" y="1695621"/>
            <a:ext cx="3571457" cy="530352"/>
          </a:xfrm>
          <a:prstGeom prst="rect">
            <a:avLst/>
          </a:prstGeom>
          <a:solidFill>
            <a:schemeClr val="accent1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IN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Reduction in Response time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A86344E-3119-4C11-9B2B-701BAFBF2101}"/>
              </a:ext>
            </a:extLst>
          </p:cNvPr>
          <p:cNvSpPr txBox="1"/>
          <p:nvPr/>
        </p:nvSpPr>
        <p:spPr>
          <a:xfrm>
            <a:off x="6352517" y="1695621"/>
            <a:ext cx="4157963" cy="53395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Increase Inventory Cost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269B0C1-1395-49E2-A6DF-33A804755567}"/>
              </a:ext>
            </a:extLst>
          </p:cNvPr>
          <p:cNvSpPr txBox="1"/>
          <p:nvPr/>
        </p:nvSpPr>
        <p:spPr>
          <a:xfrm>
            <a:off x="6352517" y="2401958"/>
            <a:ext cx="4157963" cy="53395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Reduce Transportation Cost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76DF65A-5234-4E84-BF24-4DD0D207D5C6}"/>
              </a:ext>
            </a:extLst>
          </p:cNvPr>
          <p:cNvSpPr txBox="1"/>
          <p:nvPr/>
        </p:nvSpPr>
        <p:spPr>
          <a:xfrm>
            <a:off x="6352517" y="989284"/>
            <a:ext cx="4157963" cy="53395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Increase Facility Cost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6CF0805-D8F5-4495-9A83-392BA57D5D23}"/>
              </a:ext>
            </a:extLst>
          </p:cNvPr>
          <p:cNvCxnSpPr>
            <a:stCxn id="4" idx="3"/>
            <a:endCxn id="24" idx="1"/>
          </p:cNvCxnSpPr>
          <p:nvPr/>
        </p:nvCxnSpPr>
        <p:spPr>
          <a:xfrm>
            <a:off x="5252592" y="1960797"/>
            <a:ext cx="1099925" cy="17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510D8AA3-21B3-473F-927A-508309AF4D0D}"/>
              </a:ext>
            </a:extLst>
          </p:cNvPr>
          <p:cNvCxnSpPr>
            <a:stCxn id="4" idx="3"/>
            <a:endCxn id="26" idx="1"/>
          </p:cNvCxnSpPr>
          <p:nvPr/>
        </p:nvCxnSpPr>
        <p:spPr>
          <a:xfrm flipV="1">
            <a:off x="5252592" y="1256259"/>
            <a:ext cx="1099925" cy="70453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2AEB7216-80A8-458E-B658-49DE1FEF7327}"/>
              </a:ext>
            </a:extLst>
          </p:cNvPr>
          <p:cNvCxnSpPr>
            <a:stCxn id="4" idx="3"/>
            <a:endCxn id="25" idx="1"/>
          </p:cNvCxnSpPr>
          <p:nvPr/>
        </p:nvCxnSpPr>
        <p:spPr>
          <a:xfrm>
            <a:off x="5252592" y="1960797"/>
            <a:ext cx="1099925" cy="70813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B2F15CA9-709C-485E-8B59-55223DEE6CBB}"/>
              </a:ext>
            </a:extLst>
          </p:cNvPr>
          <p:cNvSpPr txBox="1"/>
          <p:nvPr/>
        </p:nvSpPr>
        <p:spPr>
          <a:xfrm>
            <a:off x="6345891" y="4107050"/>
            <a:ext cx="4164976" cy="533950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IN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Reduce Inventory Cost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CB93022-D3B1-465D-BE65-C6957F115829}"/>
              </a:ext>
            </a:extLst>
          </p:cNvPr>
          <p:cNvSpPr txBox="1"/>
          <p:nvPr/>
        </p:nvSpPr>
        <p:spPr>
          <a:xfrm>
            <a:off x="6345891" y="4813387"/>
            <a:ext cx="4164976" cy="533950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IN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Change in  Transportation Cost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ED265A2-D43E-449B-83C5-77C92A3BF92C}"/>
              </a:ext>
            </a:extLst>
          </p:cNvPr>
          <p:cNvSpPr txBox="1"/>
          <p:nvPr/>
        </p:nvSpPr>
        <p:spPr>
          <a:xfrm>
            <a:off x="6345891" y="3400713"/>
            <a:ext cx="4164976" cy="533950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IN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Reduce Facility Cost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3D3C726-EB1A-4764-8CBF-97BDB8FF28F6}"/>
              </a:ext>
            </a:extLst>
          </p:cNvPr>
          <p:cNvSpPr txBox="1"/>
          <p:nvPr/>
        </p:nvSpPr>
        <p:spPr>
          <a:xfrm>
            <a:off x="1681134" y="3603596"/>
            <a:ext cx="3571458" cy="530352"/>
          </a:xfrm>
          <a:prstGeom prst="rect">
            <a:avLst/>
          </a:prstGeom>
          <a:solidFill>
            <a:schemeClr val="tx2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IN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Change in Response time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AEA1B2C-CA8F-4BE8-8CB7-C479E76BF5D1}"/>
              </a:ext>
            </a:extLst>
          </p:cNvPr>
          <p:cNvSpPr txBox="1"/>
          <p:nvPr/>
        </p:nvSpPr>
        <p:spPr>
          <a:xfrm>
            <a:off x="1681134" y="4614101"/>
            <a:ext cx="3571458" cy="530352"/>
          </a:xfrm>
          <a:prstGeom prst="rect">
            <a:avLst/>
          </a:prstGeom>
          <a:solidFill>
            <a:schemeClr val="tx2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IN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Reduction in Lead time</a:t>
            </a:r>
          </a:p>
        </p:txBody>
      </p: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2840B5C9-F5B1-427D-9929-2DF07286EF15}"/>
              </a:ext>
            </a:extLst>
          </p:cNvPr>
          <p:cNvCxnSpPr>
            <a:stCxn id="37" idx="3"/>
            <a:endCxn id="42" idx="1"/>
          </p:cNvCxnSpPr>
          <p:nvPr/>
        </p:nvCxnSpPr>
        <p:spPr>
          <a:xfrm>
            <a:off x="5252592" y="3868772"/>
            <a:ext cx="1093299" cy="50525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90E31901-7AC8-4662-B9F1-97C8596BB5AD}"/>
              </a:ext>
            </a:extLst>
          </p:cNvPr>
          <p:cNvCxnSpPr>
            <a:stCxn id="49" idx="3"/>
            <a:endCxn id="42" idx="1"/>
          </p:cNvCxnSpPr>
          <p:nvPr/>
        </p:nvCxnSpPr>
        <p:spPr>
          <a:xfrm flipV="1">
            <a:off x="5252592" y="4374025"/>
            <a:ext cx="1093299" cy="50525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39B4A297-3190-4605-B9BA-8BD9F45521A1}"/>
              </a:ext>
            </a:extLst>
          </p:cNvPr>
          <p:cNvCxnSpPr>
            <a:stCxn id="49" idx="3"/>
            <a:endCxn id="45" idx="1"/>
          </p:cNvCxnSpPr>
          <p:nvPr/>
        </p:nvCxnSpPr>
        <p:spPr>
          <a:xfrm flipV="1">
            <a:off x="5252592" y="3667688"/>
            <a:ext cx="1093299" cy="121158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or: Elbow 52">
            <a:extLst>
              <a:ext uri="{FF2B5EF4-FFF2-40B4-BE49-F238E27FC236}">
                <a16:creationId xmlns:a16="http://schemas.microsoft.com/office/drawing/2014/main" id="{F4E7DC92-B0FA-413B-ACC2-B767BDD73BEA}"/>
              </a:ext>
            </a:extLst>
          </p:cNvPr>
          <p:cNvCxnSpPr>
            <a:stCxn id="37" idx="3"/>
            <a:endCxn id="44" idx="1"/>
          </p:cNvCxnSpPr>
          <p:nvPr/>
        </p:nvCxnSpPr>
        <p:spPr>
          <a:xfrm>
            <a:off x="5252592" y="3868772"/>
            <a:ext cx="1093299" cy="121159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AutoShape 2" descr="Image result for +">
            <a:extLst>
              <a:ext uri="{FF2B5EF4-FFF2-40B4-BE49-F238E27FC236}">
                <a16:creationId xmlns:a16="http://schemas.microsoft.com/office/drawing/2014/main" id="{947FB20B-34CC-4604-97FF-4691F3EEAFB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47724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6" name="Picture 8" descr="Image result for +">
            <a:extLst>
              <a:ext uri="{FF2B5EF4-FFF2-40B4-BE49-F238E27FC236}">
                <a16:creationId xmlns:a16="http://schemas.microsoft.com/office/drawing/2014/main" id="{926E86F2-828D-4795-ACB4-A07B15BEFF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6121" y="4053771"/>
            <a:ext cx="561484" cy="640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14664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 txBox="1">
            <a:spLocks noGrp="1"/>
          </p:cNvSpPr>
          <p:nvPr>
            <p:ph type="title"/>
          </p:nvPr>
        </p:nvSpPr>
        <p:spPr>
          <a:xfrm>
            <a:off x="599655" y="58925"/>
            <a:ext cx="10940304" cy="408349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-177800" algn="ctr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</a:pPr>
            <a:r>
              <a:rPr lang="en-US" sz="2800" b="0" i="0" u="none" strike="noStrike" cap="none" dirty="0">
                <a:solidFill>
                  <a:schemeClr val="lt1"/>
                </a:solidFill>
                <a:ea typeface="Arial"/>
                <a:sym typeface="Arial"/>
              </a:rPr>
              <a:t>Trusted analytics partner to the world’s most recognized brands 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8CB883C-7D04-45F5-A4CB-4CFA1FE26896}"/>
              </a:ext>
            </a:extLst>
          </p:cNvPr>
          <p:cNvSpPr/>
          <p:nvPr/>
        </p:nvSpPr>
        <p:spPr>
          <a:xfrm>
            <a:off x="312475" y="1143352"/>
            <a:ext cx="4461241" cy="521527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B44D928-2459-4E07-BBCB-DCD38753B84D}"/>
              </a:ext>
            </a:extLst>
          </p:cNvPr>
          <p:cNvGrpSpPr/>
          <p:nvPr/>
        </p:nvGrpSpPr>
        <p:grpSpPr>
          <a:xfrm>
            <a:off x="5349972" y="2284517"/>
            <a:ext cx="6842028" cy="2684981"/>
            <a:chOff x="753007" y="3831782"/>
            <a:chExt cx="6842028" cy="2684981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EEDE41A3-634A-419A-9855-1A74E4F262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</a:blip>
            <a:stretch>
              <a:fillRect/>
            </a:stretch>
          </p:blipFill>
          <p:spPr>
            <a:xfrm>
              <a:off x="844693" y="5336755"/>
              <a:ext cx="6750342" cy="1180008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F25E721-F04D-4F52-8778-3899057D1252}"/>
                </a:ext>
              </a:extLst>
            </p:cNvPr>
            <p:cNvSpPr txBox="1"/>
            <p:nvPr/>
          </p:nvSpPr>
          <p:spPr>
            <a:xfrm>
              <a:off x="753007" y="3831782"/>
              <a:ext cx="6261943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We empower customers in their </a:t>
              </a:r>
              <a:r>
                <a:rPr kumimoji="0" lang="en-IN" sz="18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transformation </a:t>
              </a:r>
              <a:r>
                <a: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journey by helping them move up the </a:t>
              </a:r>
              <a:r>
                <a:rPr kumimoji="0" lang="en-IN" sz="18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analytics maturity</a:t>
              </a:r>
              <a:r>
                <a: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curve through </a:t>
              </a:r>
              <a:r>
                <a:rPr kumimoji="0" lang="en-IN" sz="18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actionable insights </a:t>
              </a:r>
              <a:r>
                <a: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that leads to </a:t>
              </a:r>
              <a:r>
                <a:rPr kumimoji="0" lang="en-IN" sz="18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data-driven decisions </a:t>
              </a:r>
              <a:r>
                <a: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that achieve </a:t>
              </a:r>
              <a:r>
                <a:rPr kumimoji="0" lang="en-IN" sz="18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business goals.</a:t>
              </a:r>
            </a:p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634D3FD5-344F-44C9-AE44-84A18C2930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510" y="950846"/>
            <a:ext cx="3795207" cy="5352324"/>
          </a:xfrm>
          <a:prstGeom prst="rect">
            <a:avLst/>
          </a:prstGeom>
        </p:spPr>
      </p:pic>
      <p:sp>
        <p:nvSpPr>
          <p:cNvPr id="24" name="Shape 308">
            <a:extLst>
              <a:ext uri="{FF2B5EF4-FFF2-40B4-BE49-F238E27FC236}">
                <a16:creationId xmlns:a16="http://schemas.microsoft.com/office/drawing/2014/main" id="{68B62270-12F5-4FE4-9E51-ECBCDE74AE9E}"/>
              </a:ext>
            </a:extLst>
          </p:cNvPr>
          <p:cNvSpPr txBox="1">
            <a:spLocks/>
          </p:cNvSpPr>
          <p:nvPr/>
        </p:nvSpPr>
        <p:spPr>
          <a:xfrm>
            <a:off x="2741014" y="1433659"/>
            <a:ext cx="10940304" cy="40834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25" tIns="45700" rIns="91425" bIns="4570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2000" b="1" dirty="0">
                <a:solidFill>
                  <a:schemeClr val="tx1"/>
                </a:solidFill>
                <a:latin typeface="+mn-lt"/>
              </a:rPr>
              <a:t>The </a:t>
            </a:r>
            <a:r>
              <a:rPr lang="en-US" sz="2000" b="1" dirty="0" err="1">
                <a:solidFill>
                  <a:schemeClr val="tx1"/>
                </a:solidFill>
                <a:latin typeface="+mn-lt"/>
              </a:rPr>
              <a:t>LatentView</a:t>
            </a:r>
            <a:r>
              <a:rPr lang="en-US" sz="2000" b="1" dirty="0">
                <a:solidFill>
                  <a:schemeClr val="tx1"/>
                </a:solidFill>
                <a:latin typeface="+mn-lt"/>
              </a:rPr>
              <a:t> Approach</a:t>
            </a:r>
          </a:p>
        </p:txBody>
      </p:sp>
    </p:spTree>
    <p:extLst>
      <p:ext uri="{BB962C8B-B14F-4D97-AF65-F5344CB8AC3E}">
        <p14:creationId xmlns:p14="http://schemas.microsoft.com/office/powerpoint/2010/main" val="234922951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22783" y="80888"/>
            <a:ext cx="9501807" cy="358283"/>
          </a:xfrm>
        </p:spPr>
        <p:txBody>
          <a:bodyPr/>
          <a:lstStyle/>
          <a:p>
            <a:r>
              <a:rPr lang="en-US" dirty="0"/>
              <a:t>Network Optimization – Maturity Assessment</a:t>
            </a:r>
          </a:p>
        </p:txBody>
      </p:sp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B5169BAE-E5C1-44A0-9BB9-BFE8070DB96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04972304"/>
              </p:ext>
            </p:extLst>
          </p:nvPr>
        </p:nvGraphicFramePr>
        <p:xfrm>
          <a:off x="2303466" y="70123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1" name="Callout: Down Arrow 20">
            <a:extLst>
              <a:ext uri="{FF2B5EF4-FFF2-40B4-BE49-F238E27FC236}">
                <a16:creationId xmlns:a16="http://schemas.microsoft.com/office/drawing/2014/main" id="{B7E545A8-1028-4FE8-9518-6674F40751B1}"/>
              </a:ext>
            </a:extLst>
          </p:cNvPr>
          <p:cNvSpPr/>
          <p:nvPr/>
        </p:nvSpPr>
        <p:spPr>
          <a:xfrm>
            <a:off x="1908521" y="2161394"/>
            <a:ext cx="2616507" cy="124649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Mathematical Optimization models in excel 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Near-Optimal network design for strategic and tactical decisions</a:t>
            </a:r>
          </a:p>
        </p:txBody>
      </p:sp>
      <p:sp>
        <p:nvSpPr>
          <p:cNvPr id="13" name="Callout: Left Arrow 12">
            <a:extLst>
              <a:ext uri="{FF2B5EF4-FFF2-40B4-BE49-F238E27FC236}">
                <a16:creationId xmlns:a16="http://schemas.microsoft.com/office/drawing/2014/main" id="{E1122D4B-98D1-42F5-BA8A-945F221D4A55}"/>
              </a:ext>
            </a:extLst>
          </p:cNvPr>
          <p:cNvSpPr/>
          <p:nvPr/>
        </p:nvSpPr>
        <p:spPr>
          <a:xfrm flipH="1">
            <a:off x="1114427" y="4144072"/>
            <a:ext cx="1914523" cy="103105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Guidance based on expert opinion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Primarily based on past learnings</a:t>
            </a:r>
            <a:endParaRPr lang="en-IN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Callout: Up Arrow 13">
            <a:extLst>
              <a:ext uri="{FF2B5EF4-FFF2-40B4-BE49-F238E27FC236}">
                <a16:creationId xmlns:a16="http://schemas.microsoft.com/office/drawing/2014/main" id="{D31E295D-DF49-4C1E-9A6E-355BA53E7675}"/>
              </a:ext>
            </a:extLst>
          </p:cNvPr>
          <p:cNvSpPr/>
          <p:nvPr/>
        </p:nvSpPr>
        <p:spPr>
          <a:xfrm>
            <a:off x="4866828" y="840240"/>
            <a:ext cx="2484368" cy="167738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What-If and risk modelling to build the scenarios to asses the impact of uncertainty 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Advanced Analytical tools to arrive at the optimal decisions</a:t>
            </a:r>
          </a:p>
        </p:txBody>
      </p:sp>
      <p:sp>
        <p:nvSpPr>
          <p:cNvPr id="15" name="Callout: Left Arrow 14">
            <a:extLst>
              <a:ext uri="{FF2B5EF4-FFF2-40B4-BE49-F238E27FC236}">
                <a16:creationId xmlns:a16="http://schemas.microsoft.com/office/drawing/2014/main" id="{324AD5AB-0121-440A-BDD4-9817223730CF}"/>
              </a:ext>
            </a:extLst>
          </p:cNvPr>
          <p:cNvSpPr/>
          <p:nvPr/>
        </p:nvSpPr>
        <p:spPr>
          <a:xfrm>
            <a:off x="9076029" y="3284389"/>
            <a:ext cx="2545868" cy="189282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Leverage Digital Analytics as an input to  What-If Scenario model building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Leverage Digital Analytics (IoT) to speed up the network and reduce bottlenecks ( ex: Manufacturing stops)</a:t>
            </a:r>
          </a:p>
        </p:txBody>
      </p:sp>
      <p:sp>
        <p:nvSpPr>
          <p:cNvPr id="9" name="Arrow: Up 8">
            <a:extLst>
              <a:ext uri="{FF2B5EF4-FFF2-40B4-BE49-F238E27FC236}">
                <a16:creationId xmlns:a16="http://schemas.microsoft.com/office/drawing/2014/main" id="{29E5036D-8BC3-47FD-B05B-68107B793382}"/>
              </a:ext>
            </a:extLst>
          </p:cNvPr>
          <p:cNvSpPr/>
          <p:nvPr/>
        </p:nvSpPr>
        <p:spPr>
          <a:xfrm>
            <a:off x="497301" y="622624"/>
            <a:ext cx="484261" cy="5802694"/>
          </a:xfrm>
          <a:prstGeom prst="upArrow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IN" sz="1600" b="1" dirty="0">
                <a:latin typeface="Arial" panose="020B0604020202020204" pitchFamily="34" charset="0"/>
                <a:cs typeface="Arial" panose="020B0604020202020204" pitchFamily="34" charset="0"/>
              </a:rPr>
              <a:t>Supply Chain Agility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CC914F-9F33-4EBA-96B0-C690646195B4}"/>
              </a:ext>
            </a:extLst>
          </p:cNvPr>
          <p:cNvSpPr txBox="1"/>
          <p:nvPr/>
        </p:nvSpPr>
        <p:spPr>
          <a:xfrm>
            <a:off x="105190" y="6049145"/>
            <a:ext cx="72799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500" dirty="0">
                <a:latin typeface="Arial" panose="020B0604020202020204" pitchFamily="34" charset="0"/>
                <a:cs typeface="Arial" panose="020B0604020202020204" pitchFamily="34" charset="0"/>
              </a:rPr>
              <a:t>Low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3FC7307-8292-458F-9A45-047E1DA121BA}"/>
              </a:ext>
            </a:extLst>
          </p:cNvPr>
          <p:cNvSpPr txBox="1"/>
          <p:nvPr/>
        </p:nvSpPr>
        <p:spPr>
          <a:xfrm>
            <a:off x="105190" y="1072726"/>
            <a:ext cx="58559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500" dirty="0">
                <a:latin typeface="Arial" panose="020B0604020202020204" pitchFamily="34" charset="0"/>
                <a:cs typeface="Arial" panose="020B0604020202020204" pitchFamily="34" charset="0"/>
              </a:rPr>
              <a:t>High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F2F37F62-5776-4EC2-9095-D36D51CE9FF1}"/>
              </a:ext>
            </a:extLst>
          </p:cNvPr>
          <p:cNvSpPr/>
          <p:nvPr/>
        </p:nvSpPr>
        <p:spPr>
          <a:xfrm>
            <a:off x="861188" y="5949778"/>
            <a:ext cx="10165507" cy="634395"/>
          </a:xfrm>
          <a:prstGeom prst="rightArrow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b="1" dirty="0">
                <a:latin typeface="Arial" panose="020B0604020202020204" pitchFamily="34" charset="0"/>
                <a:cs typeface="Arial" panose="020B0604020202020204" pitchFamily="34" charset="0"/>
              </a:rPr>
              <a:t>Technological advancement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187FAC0-2BC5-4BD0-9355-56AD7CB69186}"/>
              </a:ext>
            </a:extLst>
          </p:cNvPr>
          <p:cNvSpPr txBox="1"/>
          <p:nvPr/>
        </p:nvSpPr>
        <p:spPr>
          <a:xfrm>
            <a:off x="726229" y="6449840"/>
            <a:ext cx="58559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500" dirty="0">
                <a:latin typeface="Arial" panose="020B0604020202020204" pitchFamily="34" charset="0"/>
                <a:cs typeface="Arial" panose="020B0604020202020204" pitchFamily="34" charset="0"/>
              </a:rPr>
              <a:t>Low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9D1827C-D1C4-4293-A33B-2310FC465353}"/>
              </a:ext>
            </a:extLst>
          </p:cNvPr>
          <p:cNvSpPr txBox="1"/>
          <p:nvPr/>
        </p:nvSpPr>
        <p:spPr>
          <a:xfrm>
            <a:off x="10067469" y="6427185"/>
            <a:ext cx="72799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500" dirty="0">
                <a:latin typeface="Arial" panose="020B0604020202020204" pitchFamily="34" charset="0"/>
                <a:cs typeface="Arial" panose="020B0604020202020204" pitchFamily="34" charset="0"/>
              </a:rPr>
              <a:t>High </a:t>
            </a:r>
          </a:p>
        </p:txBody>
      </p:sp>
    </p:spTree>
    <p:extLst>
      <p:ext uri="{BB962C8B-B14F-4D97-AF65-F5344CB8AC3E}">
        <p14:creationId xmlns:p14="http://schemas.microsoft.com/office/powerpoint/2010/main" val="267230509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Optimization Methodology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47BD6F91-F6DC-4555-A4CF-D6A85C015A7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74989641"/>
              </p:ext>
            </p:extLst>
          </p:nvPr>
        </p:nvGraphicFramePr>
        <p:xfrm>
          <a:off x="599655" y="467274"/>
          <a:ext cx="10940304" cy="1665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39C0B3ED-FDB5-4FC6-AA13-86D5A0F41F43}"/>
              </a:ext>
            </a:extLst>
          </p:cNvPr>
          <p:cNvSpPr/>
          <p:nvPr/>
        </p:nvSpPr>
        <p:spPr>
          <a:xfrm>
            <a:off x="599655" y="1929038"/>
            <a:ext cx="2200695" cy="416118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IN" sz="1500" dirty="0">
                <a:latin typeface="Arial" panose="020B0604020202020204" pitchFamily="34" charset="0"/>
                <a:cs typeface="Arial" panose="020B0604020202020204" pitchFamily="34" charset="0"/>
              </a:rPr>
              <a:t>Understand the Organization’s vision and objectives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IN" sz="1500" dirty="0">
                <a:latin typeface="Arial" panose="020B0604020202020204" pitchFamily="34" charset="0"/>
                <a:cs typeface="Arial" panose="020B0604020202020204" pitchFamily="34" charset="0"/>
              </a:rPr>
              <a:t>Understand their AS-IS Supply Chain network and Strategy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IN" sz="1500" dirty="0">
                <a:latin typeface="Arial" panose="020B0604020202020204" pitchFamily="34" charset="0"/>
                <a:cs typeface="Arial" panose="020B0604020202020204" pitchFamily="34" charset="0"/>
              </a:rPr>
              <a:t>Identify the key pain points, their impact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IN" sz="1500" dirty="0">
                <a:latin typeface="Arial" panose="020B0604020202020204" pitchFamily="34" charset="0"/>
                <a:cs typeface="Arial" panose="020B0604020202020204" pitchFamily="34" charset="0"/>
              </a:rPr>
              <a:t>Asses the AS-IS analytics maturity of the Network Optimization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IN" sz="1500" dirty="0">
                <a:latin typeface="Arial" panose="020B0604020202020204" pitchFamily="34" charset="0"/>
                <a:cs typeface="Arial" panose="020B0604020202020204" pitchFamily="34" charset="0"/>
              </a:rPr>
              <a:t>Define the baseline measurement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EC0E242-4FCC-4EF0-B3D3-96EE39218D9F}"/>
              </a:ext>
            </a:extLst>
          </p:cNvPr>
          <p:cNvSpPr/>
          <p:nvPr/>
        </p:nvSpPr>
        <p:spPr>
          <a:xfrm>
            <a:off x="2896912" y="1929038"/>
            <a:ext cx="2441299" cy="416118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IN" sz="1500" dirty="0">
                <a:latin typeface="Arial" panose="020B0604020202020204" pitchFamily="34" charset="0"/>
                <a:cs typeface="Arial" panose="020B0604020202020204" pitchFamily="34" charset="0"/>
              </a:rPr>
              <a:t>Identify and align the TO-BE analytics maturity of the Network Optimization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IN" sz="1500" dirty="0">
                <a:latin typeface="Arial" panose="020B0604020202020204" pitchFamily="34" charset="0"/>
                <a:cs typeface="Arial" panose="020B0604020202020204" pitchFamily="34" charset="0"/>
              </a:rPr>
              <a:t>Identify the requirement for tools, analytical techniques and skill set for the maturity level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IN" sz="1500" dirty="0">
                <a:latin typeface="Arial" panose="020B0604020202020204" pitchFamily="34" charset="0"/>
                <a:cs typeface="Arial" panose="020B0604020202020204" pitchFamily="34" charset="0"/>
              </a:rPr>
              <a:t>Define and prepare the sub-activities to move up the organization’s analytics maturity with defined timeframe </a:t>
            </a:r>
          </a:p>
          <a:p>
            <a:pPr>
              <a:spcAft>
                <a:spcPts val="600"/>
              </a:spcAft>
            </a:pPr>
            <a:endParaRPr lang="en-IN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7AD7A75-14B7-450A-935D-3C9C5FE69D05}"/>
              </a:ext>
            </a:extLst>
          </p:cNvPr>
          <p:cNvSpPr/>
          <p:nvPr/>
        </p:nvSpPr>
        <p:spPr>
          <a:xfrm>
            <a:off x="5434773" y="1929038"/>
            <a:ext cx="3255479" cy="416118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IN" sz="1500" dirty="0">
                <a:latin typeface="Arial" panose="020B0604020202020204" pitchFamily="34" charset="0"/>
                <a:cs typeface="Arial" panose="020B0604020202020204" pitchFamily="34" charset="0"/>
              </a:rPr>
              <a:t>Visualize the performance of Actual LT vs Expected LT performance of the supply chain network and Identify the bottlenecks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IN" sz="15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Vehicle route optimization </a:t>
            </a:r>
            <a:r>
              <a:rPr lang="en-IN" sz="1500" dirty="0">
                <a:latin typeface="Arial" panose="020B0604020202020204" pitchFamily="34" charset="0"/>
                <a:cs typeface="Arial" panose="020B0604020202020204" pitchFamily="34" charset="0"/>
              </a:rPr>
              <a:t>to optimally move the vehicles via the shortest path and maximize utilization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IN" sz="15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Strategic network re-design </a:t>
            </a:r>
            <a:r>
              <a:rPr lang="en-IN" sz="1500" dirty="0">
                <a:latin typeface="Arial" panose="020B0604020202020204" pitchFamily="34" charset="0"/>
                <a:cs typeface="Arial" panose="020B0604020202020204" pitchFamily="34" charset="0"/>
              </a:rPr>
              <a:t>to locate the facilities of a specific role and the right capacity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IN" sz="15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If Simulation </a:t>
            </a:r>
            <a:r>
              <a:rPr lang="en-IN" sz="1500" dirty="0">
                <a:latin typeface="Arial" panose="020B0604020202020204" pitchFamily="34" charset="0"/>
                <a:cs typeface="Arial" panose="020B0604020202020204" pitchFamily="34" charset="0"/>
              </a:rPr>
              <a:t>to asses the impact of uncertainty/risk in the network</a:t>
            </a:r>
          </a:p>
          <a:p>
            <a:pPr>
              <a:spcAft>
                <a:spcPts val="600"/>
              </a:spcAft>
            </a:pPr>
            <a:endParaRPr lang="en-IN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IN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8F6DFA3-E58A-49CE-8B02-F07CA0C55515}"/>
              </a:ext>
            </a:extLst>
          </p:cNvPr>
          <p:cNvSpPr/>
          <p:nvPr/>
        </p:nvSpPr>
        <p:spPr>
          <a:xfrm>
            <a:off x="8786813" y="1929038"/>
            <a:ext cx="2143125" cy="416118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IN" sz="1500" dirty="0">
                <a:latin typeface="Arial" panose="020B0604020202020204" pitchFamily="34" charset="0"/>
                <a:cs typeface="Arial" panose="020B0604020202020204" pitchFamily="34" charset="0"/>
              </a:rPr>
              <a:t>Compare the Baseline measurement  vs model measurements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IN" sz="1500" dirty="0">
                <a:latin typeface="Arial" panose="020B0604020202020204" pitchFamily="34" charset="0"/>
                <a:cs typeface="Arial" panose="020B0604020202020204" pitchFamily="34" charset="0"/>
              </a:rPr>
              <a:t>Asses the potential impact to P &amp; L</a:t>
            </a:r>
          </a:p>
        </p:txBody>
      </p:sp>
    </p:spTree>
    <p:extLst>
      <p:ext uri="{BB962C8B-B14F-4D97-AF65-F5344CB8AC3E}">
        <p14:creationId xmlns:p14="http://schemas.microsoft.com/office/powerpoint/2010/main" val="143949132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Optimization :  Strategic Framework</a:t>
            </a:r>
          </a:p>
        </p:txBody>
      </p:sp>
      <p:sp>
        <p:nvSpPr>
          <p:cNvPr id="19" name="Rectangle 4">
            <a:extLst>
              <a:ext uri="{FF2B5EF4-FFF2-40B4-BE49-F238E27FC236}">
                <a16:creationId xmlns:a16="http://schemas.microsoft.com/office/drawing/2014/main" id="{9AAC3FD5-2F54-4850-80D4-52AE1AC007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99761" y="989093"/>
            <a:ext cx="1608933" cy="1157830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Rectangle 5">
            <a:extLst>
              <a:ext uri="{FF2B5EF4-FFF2-40B4-BE49-F238E27FC236}">
                <a16:creationId xmlns:a16="http://schemas.microsoft.com/office/drawing/2014/main" id="{154E0D12-1E84-45C6-94FB-9D32088083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99761" y="2613062"/>
            <a:ext cx="1608933" cy="1157830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Rectangle 6">
            <a:extLst>
              <a:ext uri="{FF2B5EF4-FFF2-40B4-BE49-F238E27FC236}">
                <a16:creationId xmlns:a16="http://schemas.microsoft.com/office/drawing/2014/main" id="{0D748C52-4F8F-4115-9065-8AD8AF07CF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99761" y="4237032"/>
            <a:ext cx="1608933" cy="706727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Rectangle 7">
            <a:extLst>
              <a:ext uri="{FF2B5EF4-FFF2-40B4-BE49-F238E27FC236}">
                <a16:creationId xmlns:a16="http://schemas.microsoft.com/office/drawing/2014/main" id="{6A2F8695-3B88-409F-A5FC-99CFE70D3F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99761" y="5500119"/>
            <a:ext cx="1608933" cy="706727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Rectangle 8">
            <a:extLst>
              <a:ext uri="{FF2B5EF4-FFF2-40B4-BE49-F238E27FC236}">
                <a16:creationId xmlns:a16="http://schemas.microsoft.com/office/drawing/2014/main" id="{78B6056D-0E71-42EB-8256-CF9164B3CB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79857" y="1199959"/>
            <a:ext cx="1248741" cy="736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ctr"/>
            <a:r>
              <a:rPr lang="en-US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PHASE I</a:t>
            </a:r>
          </a:p>
          <a:p>
            <a:pPr algn="ctr"/>
            <a:r>
              <a:rPr lang="en-US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Supply Chain</a:t>
            </a:r>
          </a:p>
          <a:p>
            <a:pPr algn="ctr"/>
            <a:r>
              <a:rPr lang="en-US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Strategy</a:t>
            </a:r>
            <a:endParaRPr lang="en-US" alt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Rectangle 9">
            <a:extLst>
              <a:ext uri="{FF2B5EF4-FFF2-40B4-BE49-F238E27FC236}">
                <a16:creationId xmlns:a16="http://schemas.microsoft.com/office/drawing/2014/main" id="{1360D164-EE0F-49B0-9C9B-975B78A7A1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55624" y="2823928"/>
            <a:ext cx="1497206" cy="736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ctr"/>
            <a:r>
              <a:rPr lang="en-US" altLang="en-US" sz="1400">
                <a:latin typeface="Arial" panose="020B0604020202020204" pitchFamily="34" charset="0"/>
                <a:cs typeface="Arial" panose="020B0604020202020204" pitchFamily="34" charset="0"/>
              </a:rPr>
              <a:t>PHASE II</a:t>
            </a:r>
          </a:p>
          <a:p>
            <a:pPr algn="ctr"/>
            <a:r>
              <a:rPr lang="en-US" altLang="en-US" sz="1400">
                <a:latin typeface="Arial" panose="020B0604020202020204" pitchFamily="34" charset="0"/>
                <a:cs typeface="Arial" panose="020B0604020202020204" pitchFamily="34" charset="0"/>
              </a:rPr>
              <a:t>Regional Facility</a:t>
            </a:r>
          </a:p>
          <a:p>
            <a:pPr algn="ctr"/>
            <a:r>
              <a:rPr lang="en-US" altLang="en-US" sz="1400">
                <a:latin typeface="Arial" panose="020B0604020202020204" pitchFamily="34" charset="0"/>
                <a:cs typeface="Arial" panose="020B0604020202020204" pitchFamily="34" charset="0"/>
              </a:rPr>
              <a:t>Configuration</a:t>
            </a:r>
          </a:p>
        </p:txBody>
      </p:sp>
      <p:sp>
        <p:nvSpPr>
          <p:cNvPr id="27" name="Rectangle 10">
            <a:extLst>
              <a:ext uri="{FF2B5EF4-FFF2-40B4-BE49-F238E27FC236}">
                <a16:creationId xmlns:a16="http://schemas.microsoft.com/office/drawing/2014/main" id="{EF0A6A67-5F8E-4A6E-8769-059C03B3EE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10126" y="4330068"/>
            <a:ext cx="1388202" cy="5206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ctr"/>
            <a:r>
              <a:rPr lang="en-US" altLang="en-US" sz="1400">
                <a:latin typeface="Arial" panose="020B0604020202020204" pitchFamily="34" charset="0"/>
                <a:cs typeface="Arial" panose="020B0604020202020204" pitchFamily="34" charset="0"/>
              </a:rPr>
              <a:t>PHASE III</a:t>
            </a:r>
          </a:p>
          <a:p>
            <a:pPr algn="ctr"/>
            <a:r>
              <a:rPr lang="en-US" altLang="en-US" sz="1400">
                <a:latin typeface="Arial" panose="020B0604020202020204" pitchFamily="34" charset="0"/>
                <a:cs typeface="Arial" panose="020B0604020202020204" pitchFamily="34" charset="0"/>
              </a:rPr>
              <a:t>Desirable Sites</a:t>
            </a:r>
          </a:p>
        </p:txBody>
      </p:sp>
      <p:sp>
        <p:nvSpPr>
          <p:cNvPr id="28" name="Rectangle 11">
            <a:extLst>
              <a:ext uri="{FF2B5EF4-FFF2-40B4-BE49-F238E27FC236}">
                <a16:creationId xmlns:a16="http://schemas.microsoft.com/office/drawing/2014/main" id="{3B5FD790-9BE7-45FD-BF83-6AD9004438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25969" y="5593155"/>
            <a:ext cx="1556516" cy="5206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ctr"/>
            <a:r>
              <a:rPr lang="en-US" altLang="en-US" sz="1400">
                <a:latin typeface="Arial" panose="020B0604020202020204" pitchFamily="34" charset="0"/>
                <a:cs typeface="Arial" panose="020B0604020202020204" pitchFamily="34" charset="0"/>
              </a:rPr>
              <a:t>PHASE IV</a:t>
            </a:r>
          </a:p>
          <a:p>
            <a:pPr algn="ctr"/>
            <a:r>
              <a:rPr lang="en-US" altLang="en-US" sz="1400">
                <a:latin typeface="Arial" panose="020B0604020202020204" pitchFamily="34" charset="0"/>
                <a:cs typeface="Arial" panose="020B0604020202020204" pitchFamily="34" charset="0"/>
              </a:rPr>
              <a:t>Location Choices</a:t>
            </a:r>
          </a:p>
        </p:txBody>
      </p:sp>
      <p:sp>
        <p:nvSpPr>
          <p:cNvPr id="29" name="Line 12">
            <a:extLst>
              <a:ext uri="{FF2B5EF4-FFF2-40B4-BE49-F238E27FC236}">
                <a16:creationId xmlns:a16="http://schemas.microsoft.com/office/drawing/2014/main" id="{EA8ADD7C-C4BA-42E1-B773-6B42A471C803}"/>
              </a:ext>
            </a:extLst>
          </p:cNvPr>
          <p:cNvSpPr>
            <a:spLocks noChangeShapeType="1"/>
          </p:cNvSpPr>
          <p:nvPr/>
        </p:nvSpPr>
        <p:spPr bwMode="auto">
          <a:xfrm>
            <a:off x="5904227" y="2184515"/>
            <a:ext cx="0" cy="390956"/>
          </a:xfrm>
          <a:prstGeom prst="line">
            <a:avLst/>
          </a:prstGeom>
          <a:noFill/>
          <a:ln w="5080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Line 13">
            <a:extLst>
              <a:ext uri="{FF2B5EF4-FFF2-40B4-BE49-F238E27FC236}">
                <a16:creationId xmlns:a16="http://schemas.microsoft.com/office/drawing/2014/main" id="{E8103253-8692-4114-9DD8-370642F78FC7}"/>
              </a:ext>
            </a:extLst>
          </p:cNvPr>
          <p:cNvSpPr>
            <a:spLocks noChangeShapeType="1"/>
          </p:cNvSpPr>
          <p:nvPr/>
        </p:nvSpPr>
        <p:spPr bwMode="auto">
          <a:xfrm>
            <a:off x="5904227" y="3808484"/>
            <a:ext cx="0" cy="390956"/>
          </a:xfrm>
          <a:prstGeom prst="line">
            <a:avLst/>
          </a:prstGeom>
          <a:noFill/>
          <a:ln w="5080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Line 14">
            <a:extLst>
              <a:ext uri="{FF2B5EF4-FFF2-40B4-BE49-F238E27FC236}">
                <a16:creationId xmlns:a16="http://schemas.microsoft.com/office/drawing/2014/main" id="{B47A368B-AE10-461A-9DC0-D4CF989E5146}"/>
              </a:ext>
            </a:extLst>
          </p:cNvPr>
          <p:cNvSpPr>
            <a:spLocks noChangeShapeType="1"/>
          </p:cNvSpPr>
          <p:nvPr/>
        </p:nvSpPr>
        <p:spPr bwMode="auto">
          <a:xfrm>
            <a:off x="5904227" y="4981351"/>
            <a:ext cx="0" cy="481176"/>
          </a:xfrm>
          <a:prstGeom prst="line">
            <a:avLst/>
          </a:prstGeom>
          <a:noFill/>
          <a:ln w="5080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Rectangle 15">
            <a:extLst>
              <a:ext uri="{FF2B5EF4-FFF2-40B4-BE49-F238E27FC236}">
                <a16:creationId xmlns:a16="http://schemas.microsoft.com/office/drawing/2014/main" id="{682ABB97-DA68-4F3C-997A-551F5D3469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29853" y="808652"/>
            <a:ext cx="2779776" cy="526286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Rectangle 16">
            <a:extLst>
              <a:ext uri="{FF2B5EF4-FFF2-40B4-BE49-F238E27FC236}">
                <a16:creationId xmlns:a16="http://schemas.microsoft.com/office/drawing/2014/main" id="{FD4B2785-75BC-4773-B444-48ED590E25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18267" y="979462"/>
            <a:ext cx="2606040" cy="1846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1200">
                <a:latin typeface="Arial" panose="020B0604020202020204" pitchFamily="34" charset="0"/>
                <a:cs typeface="Arial" panose="020B0604020202020204" pitchFamily="34" charset="0"/>
              </a:rPr>
              <a:t>Competitive STRATEGY</a:t>
            </a:r>
          </a:p>
        </p:txBody>
      </p:sp>
      <p:sp>
        <p:nvSpPr>
          <p:cNvPr id="34" name="Rectangle 17">
            <a:extLst>
              <a:ext uri="{FF2B5EF4-FFF2-40B4-BE49-F238E27FC236}">
                <a16:creationId xmlns:a16="http://schemas.microsoft.com/office/drawing/2014/main" id="{57C928D3-AB89-4426-BFC3-6D18079381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29853" y="4611414"/>
            <a:ext cx="2779776" cy="616507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Rectangle 18">
            <a:extLst>
              <a:ext uri="{FF2B5EF4-FFF2-40B4-BE49-F238E27FC236}">
                <a16:creationId xmlns:a16="http://schemas.microsoft.com/office/drawing/2014/main" id="{CBEB2817-C25B-4DA3-BC97-61A3AD2EDE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29853" y="2522842"/>
            <a:ext cx="2779776" cy="706727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Rectangle 19">
            <a:extLst>
              <a:ext uri="{FF2B5EF4-FFF2-40B4-BE49-F238E27FC236}">
                <a16:creationId xmlns:a16="http://schemas.microsoft.com/office/drawing/2014/main" id="{5672070C-AB74-4F5E-B69D-F4CA8B0720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29853" y="3327308"/>
            <a:ext cx="2779776" cy="616507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Rectangle 20">
            <a:extLst>
              <a:ext uri="{FF2B5EF4-FFF2-40B4-BE49-F238E27FC236}">
                <a16:creationId xmlns:a16="http://schemas.microsoft.com/office/drawing/2014/main" id="{E3D77B03-EB82-4BF2-BD60-580D30B799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29853" y="1530416"/>
            <a:ext cx="2779776" cy="796948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Rectangle 21">
            <a:extLst>
              <a:ext uri="{FF2B5EF4-FFF2-40B4-BE49-F238E27FC236}">
                <a16:creationId xmlns:a16="http://schemas.microsoft.com/office/drawing/2014/main" id="{95D50C48-EA27-41E1-8715-6B5E7F1115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29853" y="5590340"/>
            <a:ext cx="2779776" cy="616507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Rectangle 22">
            <a:extLst>
              <a:ext uri="{FF2B5EF4-FFF2-40B4-BE49-F238E27FC236}">
                <a16:creationId xmlns:a16="http://schemas.microsoft.com/office/drawing/2014/main" id="{1F845446-5E69-40F8-A32E-BF8CE66275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39320" y="808652"/>
            <a:ext cx="2511138" cy="616507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Rectangle 23">
            <a:extLst>
              <a:ext uri="{FF2B5EF4-FFF2-40B4-BE49-F238E27FC236}">
                <a16:creationId xmlns:a16="http://schemas.microsoft.com/office/drawing/2014/main" id="{2A0E4755-68E2-45FC-938B-8E9CD092AD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39320" y="4409954"/>
            <a:ext cx="2511138" cy="616507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Rectangle 24">
            <a:extLst>
              <a:ext uri="{FF2B5EF4-FFF2-40B4-BE49-F238E27FC236}">
                <a16:creationId xmlns:a16="http://schemas.microsoft.com/office/drawing/2014/main" id="{23E94C73-C3E7-4C47-B41A-5FBB8C109B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39320" y="2522842"/>
            <a:ext cx="2511138" cy="796948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Rectangle 25">
            <a:extLst>
              <a:ext uri="{FF2B5EF4-FFF2-40B4-BE49-F238E27FC236}">
                <a16:creationId xmlns:a16="http://schemas.microsoft.com/office/drawing/2014/main" id="{5F9BE757-F63B-4485-80A7-84D6065A34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39320" y="3515268"/>
            <a:ext cx="2511138" cy="616507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Rectangle 26">
            <a:extLst>
              <a:ext uri="{FF2B5EF4-FFF2-40B4-BE49-F238E27FC236}">
                <a16:creationId xmlns:a16="http://schemas.microsoft.com/office/drawing/2014/main" id="{50A24DDD-7430-4F9C-AA3E-1AA5991A4F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39320" y="1530416"/>
            <a:ext cx="2511138" cy="796948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Rectangle 27">
            <a:extLst>
              <a:ext uri="{FF2B5EF4-FFF2-40B4-BE49-F238E27FC236}">
                <a16:creationId xmlns:a16="http://schemas.microsoft.com/office/drawing/2014/main" id="{7A191533-C099-4F64-ABBF-AAE34A6E62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37589" y="5590340"/>
            <a:ext cx="2514600" cy="616507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Rectangle 28">
            <a:extLst>
              <a:ext uri="{FF2B5EF4-FFF2-40B4-BE49-F238E27FC236}">
                <a16:creationId xmlns:a16="http://schemas.microsoft.com/office/drawing/2014/main" id="{A9305D5B-5AB9-4B53-BC11-3AEDB7BC7F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18267" y="1651891"/>
            <a:ext cx="2606040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INTERNAL CONSTRAINTS</a:t>
            </a:r>
          </a:p>
          <a:p>
            <a:r>
              <a:rPr lang="en-US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Capital, growth strategy,</a:t>
            </a:r>
          </a:p>
          <a:p>
            <a:r>
              <a:rPr lang="en-US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existing network</a:t>
            </a:r>
          </a:p>
        </p:txBody>
      </p:sp>
      <p:sp>
        <p:nvSpPr>
          <p:cNvPr id="46" name="Rectangle 29">
            <a:extLst>
              <a:ext uri="{FF2B5EF4-FFF2-40B4-BE49-F238E27FC236}">
                <a16:creationId xmlns:a16="http://schemas.microsoft.com/office/drawing/2014/main" id="{87368079-C18F-4F8A-BF7A-20ADD65CC7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18267" y="2599206"/>
            <a:ext cx="2606040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PRODUCTION TECHNOLOGIES</a:t>
            </a:r>
          </a:p>
          <a:p>
            <a:r>
              <a:rPr lang="en-US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Cost, Scale/Scope impact, support</a:t>
            </a:r>
          </a:p>
          <a:p>
            <a:r>
              <a:rPr lang="en-US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required, flexibility</a:t>
            </a:r>
          </a:p>
        </p:txBody>
      </p:sp>
      <p:sp>
        <p:nvSpPr>
          <p:cNvPr id="47" name="Rectangle 30">
            <a:extLst>
              <a:ext uri="{FF2B5EF4-FFF2-40B4-BE49-F238E27FC236}">
                <a16:creationId xmlns:a16="http://schemas.microsoft.com/office/drawing/2014/main" id="{3651A0C9-9313-4A4B-AE20-B8164DF816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18267" y="3450895"/>
            <a:ext cx="260604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COMPETITIVE</a:t>
            </a:r>
          </a:p>
          <a:p>
            <a:r>
              <a:rPr lang="en-US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ENVIRONMENT</a:t>
            </a:r>
          </a:p>
        </p:txBody>
      </p:sp>
      <p:sp>
        <p:nvSpPr>
          <p:cNvPr id="48" name="Rectangle 31">
            <a:extLst>
              <a:ext uri="{FF2B5EF4-FFF2-40B4-BE49-F238E27FC236}">
                <a16:creationId xmlns:a16="http://schemas.microsoft.com/office/drawing/2014/main" id="{CF1C7D60-AB7F-4D1E-B593-95A49AB28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18266" y="4735001"/>
            <a:ext cx="260604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1200">
                <a:latin typeface="Arial" panose="020B0604020202020204" pitchFamily="34" charset="0"/>
                <a:cs typeface="Arial" panose="020B0604020202020204" pitchFamily="34" charset="0"/>
              </a:rPr>
              <a:t>PRODUCTION METHODS</a:t>
            </a:r>
          </a:p>
          <a:p>
            <a:r>
              <a:rPr lang="en-US" altLang="en-US" sz="1200">
                <a:latin typeface="Arial" panose="020B0604020202020204" pitchFamily="34" charset="0"/>
                <a:cs typeface="Arial" panose="020B0604020202020204" pitchFamily="34" charset="0"/>
              </a:rPr>
              <a:t>Skill needs, response time</a:t>
            </a:r>
          </a:p>
        </p:txBody>
      </p:sp>
      <p:sp>
        <p:nvSpPr>
          <p:cNvPr id="49" name="Rectangle 32">
            <a:extLst>
              <a:ext uri="{FF2B5EF4-FFF2-40B4-BE49-F238E27FC236}">
                <a16:creationId xmlns:a16="http://schemas.microsoft.com/office/drawing/2014/main" id="{EA44A9D9-A5C2-4DCC-9B9C-248B688DFD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18266" y="5713927"/>
            <a:ext cx="260604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FACTOR COSTS</a:t>
            </a:r>
          </a:p>
          <a:p>
            <a:r>
              <a:rPr lang="en-US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Labor, materials, site specific</a:t>
            </a:r>
          </a:p>
        </p:txBody>
      </p:sp>
      <p:sp>
        <p:nvSpPr>
          <p:cNvPr id="50" name="Line 33">
            <a:extLst>
              <a:ext uri="{FF2B5EF4-FFF2-40B4-BE49-F238E27FC236}">
                <a16:creationId xmlns:a16="http://schemas.microsoft.com/office/drawing/2014/main" id="{9AF91480-47BB-485C-B648-3804C57261F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229048" y="1200420"/>
            <a:ext cx="870713" cy="0"/>
          </a:xfrm>
          <a:prstGeom prst="line">
            <a:avLst/>
          </a:prstGeom>
          <a:noFill/>
          <a:ln w="5080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Line 34">
            <a:extLst>
              <a:ext uri="{FF2B5EF4-FFF2-40B4-BE49-F238E27FC236}">
                <a16:creationId xmlns:a16="http://schemas.microsoft.com/office/drawing/2014/main" id="{FA263EBF-2D0C-48F9-B5BB-C8D19D20E6E5}"/>
              </a:ext>
            </a:extLst>
          </p:cNvPr>
          <p:cNvSpPr>
            <a:spLocks noChangeShapeType="1"/>
          </p:cNvSpPr>
          <p:nvPr/>
        </p:nvSpPr>
        <p:spPr bwMode="auto">
          <a:xfrm>
            <a:off x="4231081" y="1883780"/>
            <a:ext cx="868680" cy="0"/>
          </a:xfrm>
          <a:prstGeom prst="line">
            <a:avLst/>
          </a:prstGeom>
          <a:noFill/>
          <a:ln w="5080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Line 35">
            <a:extLst>
              <a:ext uri="{FF2B5EF4-FFF2-40B4-BE49-F238E27FC236}">
                <a16:creationId xmlns:a16="http://schemas.microsoft.com/office/drawing/2014/main" id="{04E3D1BC-05E8-47A3-8930-B19CA1994FB4}"/>
              </a:ext>
            </a:extLst>
          </p:cNvPr>
          <p:cNvSpPr>
            <a:spLocks noChangeShapeType="1"/>
          </p:cNvSpPr>
          <p:nvPr/>
        </p:nvSpPr>
        <p:spPr bwMode="auto">
          <a:xfrm>
            <a:off x="4231081" y="2876206"/>
            <a:ext cx="868680" cy="0"/>
          </a:xfrm>
          <a:prstGeom prst="line">
            <a:avLst/>
          </a:prstGeom>
          <a:noFill/>
          <a:ln w="5080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Line 36">
            <a:extLst>
              <a:ext uri="{FF2B5EF4-FFF2-40B4-BE49-F238E27FC236}">
                <a16:creationId xmlns:a16="http://schemas.microsoft.com/office/drawing/2014/main" id="{32EDCFDB-8833-4E87-AD9F-54B2E5B5679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231081" y="3503809"/>
            <a:ext cx="868680" cy="0"/>
          </a:xfrm>
          <a:prstGeom prst="line">
            <a:avLst/>
          </a:prstGeom>
          <a:noFill/>
          <a:ln w="5080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Line 37">
            <a:extLst>
              <a:ext uri="{FF2B5EF4-FFF2-40B4-BE49-F238E27FC236}">
                <a16:creationId xmlns:a16="http://schemas.microsoft.com/office/drawing/2014/main" id="{D2DC2F34-DCDF-47E9-8AA5-69306DE0E0E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217436" y="4861057"/>
            <a:ext cx="868680" cy="0"/>
          </a:xfrm>
          <a:prstGeom prst="line">
            <a:avLst/>
          </a:prstGeom>
          <a:noFill/>
          <a:ln w="5080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" name="Line 38">
            <a:extLst>
              <a:ext uri="{FF2B5EF4-FFF2-40B4-BE49-F238E27FC236}">
                <a16:creationId xmlns:a16="http://schemas.microsoft.com/office/drawing/2014/main" id="{C497F298-179C-487E-B725-7B7D47CC7131}"/>
              </a:ext>
            </a:extLst>
          </p:cNvPr>
          <p:cNvSpPr>
            <a:spLocks noChangeShapeType="1"/>
          </p:cNvSpPr>
          <p:nvPr/>
        </p:nvSpPr>
        <p:spPr bwMode="auto">
          <a:xfrm>
            <a:off x="4231081" y="5943703"/>
            <a:ext cx="868680" cy="0"/>
          </a:xfrm>
          <a:prstGeom prst="line">
            <a:avLst/>
          </a:prstGeom>
          <a:noFill/>
          <a:ln w="5080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6" name="Rectangle 39">
            <a:extLst>
              <a:ext uri="{FF2B5EF4-FFF2-40B4-BE49-F238E27FC236}">
                <a16:creationId xmlns:a16="http://schemas.microsoft.com/office/drawing/2014/main" id="{5A97EBCC-7180-4333-8B9E-9082ABF181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38173" y="1024572"/>
            <a:ext cx="2313432" cy="1846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GLOBAL COMPETITION</a:t>
            </a:r>
          </a:p>
        </p:txBody>
      </p:sp>
      <p:sp>
        <p:nvSpPr>
          <p:cNvPr id="57" name="Line 40">
            <a:extLst>
              <a:ext uri="{FF2B5EF4-FFF2-40B4-BE49-F238E27FC236}">
                <a16:creationId xmlns:a16="http://schemas.microsoft.com/office/drawing/2014/main" id="{90BA2591-EFC2-4703-86CD-37F076324FFA}"/>
              </a:ext>
            </a:extLst>
          </p:cNvPr>
          <p:cNvSpPr>
            <a:spLocks noChangeShapeType="1"/>
          </p:cNvSpPr>
          <p:nvPr/>
        </p:nvSpPr>
        <p:spPr bwMode="auto">
          <a:xfrm>
            <a:off x="6728120" y="1266354"/>
            <a:ext cx="1103914" cy="0"/>
          </a:xfrm>
          <a:prstGeom prst="line">
            <a:avLst/>
          </a:prstGeom>
          <a:noFill/>
          <a:ln w="50800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8" name="Rectangle 41">
            <a:extLst>
              <a:ext uri="{FF2B5EF4-FFF2-40B4-BE49-F238E27FC236}">
                <a16:creationId xmlns:a16="http://schemas.microsoft.com/office/drawing/2014/main" id="{A7249C65-C24D-486F-879C-2C6CACCB46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38173" y="1744224"/>
            <a:ext cx="231343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TARIFFS AND TAX</a:t>
            </a:r>
          </a:p>
          <a:p>
            <a:r>
              <a:rPr lang="en-US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INCENTIVES</a:t>
            </a:r>
          </a:p>
        </p:txBody>
      </p:sp>
      <p:sp>
        <p:nvSpPr>
          <p:cNvPr id="59" name="Line 42">
            <a:extLst>
              <a:ext uri="{FF2B5EF4-FFF2-40B4-BE49-F238E27FC236}">
                <a16:creationId xmlns:a16="http://schemas.microsoft.com/office/drawing/2014/main" id="{3E7AD3E6-52D1-406F-B3C5-105821D19F7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719314" y="1958965"/>
            <a:ext cx="1112720" cy="872132"/>
          </a:xfrm>
          <a:prstGeom prst="line">
            <a:avLst/>
          </a:prstGeom>
          <a:noFill/>
          <a:ln w="5080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0" name="Rectangle 43">
            <a:extLst>
              <a:ext uri="{FF2B5EF4-FFF2-40B4-BE49-F238E27FC236}">
                <a16:creationId xmlns:a16="http://schemas.microsoft.com/office/drawing/2014/main" id="{B7FADFB4-5D5F-458C-ADD8-EE791CD66F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38173" y="2644317"/>
            <a:ext cx="2313432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REGIONAL DEMAND</a:t>
            </a:r>
          </a:p>
          <a:p>
            <a:r>
              <a:rPr lang="en-US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Size, growth, homogeneity,</a:t>
            </a:r>
          </a:p>
          <a:p>
            <a:r>
              <a:rPr lang="en-US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local specifications</a:t>
            </a:r>
          </a:p>
        </p:txBody>
      </p:sp>
      <p:sp>
        <p:nvSpPr>
          <p:cNvPr id="61" name="Rectangle 44">
            <a:extLst>
              <a:ext uri="{FF2B5EF4-FFF2-40B4-BE49-F238E27FC236}">
                <a16:creationId xmlns:a16="http://schemas.microsoft.com/office/drawing/2014/main" id="{987D74B1-A3F2-4EF8-B059-321B22D870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38173" y="3638855"/>
            <a:ext cx="231343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POLITICAL, EXCHANGE</a:t>
            </a:r>
          </a:p>
          <a:p>
            <a:r>
              <a:rPr lang="en-US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RATE AND DEMAND RISK</a:t>
            </a:r>
          </a:p>
        </p:txBody>
      </p:sp>
      <p:sp>
        <p:nvSpPr>
          <p:cNvPr id="62" name="Line 45">
            <a:extLst>
              <a:ext uri="{FF2B5EF4-FFF2-40B4-BE49-F238E27FC236}">
                <a16:creationId xmlns:a16="http://schemas.microsoft.com/office/drawing/2014/main" id="{912022A9-5B48-4C15-AB10-3A02D7CD4823}"/>
              </a:ext>
            </a:extLst>
          </p:cNvPr>
          <p:cNvSpPr>
            <a:spLocks noChangeShapeType="1"/>
          </p:cNvSpPr>
          <p:nvPr/>
        </p:nvSpPr>
        <p:spPr bwMode="auto">
          <a:xfrm>
            <a:off x="6728120" y="3056647"/>
            <a:ext cx="1106424" cy="0"/>
          </a:xfrm>
          <a:prstGeom prst="line">
            <a:avLst/>
          </a:prstGeom>
          <a:noFill/>
          <a:ln w="50800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" name="Line 46">
            <a:extLst>
              <a:ext uri="{FF2B5EF4-FFF2-40B4-BE49-F238E27FC236}">
                <a16:creationId xmlns:a16="http://schemas.microsoft.com/office/drawing/2014/main" id="{0CCEA9B0-D3AE-43C4-9ED0-98D8D195C64E}"/>
              </a:ext>
            </a:extLst>
          </p:cNvPr>
          <p:cNvSpPr>
            <a:spLocks noChangeShapeType="1"/>
          </p:cNvSpPr>
          <p:nvPr/>
        </p:nvSpPr>
        <p:spPr bwMode="auto">
          <a:xfrm>
            <a:off x="6728120" y="3638855"/>
            <a:ext cx="1106424" cy="0"/>
          </a:xfrm>
          <a:prstGeom prst="line">
            <a:avLst/>
          </a:prstGeom>
          <a:noFill/>
          <a:ln w="50800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4" name="Rectangle 47">
            <a:extLst>
              <a:ext uri="{FF2B5EF4-FFF2-40B4-BE49-F238E27FC236}">
                <a16:creationId xmlns:a16="http://schemas.microsoft.com/office/drawing/2014/main" id="{11E85B72-2060-4BF5-86D2-CF049AC9D1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38173" y="4533541"/>
            <a:ext cx="231343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AVAILABLE</a:t>
            </a:r>
          </a:p>
          <a:p>
            <a:r>
              <a:rPr lang="en-US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INFRASTRUCTURE</a:t>
            </a:r>
          </a:p>
        </p:txBody>
      </p:sp>
      <p:sp>
        <p:nvSpPr>
          <p:cNvPr id="65" name="Line 48">
            <a:extLst>
              <a:ext uri="{FF2B5EF4-FFF2-40B4-BE49-F238E27FC236}">
                <a16:creationId xmlns:a16="http://schemas.microsoft.com/office/drawing/2014/main" id="{7F7C99E3-7498-452E-B8BC-B09BB9549507}"/>
              </a:ext>
            </a:extLst>
          </p:cNvPr>
          <p:cNvSpPr>
            <a:spLocks noChangeShapeType="1"/>
          </p:cNvSpPr>
          <p:nvPr/>
        </p:nvSpPr>
        <p:spPr bwMode="auto">
          <a:xfrm>
            <a:off x="6728120" y="4620469"/>
            <a:ext cx="1106424" cy="0"/>
          </a:xfrm>
          <a:prstGeom prst="line">
            <a:avLst/>
          </a:prstGeom>
          <a:noFill/>
          <a:ln w="50800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6" name="Rectangle 49">
            <a:extLst>
              <a:ext uri="{FF2B5EF4-FFF2-40B4-BE49-F238E27FC236}">
                <a16:creationId xmlns:a16="http://schemas.microsoft.com/office/drawing/2014/main" id="{93584FFD-8ED2-498D-90D0-0332150E05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38173" y="5713927"/>
            <a:ext cx="231343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LOGISTICS COSTS</a:t>
            </a:r>
          </a:p>
          <a:p>
            <a:r>
              <a:rPr lang="en-US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Transport, inventory, coordination</a:t>
            </a:r>
          </a:p>
        </p:txBody>
      </p:sp>
      <p:sp>
        <p:nvSpPr>
          <p:cNvPr id="67" name="Line 50">
            <a:extLst>
              <a:ext uri="{FF2B5EF4-FFF2-40B4-BE49-F238E27FC236}">
                <a16:creationId xmlns:a16="http://schemas.microsoft.com/office/drawing/2014/main" id="{EA997BEC-E448-412A-B2C7-6B11AB6BA005}"/>
              </a:ext>
            </a:extLst>
          </p:cNvPr>
          <p:cNvSpPr>
            <a:spLocks noChangeShapeType="1"/>
          </p:cNvSpPr>
          <p:nvPr/>
        </p:nvSpPr>
        <p:spPr bwMode="auto">
          <a:xfrm>
            <a:off x="6728120" y="5943703"/>
            <a:ext cx="1106424" cy="0"/>
          </a:xfrm>
          <a:prstGeom prst="line">
            <a:avLst/>
          </a:prstGeom>
          <a:noFill/>
          <a:ln w="50800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8" name="Line 51">
            <a:extLst>
              <a:ext uri="{FF2B5EF4-FFF2-40B4-BE49-F238E27FC236}">
                <a16:creationId xmlns:a16="http://schemas.microsoft.com/office/drawing/2014/main" id="{4225EB5B-3DDD-4DF8-A99B-DE5CDF00360B}"/>
              </a:ext>
            </a:extLst>
          </p:cNvPr>
          <p:cNvSpPr>
            <a:spLocks noChangeShapeType="1"/>
          </p:cNvSpPr>
          <p:nvPr/>
        </p:nvSpPr>
        <p:spPr bwMode="auto">
          <a:xfrm>
            <a:off x="10350458" y="2933356"/>
            <a:ext cx="425678" cy="0"/>
          </a:xfrm>
          <a:prstGeom prst="line">
            <a:avLst/>
          </a:prstGeom>
          <a:noFill/>
          <a:ln w="508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9" name="Line 52">
            <a:extLst>
              <a:ext uri="{FF2B5EF4-FFF2-40B4-BE49-F238E27FC236}">
                <a16:creationId xmlns:a16="http://schemas.microsoft.com/office/drawing/2014/main" id="{008D1E90-0534-43F3-ACE6-DA5EF3106230}"/>
              </a:ext>
            </a:extLst>
          </p:cNvPr>
          <p:cNvSpPr>
            <a:spLocks noChangeShapeType="1"/>
          </p:cNvSpPr>
          <p:nvPr/>
        </p:nvSpPr>
        <p:spPr bwMode="auto">
          <a:xfrm>
            <a:off x="10776135" y="2906279"/>
            <a:ext cx="0" cy="3578747"/>
          </a:xfrm>
          <a:prstGeom prst="line">
            <a:avLst/>
          </a:prstGeom>
          <a:noFill/>
          <a:ln w="508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0" name="Line 53">
            <a:extLst>
              <a:ext uri="{FF2B5EF4-FFF2-40B4-BE49-F238E27FC236}">
                <a16:creationId xmlns:a16="http://schemas.microsoft.com/office/drawing/2014/main" id="{0DB627C6-4543-4C4A-9905-205CE87795B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227462" y="6485026"/>
            <a:ext cx="3578747" cy="0"/>
          </a:xfrm>
          <a:prstGeom prst="line">
            <a:avLst/>
          </a:prstGeom>
          <a:noFill/>
          <a:ln w="508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1" name="Line 54">
            <a:extLst>
              <a:ext uri="{FF2B5EF4-FFF2-40B4-BE49-F238E27FC236}">
                <a16:creationId xmlns:a16="http://schemas.microsoft.com/office/drawing/2014/main" id="{CB9C7A7D-5AF7-4954-9818-9356358BCCD4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728120" y="6113808"/>
            <a:ext cx="499342" cy="371217"/>
          </a:xfrm>
          <a:prstGeom prst="line">
            <a:avLst/>
          </a:prstGeom>
          <a:noFill/>
          <a:ln w="5080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2" name="Line 55">
            <a:extLst>
              <a:ext uri="{FF2B5EF4-FFF2-40B4-BE49-F238E27FC236}">
                <a16:creationId xmlns:a16="http://schemas.microsoft.com/office/drawing/2014/main" id="{23696A7B-F4FB-4D13-8282-4905005737CC}"/>
              </a:ext>
            </a:extLst>
          </p:cNvPr>
          <p:cNvSpPr>
            <a:spLocks noChangeShapeType="1"/>
          </p:cNvSpPr>
          <p:nvPr/>
        </p:nvSpPr>
        <p:spPr bwMode="auto">
          <a:xfrm>
            <a:off x="10362509" y="3778411"/>
            <a:ext cx="410899" cy="0"/>
          </a:xfrm>
          <a:prstGeom prst="line">
            <a:avLst/>
          </a:prstGeom>
          <a:noFill/>
          <a:ln w="508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3" name="Line 56">
            <a:extLst>
              <a:ext uri="{FF2B5EF4-FFF2-40B4-BE49-F238E27FC236}">
                <a16:creationId xmlns:a16="http://schemas.microsoft.com/office/drawing/2014/main" id="{AC14ABD3-5873-47D0-A40A-63793C5CC33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12025" y="2876206"/>
            <a:ext cx="511250" cy="0"/>
          </a:xfrm>
          <a:prstGeom prst="line">
            <a:avLst/>
          </a:prstGeom>
          <a:noFill/>
          <a:ln w="508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4" name="Line 57">
            <a:extLst>
              <a:ext uri="{FF2B5EF4-FFF2-40B4-BE49-F238E27FC236}">
                <a16:creationId xmlns:a16="http://schemas.microsoft.com/office/drawing/2014/main" id="{076597BF-E6AC-4BC1-8CAE-3B817E70886E}"/>
              </a:ext>
            </a:extLst>
          </p:cNvPr>
          <p:cNvSpPr>
            <a:spLocks noChangeShapeType="1"/>
          </p:cNvSpPr>
          <p:nvPr/>
        </p:nvSpPr>
        <p:spPr bwMode="auto">
          <a:xfrm>
            <a:off x="942099" y="2906279"/>
            <a:ext cx="0" cy="3578747"/>
          </a:xfrm>
          <a:prstGeom prst="line">
            <a:avLst/>
          </a:prstGeom>
          <a:noFill/>
          <a:ln w="508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5" name="Line 58">
            <a:extLst>
              <a:ext uri="{FF2B5EF4-FFF2-40B4-BE49-F238E27FC236}">
                <a16:creationId xmlns:a16="http://schemas.microsoft.com/office/drawing/2014/main" id="{0E89048F-2058-4C18-BD5A-A3DE9D69D5C7}"/>
              </a:ext>
            </a:extLst>
          </p:cNvPr>
          <p:cNvSpPr>
            <a:spLocks noChangeShapeType="1"/>
          </p:cNvSpPr>
          <p:nvPr/>
        </p:nvSpPr>
        <p:spPr bwMode="auto">
          <a:xfrm>
            <a:off x="942099" y="6485026"/>
            <a:ext cx="3518600" cy="0"/>
          </a:xfrm>
          <a:prstGeom prst="line">
            <a:avLst/>
          </a:prstGeom>
          <a:noFill/>
          <a:ln w="508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6" name="Line 59">
            <a:extLst>
              <a:ext uri="{FF2B5EF4-FFF2-40B4-BE49-F238E27FC236}">
                <a16:creationId xmlns:a16="http://schemas.microsoft.com/office/drawing/2014/main" id="{826D521C-B7E0-4AF3-8E22-5883F27CB49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414200" y="6170643"/>
            <a:ext cx="661617" cy="330809"/>
          </a:xfrm>
          <a:prstGeom prst="line">
            <a:avLst/>
          </a:prstGeom>
          <a:noFill/>
          <a:ln w="5080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620905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Flowchart: Process 60">
            <a:extLst>
              <a:ext uri="{FF2B5EF4-FFF2-40B4-BE49-F238E27FC236}">
                <a16:creationId xmlns:a16="http://schemas.microsoft.com/office/drawing/2014/main" id="{DF14BD1D-C62A-4900-80B7-913D3CBAE6C6}"/>
              </a:ext>
            </a:extLst>
          </p:cNvPr>
          <p:cNvSpPr/>
          <p:nvPr/>
        </p:nvSpPr>
        <p:spPr>
          <a:xfrm>
            <a:off x="4669158" y="1089439"/>
            <a:ext cx="2727390" cy="1971261"/>
          </a:xfrm>
          <a:prstGeom prst="flowChartProcess">
            <a:avLst/>
          </a:prstGeom>
          <a:solidFill>
            <a:schemeClr val="accent1">
              <a:lumMod val="60000"/>
              <a:lumOff val="40000"/>
            </a:schemeClr>
          </a:solidFill>
          <a:ln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Network Velocity</a:t>
            </a:r>
          </a:p>
        </p:txBody>
      </p:sp>
      <p:sp>
        <p:nvSpPr>
          <p:cNvPr id="16" name="Flowchart: Process 15">
            <a:extLst>
              <a:ext uri="{FF2B5EF4-FFF2-40B4-BE49-F238E27FC236}">
                <a16:creationId xmlns:a16="http://schemas.microsoft.com/office/drawing/2014/main" id="{297D0CDB-F3D5-4547-B17E-33957A901045}"/>
              </a:ext>
            </a:extLst>
          </p:cNvPr>
          <p:cNvSpPr/>
          <p:nvPr/>
        </p:nvSpPr>
        <p:spPr>
          <a:xfrm>
            <a:off x="8851901" y="1089439"/>
            <a:ext cx="2844414" cy="1971261"/>
          </a:xfrm>
          <a:prstGeom prst="flowChartProcess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6DABEB-D79A-4FF3-89BA-60B8341EA327}"/>
              </a:ext>
            </a:extLst>
          </p:cNvPr>
          <p:cNvSpPr/>
          <p:nvPr/>
        </p:nvSpPr>
        <p:spPr>
          <a:xfrm>
            <a:off x="508000" y="1028700"/>
            <a:ext cx="2832100" cy="235004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69FA8D3C-5546-4B32-B0D7-53D4634803DC}"/>
              </a:ext>
            </a:extLst>
          </p:cNvPr>
          <p:cNvSpPr/>
          <p:nvPr/>
        </p:nvSpPr>
        <p:spPr>
          <a:xfrm>
            <a:off x="694201" y="1498529"/>
            <a:ext cx="2459698" cy="17412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22783" y="80888"/>
            <a:ext cx="9501807" cy="358283"/>
          </a:xfrm>
        </p:spPr>
        <p:txBody>
          <a:bodyPr/>
          <a:lstStyle/>
          <a:p>
            <a:r>
              <a:rPr lang="en-US" dirty="0"/>
              <a:t>Network Optimization : Solution Overview</a:t>
            </a:r>
          </a:p>
        </p:txBody>
      </p:sp>
      <p:graphicFrame>
        <p:nvGraphicFramePr>
          <p:cNvPr id="70" name="Table 69">
            <a:extLst>
              <a:ext uri="{FF2B5EF4-FFF2-40B4-BE49-F238E27FC236}">
                <a16:creationId xmlns:a16="http://schemas.microsoft.com/office/drawing/2014/main" id="{7C4C6012-21E1-42E4-BC77-09535669FD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0584829"/>
              </p:ext>
            </p:extLst>
          </p:nvPr>
        </p:nvGraphicFramePr>
        <p:xfrm>
          <a:off x="826695" y="1753692"/>
          <a:ext cx="2194710" cy="3217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4710">
                  <a:extLst>
                    <a:ext uri="{9D8B030D-6E8A-4147-A177-3AD203B41FA5}">
                      <a16:colId xmlns:a16="http://schemas.microsoft.com/office/drawing/2014/main" val="2830185275"/>
                    </a:ext>
                  </a:extLst>
                </a:gridCol>
              </a:tblGrid>
              <a:tr h="321725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N" sz="1400" b="1" kern="1200" dirty="0">
                          <a:solidFill>
                            <a:schemeClr val="lt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Lead time matrix</a:t>
                      </a:r>
                    </a:p>
                  </a:txBody>
                  <a:tcPr anchor="b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0636361"/>
                  </a:ext>
                </a:extLst>
              </a:tr>
            </a:tbl>
          </a:graphicData>
        </a:graphic>
      </p:graphicFrame>
      <p:graphicFrame>
        <p:nvGraphicFramePr>
          <p:cNvPr id="92" name="Table 91">
            <a:extLst>
              <a:ext uri="{FF2B5EF4-FFF2-40B4-BE49-F238E27FC236}">
                <a16:creationId xmlns:a16="http://schemas.microsoft.com/office/drawing/2014/main" id="{676AA126-98BF-42A1-8A76-EC0D2FB8C0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0285562"/>
              </p:ext>
            </p:extLst>
          </p:nvPr>
        </p:nvGraphicFramePr>
        <p:xfrm>
          <a:off x="826696" y="2418875"/>
          <a:ext cx="2194709" cy="396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4709">
                  <a:extLst>
                    <a:ext uri="{9D8B030D-6E8A-4147-A177-3AD203B41FA5}">
                      <a16:colId xmlns:a16="http://schemas.microsoft.com/office/drawing/2014/main" val="2830185275"/>
                    </a:ext>
                  </a:extLst>
                </a:gridCol>
              </a:tblGrid>
              <a:tr h="39692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N" sz="1400" b="1" kern="1200" dirty="0">
                          <a:solidFill>
                            <a:schemeClr val="lt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Lead time historic</a:t>
                      </a: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0636361"/>
                  </a:ext>
                </a:extLst>
              </a:tr>
            </a:tbl>
          </a:graphicData>
        </a:graphic>
      </p:graphicFrame>
      <p:sp>
        <p:nvSpPr>
          <p:cNvPr id="3" name="Arrow: Chevron 2">
            <a:extLst>
              <a:ext uri="{FF2B5EF4-FFF2-40B4-BE49-F238E27FC236}">
                <a16:creationId xmlns:a16="http://schemas.microsoft.com/office/drawing/2014/main" id="{5B0414AF-6A06-4F06-BE1A-F9DC607D1795}"/>
              </a:ext>
            </a:extLst>
          </p:cNvPr>
          <p:cNvSpPr/>
          <p:nvPr/>
        </p:nvSpPr>
        <p:spPr>
          <a:xfrm>
            <a:off x="3835288" y="1910317"/>
            <a:ext cx="338682" cy="362948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Arrow: Chevron 46">
            <a:extLst>
              <a:ext uri="{FF2B5EF4-FFF2-40B4-BE49-F238E27FC236}">
                <a16:creationId xmlns:a16="http://schemas.microsoft.com/office/drawing/2014/main" id="{311F29D3-91DC-42C2-BC11-9346EA409A26}"/>
              </a:ext>
            </a:extLst>
          </p:cNvPr>
          <p:cNvSpPr/>
          <p:nvPr/>
        </p:nvSpPr>
        <p:spPr>
          <a:xfrm>
            <a:off x="8111738" y="1810141"/>
            <a:ext cx="338682" cy="362948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ECA189F-DD4F-445B-AE4F-8DE1F365AFF2}"/>
              </a:ext>
            </a:extLst>
          </p:cNvPr>
          <p:cNvSpPr txBox="1"/>
          <p:nvPr/>
        </p:nvSpPr>
        <p:spPr>
          <a:xfrm>
            <a:off x="659191" y="1152557"/>
            <a:ext cx="2529719" cy="276999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1200" dirty="0">
                <a:latin typeface="Arial" panose="020B0604020202020204" pitchFamily="34" charset="0"/>
                <a:cs typeface="Arial" panose="020B0604020202020204" pitchFamily="34" charset="0"/>
              </a:rPr>
              <a:t>Inputs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2B60F6D5-32C6-4C6D-B31E-6BBAC100A23C}"/>
              </a:ext>
            </a:extLst>
          </p:cNvPr>
          <p:cNvSpPr/>
          <p:nvPr/>
        </p:nvSpPr>
        <p:spPr>
          <a:xfrm>
            <a:off x="9047349" y="1562029"/>
            <a:ext cx="2453519" cy="14033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560CCD1A-3BD8-4AAC-929B-8FD0C2EEDD63}"/>
              </a:ext>
            </a:extLst>
          </p:cNvPr>
          <p:cNvSpPr txBox="1"/>
          <p:nvPr/>
        </p:nvSpPr>
        <p:spPr>
          <a:xfrm>
            <a:off x="9047349" y="1216057"/>
            <a:ext cx="2453519" cy="276999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1200" dirty="0">
                <a:latin typeface="Arial" panose="020B0604020202020204" pitchFamily="34" charset="0"/>
                <a:cs typeface="Arial" panose="020B0604020202020204" pitchFamily="34" charset="0"/>
              </a:rPr>
              <a:t>Output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1" name="Arrow: Chevron 80">
            <a:extLst>
              <a:ext uri="{FF2B5EF4-FFF2-40B4-BE49-F238E27FC236}">
                <a16:creationId xmlns:a16="http://schemas.microsoft.com/office/drawing/2014/main" id="{68C62B18-727E-4D5F-9BB3-FCDED404DAC9}"/>
              </a:ext>
            </a:extLst>
          </p:cNvPr>
          <p:cNvSpPr/>
          <p:nvPr/>
        </p:nvSpPr>
        <p:spPr>
          <a:xfrm>
            <a:off x="3835288" y="5039842"/>
            <a:ext cx="338682" cy="362948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2" name="Arrow: Chevron 81">
            <a:extLst>
              <a:ext uri="{FF2B5EF4-FFF2-40B4-BE49-F238E27FC236}">
                <a16:creationId xmlns:a16="http://schemas.microsoft.com/office/drawing/2014/main" id="{E7C82BAF-AFDF-4DAB-9CC5-CEA483C998D3}"/>
              </a:ext>
            </a:extLst>
          </p:cNvPr>
          <p:cNvSpPr/>
          <p:nvPr/>
        </p:nvSpPr>
        <p:spPr>
          <a:xfrm>
            <a:off x="8111738" y="4383072"/>
            <a:ext cx="338682" cy="362948"/>
          </a:xfrm>
          <a:prstGeom prst="chevron">
            <a:avLst>
              <a:gd name="adj" fmla="val 5782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1" name="Arrow: Chevron 70">
            <a:extLst>
              <a:ext uri="{FF2B5EF4-FFF2-40B4-BE49-F238E27FC236}">
                <a16:creationId xmlns:a16="http://schemas.microsoft.com/office/drawing/2014/main" id="{810DFF4F-5B61-45BB-8237-59598D2F4C56}"/>
              </a:ext>
            </a:extLst>
          </p:cNvPr>
          <p:cNvSpPr/>
          <p:nvPr/>
        </p:nvSpPr>
        <p:spPr>
          <a:xfrm>
            <a:off x="8091861" y="5595646"/>
            <a:ext cx="338682" cy="362948"/>
          </a:xfrm>
          <a:prstGeom prst="chevron">
            <a:avLst>
              <a:gd name="adj" fmla="val 5782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39" name="Table 38">
            <a:extLst>
              <a:ext uri="{FF2B5EF4-FFF2-40B4-BE49-F238E27FC236}">
                <a16:creationId xmlns:a16="http://schemas.microsoft.com/office/drawing/2014/main" id="{376916EB-DE18-4C30-B4F4-58CC2FDE41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2219668"/>
              </p:ext>
            </p:extLst>
          </p:nvPr>
        </p:nvGraphicFramePr>
        <p:xfrm>
          <a:off x="9176753" y="1880293"/>
          <a:ext cx="2194710" cy="3217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4710">
                  <a:extLst>
                    <a:ext uri="{9D8B030D-6E8A-4147-A177-3AD203B41FA5}">
                      <a16:colId xmlns:a16="http://schemas.microsoft.com/office/drawing/2014/main" val="2830185275"/>
                    </a:ext>
                  </a:extLst>
                </a:gridCol>
              </a:tblGrid>
              <a:tr h="321725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N" sz="1400" b="1" kern="1200" dirty="0">
                          <a:solidFill>
                            <a:schemeClr val="lt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Lead time performance</a:t>
                      </a:r>
                    </a:p>
                  </a:txBody>
                  <a:tcPr anchor="b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0636361"/>
                  </a:ext>
                </a:extLst>
              </a:tr>
            </a:tbl>
          </a:graphicData>
        </a:graphic>
      </p:graphicFrame>
      <p:graphicFrame>
        <p:nvGraphicFramePr>
          <p:cNvPr id="40" name="Table 39">
            <a:extLst>
              <a:ext uri="{FF2B5EF4-FFF2-40B4-BE49-F238E27FC236}">
                <a16:creationId xmlns:a16="http://schemas.microsoft.com/office/drawing/2014/main" id="{91E73344-40F5-48FF-9EB6-0DC94A95F4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2718959"/>
              </p:ext>
            </p:extLst>
          </p:nvPr>
        </p:nvGraphicFramePr>
        <p:xfrm>
          <a:off x="9176753" y="2322007"/>
          <a:ext cx="2194710" cy="3217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4710">
                  <a:extLst>
                    <a:ext uri="{9D8B030D-6E8A-4147-A177-3AD203B41FA5}">
                      <a16:colId xmlns:a16="http://schemas.microsoft.com/office/drawing/2014/main" val="2830185275"/>
                    </a:ext>
                  </a:extLst>
                </a:gridCol>
              </a:tblGrid>
              <a:tr h="321725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N" sz="1400" b="1" kern="1200" dirty="0">
                          <a:solidFill>
                            <a:schemeClr val="lt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Network Strategies</a:t>
                      </a:r>
                    </a:p>
                  </a:txBody>
                  <a:tcPr anchor="b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0636361"/>
                  </a:ext>
                </a:extLst>
              </a:tr>
            </a:tbl>
          </a:graphicData>
        </a:graphic>
      </p:graphicFrame>
      <p:sp>
        <p:nvSpPr>
          <p:cNvPr id="41" name="Rectangle 40">
            <a:extLst>
              <a:ext uri="{FF2B5EF4-FFF2-40B4-BE49-F238E27FC236}">
                <a16:creationId xmlns:a16="http://schemas.microsoft.com/office/drawing/2014/main" id="{F4509F94-D814-4BC4-9BB5-506459C28B51}"/>
              </a:ext>
            </a:extLst>
          </p:cNvPr>
          <p:cNvSpPr/>
          <p:nvPr/>
        </p:nvSpPr>
        <p:spPr>
          <a:xfrm>
            <a:off x="508000" y="3835397"/>
            <a:ext cx="2832100" cy="235004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ABCBAC0-B354-41D4-946A-21E1834672A0}"/>
              </a:ext>
            </a:extLst>
          </p:cNvPr>
          <p:cNvSpPr/>
          <p:nvPr/>
        </p:nvSpPr>
        <p:spPr>
          <a:xfrm>
            <a:off x="694201" y="4305226"/>
            <a:ext cx="2459698" cy="17412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43" name="Table 42">
            <a:extLst>
              <a:ext uri="{FF2B5EF4-FFF2-40B4-BE49-F238E27FC236}">
                <a16:creationId xmlns:a16="http://schemas.microsoft.com/office/drawing/2014/main" id="{CF31F513-2074-4B11-BCC6-F81E87920C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2597061"/>
              </p:ext>
            </p:extLst>
          </p:nvPr>
        </p:nvGraphicFramePr>
        <p:xfrm>
          <a:off x="826695" y="4560389"/>
          <a:ext cx="2194710" cy="39697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4710">
                  <a:extLst>
                    <a:ext uri="{9D8B030D-6E8A-4147-A177-3AD203B41FA5}">
                      <a16:colId xmlns:a16="http://schemas.microsoft.com/office/drawing/2014/main" val="2830185275"/>
                    </a:ext>
                  </a:extLst>
                </a:gridCol>
              </a:tblGrid>
              <a:tr h="396973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N" sz="1400" b="1" kern="1200" dirty="0">
                          <a:solidFill>
                            <a:schemeClr val="lt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Lead time matrix</a:t>
                      </a: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0636361"/>
                  </a:ext>
                </a:extLst>
              </a:tr>
            </a:tbl>
          </a:graphicData>
        </a:graphic>
      </p:graphicFrame>
      <p:graphicFrame>
        <p:nvGraphicFramePr>
          <p:cNvPr id="44" name="Table 43">
            <a:extLst>
              <a:ext uri="{FF2B5EF4-FFF2-40B4-BE49-F238E27FC236}">
                <a16:creationId xmlns:a16="http://schemas.microsoft.com/office/drawing/2014/main" id="{19141B71-6A45-4D1B-8C99-E37184E665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1605435"/>
              </p:ext>
            </p:extLst>
          </p:nvPr>
        </p:nvGraphicFramePr>
        <p:xfrm>
          <a:off x="826696" y="5012999"/>
          <a:ext cx="2194709" cy="3888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4709">
                  <a:extLst>
                    <a:ext uri="{9D8B030D-6E8A-4147-A177-3AD203B41FA5}">
                      <a16:colId xmlns:a16="http://schemas.microsoft.com/office/drawing/2014/main" val="2830185275"/>
                    </a:ext>
                  </a:extLst>
                </a:gridCol>
              </a:tblGrid>
              <a:tr h="388863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N" sz="1400" b="1" kern="1200" dirty="0">
                          <a:solidFill>
                            <a:schemeClr val="lt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Lead time historic</a:t>
                      </a: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0636361"/>
                  </a:ext>
                </a:extLst>
              </a:tr>
            </a:tbl>
          </a:graphicData>
        </a:graphic>
      </p:graphicFrame>
      <p:sp>
        <p:nvSpPr>
          <p:cNvPr id="45" name="TextBox 44">
            <a:extLst>
              <a:ext uri="{FF2B5EF4-FFF2-40B4-BE49-F238E27FC236}">
                <a16:creationId xmlns:a16="http://schemas.microsoft.com/office/drawing/2014/main" id="{A325B029-6C6C-42E9-BC42-EFCCD18D7C22}"/>
              </a:ext>
            </a:extLst>
          </p:cNvPr>
          <p:cNvSpPr txBox="1"/>
          <p:nvPr/>
        </p:nvSpPr>
        <p:spPr>
          <a:xfrm>
            <a:off x="659191" y="3959254"/>
            <a:ext cx="2529719" cy="276999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1200" dirty="0">
                <a:latin typeface="Arial" panose="020B0604020202020204" pitchFamily="34" charset="0"/>
                <a:cs typeface="Arial" panose="020B0604020202020204" pitchFamily="34" charset="0"/>
              </a:rPr>
              <a:t>Inputs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Flowchart: Process 45">
            <a:extLst>
              <a:ext uri="{FF2B5EF4-FFF2-40B4-BE49-F238E27FC236}">
                <a16:creationId xmlns:a16="http://schemas.microsoft.com/office/drawing/2014/main" id="{C5CB483D-22F4-4804-9100-6BBD0CDC7B87}"/>
              </a:ext>
            </a:extLst>
          </p:cNvPr>
          <p:cNvSpPr/>
          <p:nvPr/>
        </p:nvSpPr>
        <p:spPr>
          <a:xfrm>
            <a:off x="4669158" y="4097753"/>
            <a:ext cx="2727390" cy="1971261"/>
          </a:xfrm>
          <a:prstGeom prst="flowChartProcess">
            <a:avLst/>
          </a:prstGeom>
          <a:solidFill>
            <a:schemeClr val="accent1">
              <a:lumMod val="60000"/>
              <a:lumOff val="40000"/>
            </a:schemeClr>
          </a:solidFill>
          <a:ln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Network Velocity</a:t>
            </a:r>
          </a:p>
        </p:txBody>
      </p:sp>
      <p:sp>
        <p:nvSpPr>
          <p:cNvPr id="50" name="Flowchart: Process 49">
            <a:extLst>
              <a:ext uri="{FF2B5EF4-FFF2-40B4-BE49-F238E27FC236}">
                <a16:creationId xmlns:a16="http://schemas.microsoft.com/office/drawing/2014/main" id="{15FE1214-EDBD-4940-8D2D-211E5A46A2F6}"/>
              </a:ext>
            </a:extLst>
          </p:cNvPr>
          <p:cNvSpPr/>
          <p:nvPr/>
        </p:nvSpPr>
        <p:spPr>
          <a:xfrm>
            <a:off x="8851901" y="3955436"/>
            <a:ext cx="2844414" cy="1971261"/>
          </a:xfrm>
          <a:prstGeom prst="flowChartProcess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A8648041-F13D-4072-AA9B-D2B28A2D8011}"/>
              </a:ext>
            </a:extLst>
          </p:cNvPr>
          <p:cNvSpPr/>
          <p:nvPr/>
        </p:nvSpPr>
        <p:spPr>
          <a:xfrm>
            <a:off x="9047349" y="4428026"/>
            <a:ext cx="2453519" cy="14033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B129E6E-3C02-4EFF-BCB5-FEEAF71EF982}"/>
              </a:ext>
            </a:extLst>
          </p:cNvPr>
          <p:cNvSpPr txBox="1"/>
          <p:nvPr/>
        </p:nvSpPr>
        <p:spPr>
          <a:xfrm>
            <a:off x="9047349" y="4082054"/>
            <a:ext cx="2453519" cy="276999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1200" dirty="0">
                <a:latin typeface="Arial" panose="020B0604020202020204" pitchFamily="34" charset="0"/>
                <a:cs typeface="Arial" panose="020B0604020202020204" pitchFamily="34" charset="0"/>
              </a:rPr>
              <a:t>Output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55" name="Table 54">
            <a:extLst>
              <a:ext uri="{FF2B5EF4-FFF2-40B4-BE49-F238E27FC236}">
                <a16:creationId xmlns:a16="http://schemas.microsoft.com/office/drawing/2014/main" id="{2414DD78-FFD7-4293-AF1B-D319E61A98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1153803"/>
              </p:ext>
            </p:extLst>
          </p:nvPr>
        </p:nvGraphicFramePr>
        <p:xfrm>
          <a:off x="9176753" y="4544443"/>
          <a:ext cx="2194710" cy="3828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4710">
                  <a:extLst>
                    <a:ext uri="{9D8B030D-6E8A-4147-A177-3AD203B41FA5}">
                      <a16:colId xmlns:a16="http://schemas.microsoft.com/office/drawing/2014/main" val="2830185275"/>
                    </a:ext>
                  </a:extLst>
                </a:gridCol>
              </a:tblGrid>
              <a:tr h="382828">
                <a:tc>
                  <a:txBody>
                    <a:bodyPr/>
                    <a:lstStyle/>
                    <a:p>
                      <a:pPr algn="ctr"/>
                      <a:r>
                        <a:rPr lang="en-IN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Lead time performance</a:t>
                      </a: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0636361"/>
                  </a:ext>
                </a:extLst>
              </a:tr>
            </a:tbl>
          </a:graphicData>
        </a:graphic>
      </p:graphicFrame>
      <p:graphicFrame>
        <p:nvGraphicFramePr>
          <p:cNvPr id="60" name="Table 59">
            <a:extLst>
              <a:ext uri="{FF2B5EF4-FFF2-40B4-BE49-F238E27FC236}">
                <a16:creationId xmlns:a16="http://schemas.microsoft.com/office/drawing/2014/main" id="{050638C5-9C15-426C-B781-540C42F79E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7833797"/>
              </p:ext>
            </p:extLst>
          </p:nvPr>
        </p:nvGraphicFramePr>
        <p:xfrm>
          <a:off x="9176753" y="4989729"/>
          <a:ext cx="2194710" cy="3217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4710">
                  <a:extLst>
                    <a:ext uri="{9D8B030D-6E8A-4147-A177-3AD203B41FA5}">
                      <a16:colId xmlns:a16="http://schemas.microsoft.com/office/drawing/2014/main" val="2830185275"/>
                    </a:ext>
                  </a:extLst>
                </a:gridCol>
              </a:tblGrid>
              <a:tr h="321725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N" sz="1400" b="1" kern="1200" dirty="0">
                          <a:solidFill>
                            <a:schemeClr val="lt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Network Strategies</a:t>
                      </a:r>
                    </a:p>
                  </a:txBody>
                  <a:tcPr anchor="b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0636361"/>
                  </a:ext>
                </a:extLst>
              </a:tr>
            </a:tbl>
          </a:graphicData>
        </a:graphic>
      </p:graphicFrame>
      <p:graphicFrame>
        <p:nvGraphicFramePr>
          <p:cNvPr id="64" name="Table 63">
            <a:extLst>
              <a:ext uri="{FF2B5EF4-FFF2-40B4-BE49-F238E27FC236}">
                <a16:creationId xmlns:a16="http://schemas.microsoft.com/office/drawing/2014/main" id="{FEB3B81A-B451-4D7D-82FE-898CC13B4A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3455743"/>
              </p:ext>
            </p:extLst>
          </p:nvPr>
        </p:nvGraphicFramePr>
        <p:xfrm>
          <a:off x="826696" y="5467614"/>
          <a:ext cx="2194709" cy="3888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4709">
                  <a:extLst>
                    <a:ext uri="{9D8B030D-6E8A-4147-A177-3AD203B41FA5}">
                      <a16:colId xmlns:a16="http://schemas.microsoft.com/office/drawing/2014/main" val="2830185275"/>
                    </a:ext>
                  </a:extLst>
                </a:gridCol>
              </a:tblGrid>
              <a:tr h="388863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N" sz="1400" b="1" kern="1200" dirty="0">
                          <a:solidFill>
                            <a:schemeClr val="lt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Digital Insights</a:t>
                      </a:r>
                    </a:p>
                  </a:txBody>
                  <a:tcPr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0636361"/>
                  </a:ext>
                </a:extLst>
              </a:tr>
            </a:tbl>
          </a:graphicData>
        </a:graphic>
      </p:graphicFrame>
      <p:graphicFrame>
        <p:nvGraphicFramePr>
          <p:cNvPr id="73" name="Table 72">
            <a:extLst>
              <a:ext uri="{FF2B5EF4-FFF2-40B4-BE49-F238E27FC236}">
                <a16:creationId xmlns:a16="http://schemas.microsoft.com/office/drawing/2014/main" id="{BC55FE47-8526-4138-B61E-0E684BED2C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5667510"/>
              </p:ext>
            </p:extLst>
          </p:nvPr>
        </p:nvGraphicFramePr>
        <p:xfrm>
          <a:off x="9176754" y="5376291"/>
          <a:ext cx="2194709" cy="3888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4709">
                  <a:extLst>
                    <a:ext uri="{9D8B030D-6E8A-4147-A177-3AD203B41FA5}">
                      <a16:colId xmlns:a16="http://schemas.microsoft.com/office/drawing/2014/main" val="2830185275"/>
                    </a:ext>
                  </a:extLst>
                </a:gridCol>
              </a:tblGrid>
              <a:tr h="388863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N" sz="1400" b="1" kern="1200" dirty="0">
                          <a:solidFill>
                            <a:schemeClr val="lt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Risk Scenarios</a:t>
                      </a:r>
                    </a:p>
                  </a:txBody>
                  <a:tcPr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0636361"/>
                  </a:ext>
                </a:extLst>
              </a:tr>
            </a:tbl>
          </a:graphicData>
        </a:graphic>
      </p:graphicFrame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5C1DA1E-7224-486A-BD3E-36D6E521CF5D}"/>
              </a:ext>
            </a:extLst>
          </p:cNvPr>
          <p:cNvCxnSpPr/>
          <p:nvPr/>
        </p:nvCxnSpPr>
        <p:spPr>
          <a:xfrm>
            <a:off x="177800" y="3577333"/>
            <a:ext cx="11887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60601218-072A-4324-9969-0CF5A37BAF28}"/>
              </a:ext>
            </a:extLst>
          </p:cNvPr>
          <p:cNvSpPr txBox="1"/>
          <p:nvPr/>
        </p:nvSpPr>
        <p:spPr>
          <a:xfrm>
            <a:off x="4359954" y="579639"/>
            <a:ext cx="3023150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Traditional Approach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6944B19-6525-489C-AC88-FEFC92ED1C7B}"/>
              </a:ext>
            </a:extLst>
          </p:cNvPr>
          <p:cNvSpPr txBox="1"/>
          <p:nvPr/>
        </p:nvSpPr>
        <p:spPr>
          <a:xfrm>
            <a:off x="4359954" y="3620268"/>
            <a:ext cx="3023150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Evolutionary Approach</a:t>
            </a:r>
          </a:p>
        </p:txBody>
      </p:sp>
    </p:spTree>
    <p:extLst>
      <p:ext uri="{BB962C8B-B14F-4D97-AF65-F5344CB8AC3E}">
        <p14:creationId xmlns:p14="http://schemas.microsoft.com/office/powerpoint/2010/main" val="373417905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Flowchart: Process 60">
            <a:extLst>
              <a:ext uri="{FF2B5EF4-FFF2-40B4-BE49-F238E27FC236}">
                <a16:creationId xmlns:a16="http://schemas.microsoft.com/office/drawing/2014/main" id="{DF14BD1D-C62A-4900-80B7-913D3CBAE6C6}"/>
              </a:ext>
            </a:extLst>
          </p:cNvPr>
          <p:cNvSpPr/>
          <p:nvPr/>
        </p:nvSpPr>
        <p:spPr>
          <a:xfrm>
            <a:off x="4669158" y="1089439"/>
            <a:ext cx="2727390" cy="1971261"/>
          </a:xfrm>
          <a:prstGeom prst="flowChartProcess">
            <a:avLst/>
          </a:prstGeom>
          <a:solidFill>
            <a:schemeClr val="accent1">
              <a:lumMod val="60000"/>
              <a:lumOff val="40000"/>
            </a:schemeClr>
          </a:solidFill>
          <a:ln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Route Optimization</a:t>
            </a:r>
          </a:p>
        </p:txBody>
      </p:sp>
      <p:sp>
        <p:nvSpPr>
          <p:cNvPr id="16" name="Flowchart: Process 15">
            <a:extLst>
              <a:ext uri="{FF2B5EF4-FFF2-40B4-BE49-F238E27FC236}">
                <a16:creationId xmlns:a16="http://schemas.microsoft.com/office/drawing/2014/main" id="{297D0CDB-F3D5-4547-B17E-33957A901045}"/>
              </a:ext>
            </a:extLst>
          </p:cNvPr>
          <p:cNvSpPr/>
          <p:nvPr/>
        </p:nvSpPr>
        <p:spPr>
          <a:xfrm>
            <a:off x="8851901" y="1089439"/>
            <a:ext cx="2844414" cy="1971261"/>
          </a:xfrm>
          <a:prstGeom prst="flowChartProcess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6DABEB-D79A-4FF3-89BA-60B8341EA327}"/>
              </a:ext>
            </a:extLst>
          </p:cNvPr>
          <p:cNvSpPr/>
          <p:nvPr/>
        </p:nvSpPr>
        <p:spPr>
          <a:xfrm>
            <a:off x="508000" y="1028700"/>
            <a:ext cx="2832100" cy="235004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69FA8D3C-5546-4B32-B0D7-53D4634803DC}"/>
              </a:ext>
            </a:extLst>
          </p:cNvPr>
          <p:cNvSpPr/>
          <p:nvPr/>
        </p:nvSpPr>
        <p:spPr>
          <a:xfrm>
            <a:off x="694201" y="1498529"/>
            <a:ext cx="2459698" cy="17412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22783" y="80888"/>
            <a:ext cx="9501807" cy="358283"/>
          </a:xfrm>
        </p:spPr>
        <p:txBody>
          <a:bodyPr/>
          <a:lstStyle/>
          <a:p>
            <a:r>
              <a:rPr lang="en-US" dirty="0"/>
              <a:t>Network Optimization : Solution Overview</a:t>
            </a:r>
          </a:p>
        </p:txBody>
      </p:sp>
      <p:graphicFrame>
        <p:nvGraphicFramePr>
          <p:cNvPr id="70" name="Table 69">
            <a:extLst>
              <a:ext uri="{FF2B5EF4-FFF2-40B4-BE49-F238E27FC236}">
                <a16:creationId xmlns:a16="http://schemas.microsoft.com/office/drawing/2014/main" id="{7C4C6012-21E1-42E4-BC77-09535669FD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4143"/>
              </p:ext>
            </p:extLst>
          </p:nvPr>
        </p:nvGraphicFramePr>
        <p:xfrm>
          <a:off x="826695" y="1753692"/>
          <a:ext cx="2194710" cy="3217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4710">
                  <a:extLst>
                    <a:ext uri="{9D8B030D-6E8A-4147-A177-3AD203B41FA5}">
                      <a16:colId xmlns:a16="http://schemas.microsoft.com/office/drawing/2014/main" val="2830185275"/>
                    </a:ext>
                  </a:extLst>
                </a:gridCol>
              </a:tblGrid>
              <a:tr h="321725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N" sz="1400" b="1" kern="1200" dirty="0">
                          <a:solidFill>
                            <a:schemeClr val="lt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Lead time matrix</a:t>
                      </a:r>
                    </a:p>
                  </a:txBody>
                  <a:tcPr anchor="b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0636361"/>
                  </a:ext>
                </a:extLst>
              </a:tr>
            </a:tbl>
          </a:graphicData>
        </a:graphic>
      </p:graphicFrame>
      <p:graphicFrame>
        <p:nvGraphicFramePr>
          <p:cNvPr id="92" name="Table 91">
            <a:extLst>
              <a:ext uri="{FF2B5EF4-FFF2-40B4-BE49-F238E27FC236}">
                <a16:creationId xmlns:a16="http://schemas.microsoft.com/office/drawing/2014/main" id="{676AA126-98BF-42A1-8A76-EC0D2FB8C0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2623221"/>
              </p:ext>
            </p:extLst>
          </p:nvPr>
        </p:nvGraphicFramePr>
        <p:xfrm>
          <a:off x="826696" y="2167086"/>
          <a:ext cx="2194709" cy="396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4709">
                  <a:extLst>
                    <a:ext uri="{9D8B030D-6E8A-4147-A177-3AD203B41FA5}">
                      <a16:colId xmlns:a16="http://schemas.microsoft.com/office/drawing/2014/main" val="2830185275"/>
                    </a:ext>
                  </a:extLst>
                </a:gridCol>
              </a:tblGrid>
              <a:tr h="39692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N" sz="1400" b="1" kern="1200" dirty="0">
                          <a:solidFill>
                            <a:schemeClr val="lt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Freight Cost matrix</a:t>
                      </a: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0636361"/>
                  </a:ext>
                </a:extLst>
              </a:tr>
            </a:tbl>
          </a:graphicData>
        </a:graphic>
      </p:graphicFrame>
      <p:sp>
        <p:nvSpPr>
          <p:cNvPr id="3" name="Arrow: Chevron 2">
            <a:extLst>
              <a:ext uri="{FF2B5EF4-FFF2-40B4-BE49-F238E27FC236}">
                <a16:creationId xmlns:a16="http://schemas.microsoft.com/office/drawing/2014/main" id="{5B0414AF-6A06-4F06-BE1A-F9DC607D1795}"/>
              </a:ext>
            </a:extLst>
          </p:cNvPr>
          <p:cNvSpPr/>
          <p:nvPr/>
        </p:nvSpPr>
        <p:spPr>
          <a:xfrm>
            <a:off x="3835288" y="1910317"/>
            <a:ext cx="338682" cy="362948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Arrow: Chevron 46">
            <a:extLst>
              <a:ext uri="{FF2B5EF4-FFF2-40B4-BE49-F238E27FC236}">
                <a16:creationId xmlns:a16="http://schemas.microsoft.com/office/drawing/2014/main" id="{311F29D3-91DC-42C2-BC11-9346EA409A26}"/>
              </a:ext>
            </a:extLst>
          </p:cNvPr>
          <p:cNvSpPr/>
          <p:nvPr/>
        </p:nvSpPr>
        <p:spPr>
          <a:xfrm>
            <a:off x="8111738" y="1810141"/>
            <a:ext cx="338682" cy="362948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ECA189F-DD4F-445B-AE4F-8DE1F365AFF2}"/>
              </a:ext>
            </a:extLst>
          </p:cNvPr>
          <p:cNvSpPr txBox="1"/>
          <p:nvPr/>
        </p:nvSpPr>
        <p:spPr>
          <a:xfrm>
            <a:off x="659191" y="1152557"/>
            <a:ext cx="2529719" cy="276999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1200" dirty="0">
                <a:latin typeface="Arial" panose="020B0604020202020204" pitchFamily="34" charset="0"/>
                <a:cs typeface="Arial" panose="020B0604020202020204" pitchFamily="34" charset="0"/>
              </a:rPr>
              <a:t>Inputs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2B60F6D5-32C6-4C6D-B31E-6BBAC100A23C}"/>
              </a:ext>
            </a:extLst>
          </p:cNvPr>
          <p:cNvSpPr/>
          <p:nvPr/>
        </p:nvSpPr>
        <p:spPr>
          <a:xfrm>
            <a:off x="9047349" y="1562029"/>
            <a:ext cx="2453519" cy="14033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560CCD1A-3BD8-4AAC-929B-8FD0C2EEDD63}"/>
              </a:ext>
            </a:extLst>
          </p:cNvPr>
          <p:cNvSpPr txBox="1"/>
          <p:nvPr/>
        </p:nvSpPr>
        <p:spPr>
          <a:xfrm>
            <a:off x="9047349" y="1216057"/>
            <a:ext cx="2453519" cy="276999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1200" dirty="0">
                <a:latin typeface="Arial" panose="020B0604020202020204" pitchFamily="34" charset="0"/>
                <a:cs typeface="Arial" panose="020B0604020202020204" pitchFamily="34" charset="0"/>
              </a:rPr>
              <a:t>Output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39" name="Table 38">
            <a:extLst>
              <a:ext uri="{FF2B5EF4-FFF2-40B4-BE49-F238E27FC236}">
                <a16:creationId xmlns:a16="http://schemas.microsoft.com/office/drawing/2014/main" id="{376916EB-DE18-4C30-B4F4-58CC2FDE41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571658"/>
              </p:ext>
            </p:extLst>
          </p:nvPr>
        </p:nvGraphicFramePr>
        <p:xfrm>
          <a:off x="9176753" y="1678446"/>
          <a:ext cx="2194710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4710">
                  <a:extLst>
                    <a:ext uri="{9D8B030D-6E8A-4147-A177-3AD203B41FA5}">
                      <a16:colId xmlns:a16="http://schemas.microsoft.com/office/drawing/2014/main" val="2830185275"/>
                    </a:ext>
                  </a:extLst>
                </a:gridCol>
              </a:tblGrid>
              <a:tr h="321725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N" sz="1400" b="1" kern="1200" dirty="0">
                          <a:solidFill>
                            <a:schemeClr val="lt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Vehicle Capacity  Allocation</a:t>
                      </a:r>
                    </a:p>
                  </a:txBody>
                  <a:tcPr anchor="b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0636361"/>
                  </a:ext>
                </a:extLst>
              </a:tr>
            </a:tbl>
          </a:graphicData>
        </a:graphic>
      </p:graphicFrame>
      <p:graphicFrame>
        <p:nvGraphicFramePr>
          <p:cNvPr id="40" name="Table 39">
            <a:extLst>
              <a:ext uri="{FF2B5EF4-FFF2-40B4-BE49-F238E27FC236}">
                <a16:creationId xmlns:a16="http://schemas.microsoft.com/office/drawing/2014/main" id="{91E73344-40F5-48FF-9EB6-0DC94A95F4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098419"/>
              </p:ext>
            </p:extLst>
          </p:nvPr>
        </p:nvGraphicFramePr>
        <p:xfrm>
          <a:off x="9176753" y="2322007"/>
          <a:ext cx="2194710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4710">
                  <a:extLst>
                    <a:ext uri="{9D8B030D-6E8A-4147-A177-3AD203B41FA5}">
                      <a16:colId xmlns:a16="http://schemas.microsoft.com/office/drawing/2014/main" val="2830185275"/>
                    </a:ext>
                  </a:extLst>
                </a:gridCol>
              </a:tblGrid>
              <a:tr h="321725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N" sz="1400" b="1" kern="1200" dirty="0">
                          <a:solidFill>
                            <a:schemeClr val="lt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Vehicle Shortest/</a:t>
                      </a:r>
                      <a:br>
                        <a:rPr lang="en-IN" sz="1400" b="1" kern="1200" dirty="0">
                          <a:solidFill>
                            <a:schemeClr val="lt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</a:br>
                      <a:r>
                        <a:rPr lang="en-IN" sz="1400" b="1" kern="1200" dirty="0">
                          <a:solidFill>
                            <a:schemeClr val="lt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Optimal Path</a:t>
                      </a:r>
                    </a:p>
                  </a:txBody>
                  <a:tcPr anchor="b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0636361"/>
                  </a:ext>
                </a:extLst>
              </a:tr>
            </a:tbl>
          </a:graphicData>
        </a:graphic>
      </p:graphicFrame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7C2F08EC-7377-4B53-BAE1-63A3B97C23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0196908"/>
              </p:ext>
            </p:extLst>
          </p:nvPr>
        </p:nvGraphicFramePr>
        <p:xfrm>
          <a:off x="826696" y="2663942"/>
          <a:ext cx="2194709" cy="396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4709">
                  <a:extLst>
                    <a:ext uri="{9D8B030D-6E8A-4147-A177-3AD203B41FA5}">
                      <a16:colId xmlns:a16="http://schemas.microsoft.com/office/drawing/2014/main" val="2830185275"/>
                    </a:ext>
                  </a:extLst>
                </a:gridCol>
              </a:tblGrid>
              <a:tr h="39692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N" sz="1400" b="1" kern="1200" dirty="0">
                          <a:solidFill>
                            <a:schemeClr val="lt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Vehicle Capacity</a:t>
                      </a: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0636361"/>
                  </a:ext>
                </a:extLst>
              </a:tr>
            </a:tbl>
          </a:graphicData>
        </a:graphic>
      </p:graphicFrame>
      <p:sp>
        <p:nvSpPr>
          <p:cNvPr id="57" name="Flowchart: Process 56">
            <a:extLst>
              <a:ext uri="{FF2B5EF4-FFF2-40B4-BE49-F238E27FC236}">
                <a16:creationId xmlns:a16="http://schemas.microsoft.com/office/drawing/2014/main" id="{288652C1-5DF6-4B84-A27B-E311E4FCCF6C}"/>
              </a:ext>
            </a:extLst>
          </p:cNvPr>
          <p:cNvSpPr/>
          <p:nvPr/>
        </p:nvSpPr>
        <p:spPr>
          <a:xfrm>
            <a:off x="4669158" y="3805150"/>
            <a:ext cx="2727390" cy="1971261"/>
          </a:xfrm>
          <a:prstGeom prst="flowChartProcess">
            <a:avLst/>
          </a:prstGeom>
          <a:solidFill>
            <a:schemeClr val="accent1">
              <a:lumMod val="60000"/>
              <a:lumOff val="40000"/>
            </a:schemeClr>
          </a:solidFill>
          <a:ln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Manufacturing Visibility</a:t>
            </a:r>
          </a:p>
        </p:txBody>
      </p:sp>
      <p:sp>
        <p:nvSpPr>
          <p:cNvPr id="58" name="Flowchart: Process 57">
            <a:extLst>
              <a:ext uri="{FF2B5EF4-FFF2-40B4-BE49-F238E27FC236}">
                <a16:creationId xmlns:a16="http://schemas.microsoft.com/office/drawing/2014/main" id="{AE66E280-7546-4206-AE05-0C38557B8E52}"/>
              </a:ext>
            </a:extLst>
          </p:cNvPr>
          <p:cNvSpPr/>
          <p:nvPr/>
        </p:nvSpPr>
        <p:spPr>
          <a:xfrm>
            <a:off x="8851901" y="3805150"/>
            <a:ext cx="2844414" cy="1971261"/>
          </a:xfrm>
          <a:prstGeom prst="flowChartProcess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6BE816B6-5849-4A42-A6A3-DDEF38A0FEF5}"/>
              </a:ext>
            </a:extLst>
          </p:cNvPr>
          <p:cNvSpPr/>
          <p:nvPr/>
        </p:nvSpPr>
        <p:spPr>
          <a:xfrm>
            <a:off x="508000" y="3744411"/>
            <a:ext cx="2832100" cy="235004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7218A798-432E-4BE3-8457-941D091FE555}"/>
              </a:ext>
            </a:extLst>
          </p:cNvPr>
          <p:cNvSpPr/>
          <p:nvPr/>
        </p:nvSpPr>
        <p:spPr>
          <a:xfrm>
            <a:off x="694201" y="4214240"/>
            <a:ext cx="2459698" cy="17412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6" name="Arrow: Chevron 65">
            <a:extLst>
              <a:ext uri="{FF2B5EF4-FFF2-40B4-BE49-F238E27FC236}">
                <a16:creationId xmlns:a16="http://schemas.microsoft.com/office/drawing/2014/main" id="{8E81337A-21D4-4566-9026-2E566EEEE39C}"/>
              </a:ext>
            </a:extLst>
          </p:cNvPr>
          <p:cNvSpPr/>
          <p:nvPr/>
        </p:nvSpPr>
        <p:spPr>
          <a:xfrm>
            <a:off x="3835288" y="4626028"/>
            <a:ext cx="338682" cy="362948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7" name="Arrow: Chevron 66">
            <a:extLst>
              <a:ext uri="{FF2B5EF4-FFF2-40B4-BE49-F238E27FC236}">
                <a16:creationId xmlns:a16="http://schemas.microsoft.com/office/drawing/2014/main" id="{17F17F31-E335-40F5-B84A-0893C125C056}"/>
              </a:ext>
            </a:extLst>
          </p:cNvPr>
          <p:cNvSpPr/>
          <p:nvPr/>
        </p:nvSpPr>
        <p:spPr>
          <a:xfrm>
            <a:off x="8111738" y="4525852"/>
            <a:ext cx="338682" cy="362948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207442CC-28A9-4D22-BEEC-EE4C88631EF5}"/>
              </a:ext>
            </a:extLst>
          </p:cNvPr>
          <p:cNvSpPr txBox="1"/>
          <p:nvPr/>
        </p:nvSpPr>
        <p:spPr>
          <a:xfrm>
            <a:off x="659191" y="3868268"/>
            <a:ext cx="2529719" cy="276999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1200" dirty="0">
                <a:latin typeface="Arial" panose="020B0604020202020204" pitchFamily="34" charset="0"/>
                <a:cs typeface="Arial" panose="020B0604020202020204" pitchFamily="34" charset="0"/>
              </a:rPr>
              <a:t>Inputs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DC9CA615-45A0-4F6F-8272-CAF71E4F94BB}"/>
              </a:ext>
            </a:extLst>
          </p:cNvPr>
          <p:cNvSpPr/>
          <p:nvPr/>
        </p:nvSpPr>
        <p:spPr>
          <a:xfrm>
            <a:off x="9047349" y="4277740"/>
            <a:ext cx="2453519" cy="14033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612371DD-8A2D-49C3-A2E6-72C526A9E6FB}"/>
              </a:ext>
            </a:extLst>
          </p:cNvPr>
          <p:cNvSpPr txBox="1"/>
          <p:nvPr/>
        </p:nvSpPr>
        <p:spPr>
          <a:xfrm>
            <a:off x="9047349" y="3931768"/>
            <a:ext cx="2453519" cy="276999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1200" dirty="0">
                <a:latin typeface="Arial" panose="020B0604020202020204" pitchFamily="34" charset="0"/>
                <a:cs typeface="Arial" panose="020B0604020202020204" pitchFamily="34" charset="0"/>
              </a:rPr>
              <a:t>Output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75" name="Table 74">
            <a:extLst>
              <a:ext uri="{FF2B5EF4-FFF2-40B4-BE49-F238E27FC236}">
                <a16:creationId xmlns:a16="http://schemas.microsoft.com/office/drawing/2014/main" id="{9448F7EE-20DA-4114-B85B-9CFB3F2099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874057"/>
              </p:ext>
            </p:extLst>
          </p:nvPr>
        </p:nvGraphicFramePr>
        <p:xfrm>
          <a:off x="9176753" y="4394157"/>
          <a:ext cx="2194710" cy="4133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4710">
                  <a:extLst>
                    <a:ext uri="{9D8B030D-6E8A-4147-A177-3AD203B41FA5}">
                      <a16:colId xmlns:a16="http://schemas.microsoft.com/office/drawing/2014/main" val="2830185275"/>
                    </a:ext>
                  </a:extLst>
                </a:gridCol>
              </a:tblGrid>
              <a:tr h="413345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N" sz="1400" b="1" kern="1200" dirty="0">
                          <a:solidFill>
                            <a:schemeClr val="lt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Manufacturing Stops</a:t>
                      </a: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0636361"/>
                  </a:ext>
                </a:extLst>
              </a:tr>
            </a:tbl>
          </a:graphicData>
        </a:graphic>
      </p:graphicFrame>
      <p:graphicFrame>
        <p:nvGraphicFramePr>
          <p:cNvPr id="78" name="Table 77">
            <a:extLst>
              <a:ext uri="{FF2B5EF4-FFF2-40B4-BE49-F238E27FC236}">
                <a16:creationId xmlns:a16="http://schemas.microsoft.com/office/drawing/2014/main" id="{EFF7EAFF-D376-4FEB-BA2D-D26F2E4EA8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5646484"/>
              </p:ext>
            </p:extLst>
          </p:nvPr>
        </p:nvGraphicFramePr>
        <p:xfrm>
          <a:off x="826696" y="4807502"/>
          <a:ext cx="2194709" cy="3888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4709">
                  <a:extLst>
                    <a:ext uri="{9D8B030D-6E8A-4147-A177-3AD203B41FA5}">
                      <a16:colId xmlns:a16="http://schemas.microsoft.com/office/drawing/2014/main" val="2830185275"/>
                    </a:ext>
                  </a:extLst>
                </a:gridCol>
              </a:tblGrid>
              <a:tr h="388863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N" sz="1400" b="1" kern="1200" dirty="0">
                          <a:solidFill>
                            <a:schemeClr val="lt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Digital Data</a:t>
                      </a:r>
                    </a:p>
                  </a:txBody>
                  <a:tcPr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0636361"/>
                  </a:ext>
                </a:extLst>
              </a:tr>
            </a:tbl>
          </a:graphicData>
        </a:graphic>
      </p:graphicFrame>
      <p:graphicFrame>
        <p:nvGraphicFramePr>
          <p:cNvPr id="79" name="Table 78">
            <a:extLst>
              <a:ext uri="{FF2B5EF4-FFF2-40B4-BE49-F238E27FC236}">
                <a16:creationId xmlns:a16="http://schemas.microsoft.com/office/drawing/2014/main" id="{D72C9A2A-3C51-401E-8C6F-1DD293DD44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2724651"/>
              </p:ext>
            </p:extLst>
          </p:nvPr>
        </p:nvGraphicFramePr>
        <p:xfrm>
          <a:off x="9176753" y="4900298"/>
          <a:ext cx="2194710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4710">
                  <a:extLst>
                    <a:ext uri="{9D8B030D-6E8A-4147-A177-3AD203B41FA5}">
                      <a16:colId xmlns:a16="http://schemas.microsoft.com/office/drawing/2014/main" val="283018527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N" sz="1400" b="1" kern="1200" dirty="0">
                          <a:solidFill>
                            <a:schemeClr val="lt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Production Waste</a:t>
                      </a:r>
                    </a:p>
                  </a:txBody>
                  <a:tcPr anchor="b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0636361"/>
                  </a:ext>
                </a:extLst>
              </a:tr>
            </a:tbl>
          </a:graphicData>
        </a:graphic>
      </p:graphicFrame>
      <p:graphicFrame>
        <p:nvGraphicFramePr>
          <p:cNvPr id="80" name="Table 79">
            <a:extLst>
              <a:ext uri="{FF2B5EF4-FFF2-40B4-BE49-F238E27FC236}">
                <a16:creationId xmlns:a16="http://schemas.microsoft.com/office/drawing/2014/main" id="{35D7B4E2-F99D-4CC9-8278-26FD143041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9235980"/>
              </p:ext>
            </p:extLst>
          </p:nvPr>
        </p:nvGraphicFramePr>
        <p:xfrm>
          <a:off x="9176753" y="5289311"/>
          <a:ext cx="2194710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4710">
                  <a:extLst>
                    <a:ext uri="{9D8B030D-6E8A-4147-A177-3AD203B41FA5}">
                      <a16:colId xmlns:a16="http://schemas.microsoft.com/office/drawing/2014/main" val="283018527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N" sz="1400" b="1" kern="1200" dirty="0">
                          <a:solidFill>
                            <a:schemeClr val="lt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Fish Bone Analysis</a:t>
                      </a:r>
                    </a:p>
                  </a:txBody>
                  <a:tcPr anchor="b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0636361"/>
                  </a:ext>
                </a:extLst>
              </a:tr>
            </a:tbl>
          </a:graphicData>
        </a:graphic>
      </p:graphicFrame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5C1DA1E-7224-486A-BD3E-36D6E521CF5D}"/>
              </a:ext>
            </a:extLst>
          </p:cNvPr>
          <p:cNvCxnSpPr/>
          <p:nvPr/>
        </p:nvCxnSpPr>
        <p:spPr>
          <a:xfrm>
            <a:off x="177800" y="3577333"/>
            <a:ext cx="11887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173178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22783" y="80888"/>
            <a:ext cx="9501807" cy="358283"/>
          </a:xfrm>
        </p:spPr>
        <p:txBody>
          <a:bodyPr/>
          <a:lstStyle/>
          <a:p>
            <a:r>
              <a:rPr lang="en-US" dirty="0"/>
              <a:t>Network Optimization : Solution Overview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5C1DA1E-7224-486A-BD3E-36D6E521CF5D}"/>
              </a:ext>
            </a:extLst>
          </p:cNvPr>
          <p:cNvCxnSpPr/>
          <p:nvPr/>
        </p:nvCxnSpPr>
        <p:spPr>
          <a:xfrm>
            <a:off x="124792" y="3611220"/>
            <a:ext cx="11887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Arrow: Chevron 80">
            <a:extLst>
              <a:ext uri="{FF2B5EF4-FFF2-40B4-BE49-F238E27FC236}">
                <a16:creationId xmlns:a16="http://schemas.microsoft.com/office/drawing/2014/main" id="{68C62B18-727E-4D5F-9BB3-FCDED404DAC9}"/>
              </a:ext>
            </a:extLst>
          </p:cNvPr>
          <p:cNvSpPr/>
          <p:nvPr/>
        </p:nvSpPr>
        <p:spPr>
          <a:xfrm>
            <a:off x="3782280" y="4893990"/>
            <a:ext cx="338682" cy="362948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2" name="Arrow: Chevron 81">
            <a:extLst>
              <a:ext uri="{FF2B5EF4-FFF2-40B4-BE49-F238E27FC236}">
                <a16:creationId xmlns:a16="http://schemas.microsoft.com/office/drawing/2014/main" id="{E7C82BAF-AFDF-4DAB-9CC5-CEA483C998D3}"/>
              </a:ext>
            </a:extLst>
          </p:cNvPr>
          <p:cNvSpPr/>
          <p:nvPr/>
        </p:nvSpPr>
        <p:spPr>
          <a:xfrm>
            <a:off x="8058730" y="4237220"/>
            <a:ext cx="338682" cy="362948"/>
          </a:xfrm>
          <a:prstGeom prst="chevron">
            <a:avLst>
              <a:gd name="adj" fmla="val 5782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1" name="Arrow: Chevron 70">
            <a:extLst>
              <a:ext uri="{FF2B5EF4-FFF2-40B4-BE49-F238E27FC236}">
                <a16:creationId xmlns:a16="http://schemas.microsoft.com/office/drawing/2014/main" id="{810DFF4F-5B61-45BB-8237-59598D2F4C56}"/>
              </a:ext>
            </a:extLst>
          </p:cNvPr>
          <p:cNvSpPr/>
          <p:nvPr/>
        </p:nvSpPr>
        <p:spPr>
          <a:xfrm>
            <a:off x="8038853" y="5449794"/>
            <a:ext cx="338682" cy="362948"/>
          </a:xfrm>
          <a:prstGeom prst="chevron">
            <a:avLst>
              <a:gd name="adj" fmla="val 5782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4509F94-D814-4BC4-9BB5-506459C28B51}"/>
              </a:ext>
            </a:extLst>
          </p:cNvPr>
          <p:cNvSpPr/>
          <p:nvPr/>
        </p:nvSpPr>
        <p:spPr>
          <a:xfrm>
            <a:off x="454992" y="3690915"/>
            <a:ext cx="2832100" cy="298292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ABCBAC0-B354-41D4-946A-21E1834672A0}"/>
              </a:ext>
            </a:extLst>
          </p:cNvPr>
          <p:cNvSpPr/>
          <p:nvPr/>
        </p:nvSpPr>
        <p:spPr>
          <a:xfrm>
            <a:off x="641193" y="4159373"/>
            <a:ext cx="2459698" cy="23938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325B029-6C6C-42E9-BC42-EFCCD18D7C22}"/>
              </a:ext>
            </a:extLst>
          </p:cNvPr>
          <p:cNvSpPr txBox="1"/>
          <p:nvPr/>
        </p:nvSpPr>
        <p:spPr>
          <a:xfrm>
            <a:off x="606183" y="3813402"/>
            <a:ext cx="2529719" cy="276999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1200" dirty="0">
                <a:latin typeface="Arial" panose="020B0604020202020204" pitchFamily="34" charset="0"/>
                <a:cs typeface="Arial" panose="020B0604020202020204" pitchFamily="34" charset="0"/>
              </a:rPr>
              <a:t>Inputs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Flowchart: Process 45">
            <a:extLst>
              <a:ext uri="{FF2B5EF4-FFF2-40B4-BE49-F238E27FC236}">
                <a16:creationId xmlns:a16="http://schemas.microsoft.com/office/drawing/2014/main" id="{C5CB483D-22F4-4804-9100-6BBD0CDC7B87}"/>
              </a:ext>
            </a:extLst>
          </p:cNvPr>
          <p:cNvSpPr/>
          <p:nvPr/>
        </p:nvSpPr>
        <p:spPr>
          <a:xfrm>
            <a:off x="4616150" y="3951901"/>
            <a:ext cx="2727390" cy="2533963"/>
          </a:xfrm>
          <a:prstGeom prst="flowChartProcess">
            <a:avLst/>
          </a:prstGeom>
          <a:solidFill>
            <a:schemeClr val="accent1">
              <a:lumMod val="60000"/>
              <a:lumOff val="40000"/>
            </a:schemeClr>
          </a:solidFill>
          <a:ln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IF Scenario Analysis</a:t>
            </a:r>
          </a:p>
        </p:txBody>
      </p:sp>
      <p:sp>
        <p:nvSpPr>
          <p:cNvPr id="50" name="Flowchart: Process 49">
            <a:extLst>
              <a:ext uri="{FF2B5EF4-FFF2-40B4-BE49-F238E27FC236}">
                <a16:creationId xmlns:a16="http://schemas.microsoft.com/office/drawing/2014/main" id="{15FE1214-EDBD-4940-8D2D-211E5A46A2F6}"/>
              </a:ext>
            </a:extLst>
          </p:cNvPr>
          <p:cNvSpPr/>
          <p:nvPr/>
        </p:nvSpPr>
        <p:spPr>
          <a:xfrm>
            <a:off x="8829347" y="3895312"/>
            <a:ext cx="2783507" cy="2590552"/>
          </a:xfrm>
          <a:prstGeom prst="flowChartProcess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A8648041-F13D-4072-AA9B-D2B28A2D8011}"/>
              </a:ext>
            </a:extLst>
          </p:cNvPr>
          <p:cNvSpPr/>
          <p:nvPr/>
        </p:nvSpPr>
        <p:spPr>
          <a:xfrm>
            <a:off x="8994341" y="4367902"/>
            <a:ext cx="2453519" cy="19600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B129E6E-3C02-4EFF-BCB5-FEEAF71EF982}"/>
              </a:ext>
            </a:extLst>
          </p:cNvPr>
          <p:cNvSpPr txBox="1"/>
          <p:nvPr/>
        </p:nvSpPr>
        <p:spPr>
          <a:xfrm>
            <a:off x="8994341" y="4021930"/>
            <a:ext cx="2453519" cy="276999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1200" dirty="0">
                <a:latin typeface="Arial" panose="020B0604020202020204" pitchFamily="34" charset="0"/>
                <a:cs typeface="Arial" panose="020B0604020202020204" pitchFamily="34" charset="0"/>
              </a:rPr>
              <a:t>Output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55" name="Table 54">
            <a:extLst>
              <a:ext uri="{FF2B5EF4-FFF2-40B4-BE49-F238E27FC236}">
                <a16:creationId xmlns:a16="http://schemas.microsoft.com/office/drawing/2014/main" id="{2414DD78-FFD7-4293-AF1B-D319E61A98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074658"/>
              </p:ext>
            </p:extLst>
          </p:nvPr>
        </p:nvGraphicFramePr>
        <p:xfrm>
          <a:off x="9123745" y="4565622"/>
          <a:ext cx="2194710" cy="3828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4710">
                  <a:extLst>
                    <a:ext uri="{9D8B030D-6E8A-4147-A177-3AD203B41FA5}">
                      <a16:colId xmlns:a16="http://schemas.microsoft.com/office/drawing/2014/main" val="2830185275"/>
                    </a:ext>
                  </a:extLst>
                </a:gridCol>
              </a:tblGrid>
              <a:tr h="382828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N" sz="1200" b="1" kern="1200" dirty="0">
                          <a:solidFill>
                            <a:schemeClr val="lt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Facility decision</a:t>
                      </a: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0636361"/>
                  </a:ext>
                </a:extLst>
              </a:tr>
            </a:tbl>
          </a:graphicData>
        </a:graphic>
      </p:graphicFrame>
      <p:graphicFrame>
        <p:nvGraphicFramePr>
          <p:cNvPr id="60" name="Table 59">
            <a:extLst>
              <a:ext uri="{FF2B5EF4-FFF2-40B4-BE49-F238E27FC236}">
                <a16:creationId xmlns:a16="http://schemas.microsoft.com/office/drawing/2014/main" id="{050638C5-9C15-426C-B781-540C42F79E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500867"/>
              </p:ext>
            </p:extLst>
          </p:nvPr>
        </p:nvGraphicFramePr>
        <p:xfrm>
          <a:off x="9123745" y="5053796"/>
          <a:ext cx="2194710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4710">
                  <a:extLst>
                    <a:ext uri="{9D8B030D-6E8A-4147-A177-3AD203B41FA5}">
                      <a16:colId xmlns:a16="http://schemas.microsoft.com/office/drawing/2014/main" val="2830185275"/>
                    </a:ext>
                  </a:extLst>
                </a:gridCol>
              </a:tblGrid>
              <a:tr h="321725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N" sz="1200" b="1" kern="1200" dirty="0">
                          <a:solidFill>
                            <a:schemeClr val="lt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Response time vs Cost (Baseline)</a:t>
                      </a: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0636361"/>
                  </a:ext>
                </a:extLst>
              </a:tr>
            </a:tbl>
          </a:graphicData>
        </a:graphic>
      </p:graphicFrame>
      <p:graphicFrame>
        <p:nvGraphicFramePr>
          <p:cNvPr id="36" name="Table 35">
            <a:extLst>
              <a:ext uri="{FF2B5EF4-FFF2-40B4-BE49-F238E27FC236}">
                <a16:creationId xmlns:a16="http://schemas.microsoft.com/office/drawing/2014/main" id="{5A8C8959-C29A-40FA-8DB7-7E0C25D805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4855047"/>
              </p:ext>
            </p:extLst>
          </p:nvPr>
        </p:nvGraphicFramePr>
        <p:xfrm>
          <a:off x="773687" y="4311726"/>
          <a:ext cx="2194710" cy="3217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4710">
                  <a:extLst>
                    <a:ext uri="{9D8B030D-6E8A-4147-A177-3AD203B41FA5}">
                      <a16:colId xmlns:a16="http://schemas.microsoft.com/office/drawing/2014/main" val="2830185275"/>
                    </a:ext>
                  </a:extLst>
                </a:gridCol>
              </a:tblGrid>
              <a:tr h="321725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N" sz="1200" b="1" kern="1200" dirty="0">
                          <a:solidFill>
                            <a:schemeClr val="lt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Facility Location</a:t>
                      </a: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0636361"/>
                  </a:ext>
                </a:extLst>
              </a:tr>
            </a:tbl>
          </a:graphicData>
        </a:graphic>
      </p:graphicFrame>
      <p:graphicFrame>
        <p:nvGraphicFramePr>
          <p:cNvPr id="37" name="Table 36">
            <a:extLst>
              <a:ext uri="{FF2B5EF4-FFF2-40B4-BE49-F238E27FC236}">
                <a16:creationId xmlns:a16="http://schemas.microsoft.com/office/drawing/2014/main" id="{8DB1683B-A740-4C54-B31E-2D081C6478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7497210"/>
              </p:ext>
            </p:extLst>
          </p:nvPr>
        </p:nvGraphicFramePr>
        <p:xfrm>
          <a:off x="773687" y="5091290"/>
          <a:ext cx="2194710" cy="3217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4710">
                  <a:extLst>
                    <a:ext uri="{9D8B030D-6E8A-4147-A177-3AD203B41FA5}">
                      <a16:colId xmlns:a16="http://schemas.microsoft.com/office/drawing/2014/main" val="2830185275"/>
                    </a:ext>
                  </a:extLst>
                </a:gridCol>
              </a:tblGrid>
              <a:tr h="321725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N" sz="1200" b="1" kern="1200" dirty="0">
                          <a:solidFill>
                            <a:schemeClr val="lt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Geo-Coding</a:t>
                      </a: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0636361"/>
                  </a:ext>
                </a:extLst>
              </a:tr>
            </a:tbl>
          </a:graphicData>
        </a:graphic>
      </p:graphicFrame>
      <p:graphicFrame>
        <p:nvGraphicFramePr>
          <p:cNvPr id="38" name="Table 37">
            <a:extLst>
              <a:ext uri="{FF2B5EF4-FFF2-40B4-BE49-F238E27FC236}">
                <a16:creationId xmlns:a16="http://schemas.microsoft.com/office/drawing/2014/main" id="{2E5A2AD9-CEA2-4900-B249-C815719595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4652933"/>
              </p:ext>
            </p:extLst>
          </p:nvPr>
        </p:nvGraphicFramePr>
        <p:xfrm>
          <a:off x="773687" y="5481072"/>
          <a:ext cx="2194710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4710">
                  <a:extLst>
                    <a:ext uri="{9D8B030D-6E8A-4147-A177-3AD203B41FA5}">
                      <a16:colId xmlns:a16="http://schemas.microsoft.com/office/drawing/2014/main" val="283018527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N" sz="1200" b="1" kern="1200" dirty="0">
                          <a:solidFill>
                            <a:schemeClr val="lt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Product List</a:t>
                      </a: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0636361"/>
                  </a:ext>
                </a:extLst>
              </a:tr>
            </a:tbl>
          </a:graphicData>
        </a:graphic>
      </p:graphicFrame>
      <p:graphicFrame>
        <p:nvGraphicFramePr>
          <p:cNvPr id="49" name="Table 48">
            <a:extLst>
              <a:ext uri="{FF2B5EF4-FFF2-40B4-BE49-F238E27FC236}">
                <a16:creationId xmlns:a16="http://schemas.microsoft.com/office/drawing/2014/main" id="{8A54D559-6849-4ACC-993A-5EEFA086E2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8504432"/>
              </p:ext>
            </p:extLst>
          </p:nvPr>
        </p:nvGraphicFramePr>
        <p:xfrm>
          <a:off x="773687" y="4701508"/>
          <a:ext cx="2194710" cy="3217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4710">
                  <a:extLst>
                    <a:ext uri="{9D8B030D-6E8A-4147-A177-3AD203B41FA5}">
                      <a16:colId xmlns:a16="http://schemas.microsoft.com/office/drawing/2014/main" val="2830185275"/>
                    </a:ext>
                  </a:extLst>
                </a:gridCol>
              </a:tblGrid>
              <a:tr h="321725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N" sz="1200" b="1" kern="1200" dirty="0">
                          <a:solidFill>
                            <a:schemeClr val="lt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Customer Demand</a:t>
                      </a: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0636361"/>
                  </a:ext>
                </a:extLst>
              </a:tr>
            </a:tbl>
          </a:graphicData>
        </a:graphic>
      </p:graphicFrame>
      <p:graphicFrame>
        <p:nvGraphicFramePr>
          <p:cNvPr id="54" name="Table 53">
            <a:extLst>
              <a:ext uri="{FF2B5EF4-FFF2-40B4-BE49-F238E27FC236}">
                <a16:creationId xmlns:a16="http://schemas.microsoft.com/office/drawing/2014/main" id="{73A71645-D837-41E5-B7C2-878F72AC7B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7601854"/>
              </p:ext>
            </p:extLst>
          </p:nvPr>
        </p:nvGraphicFramePr>
        <p:xfrm>
          <a:off x="773687" y="5823449"/>
          <a:ext cx="2194710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4710">
                  <a:extLst>
                    <a:ext uri="{9D8B030D-6E8A-4147-A177-3AD203B41FA5}">
                      <a16:colId xmlns:a16="http://schemas.microsoft.com/office/drawing/2014/main" val="283018527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N" sz="1200" b="1" kern="1200" dirty="0">
                          <a:solidFill>
                            <a:schemeClr val="lt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Lead time</a:t>
                      </a:r>
                    </a:p>
                  </a:txBody>
                  <a:tcPr anchor="b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0636361"/>
                  </a:ext>
                </a:extLst>
              </a:tr>
            </a:tbl>
          </a:graphicData>
        </a:graphic>
      </p:graphicFrame>
      <p:graphicFrame>
        <p:nvGraphicFramePr>
          <p:cNvPr id="77" name="Table 76">
            <a:extLst>
              <a:ext uri="{FF2B5EF4-FFF2-40B4-BE49-F238E27FC236}">
                <a16:creationId xmlns:a16="http://schemas.microsoft.com/office/drawing/2014/main" id="{F78FBD63-D621-4506-AAE2-38849884BD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7891664"/>
              </p:ext>
            </p:extLst>
          </p:nvPr>
        </p:nvGraphicFramePr>
        <p:xfrm>
          <a:off x="773687" y="6165824"/>
          <a:ext cx="2194710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4710">
                  <a:extLst>
                    <a:ext uri="{9D8B030D-6E8A-4147-A177-3AD203B41FA5}">
                      <a16:colId xmlns:a16="http://schemas.microsoft.com/office/drawing/2014/main" val="283018527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N" sz="1200" b="1" kern="1200" dirty="0">
                          <a:solidFill>
                            <a:schemeClr val="lt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Risk Scenario</a:t>
                      </a:r>
                    </a:p>
                  </a:txBody>
                  <a:tcPr anchor="b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0636361"/>
                  </a:ext>
                </a:extLst>
              </a:tr>
            </a:tbl>
          </a:graphicData>
        </a:graphic>
      </p:graphicFrame>
      <p:graphicFrame>
        <p:nvGraphicFramePr>
          <p:cNvPr id="78" name="Table 77">
            <a:extLst>
              <a:ext uri="{FF2B5EF4-FFF2-40B4-BE49-F238E27FC236}">
                <a16:creationId xmlns:a16="http://schemas.microsoft.com/office/drawing/2014/main" id="{78E9585C-12F6-4750-A2E3-11820D43AB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5620119"/>
              </p:ext>
            </p:extLst>
          </p:nvPr>
        </p:nvGraphicFramePr>
        <p:xfrm>
          <a:off x="9123745" y="5616342"/>
          <a:ext cx="2194710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4710">
                  <a:extLst>
                    <a:ext uri="{9D8B030D-6E8A-4147-A177-3AD203B41FA5}">
                      <a16:colId xmlns:a16="http://schemas.microsoft.com/office/drawing/2014/main" val="2830185275"/>
                    </a:ext>
                  </a:extLst>
                </a:gridCol>
              </a:tblGrid>
              <a:tr h="321725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N" sz="1200" b="1" kern="1200" dirty="0">
                          <a:solidFill>
                            <a:schemeClr val="lt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Response time vs Cost (Risk Scenario)</a:t>
                      </a: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0636361"/>
                  </a:ext>
                </a:extLst>
              </a:tr>
            </a:tbl>
          </a:graphicData>
        </a:graphic>
      </p:graphicFrame>
      <p:sp>
        <p:nvSpPr>
          <p:cNvPr id="79" name="Arrow: Chevron 78">
            <a:extLst>
              <a:ext uri="{FF2B5EF4-FFF2-40B4-BE49-F238E27FC236}">
                <a16:creationId xmlns:a16="http://schemas.microsoft.com/office/drawing/2014/main" id="{BCE18D03-F56B-439E-BB34-8970582B2B36}"/>
              </a:ext>
            </a:extLst>
          </p:cNvPr>
          <p:cNvSpPr/>
          <p:nvPr/>
        </p:nvSpPr>
        <p:spPr>
          <a:xfrm>
            <a:off x="3782280" y="1918877"/>
            <a:ext cx="338682" cy="362948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0" name="Arrow: Chevron 79">
            <a:extLst>
              <a:ext uri="{FF2B5EF4-FFF2-40B4-BE49-F238E27FC236}">
                <a16:creationId xmlns:a16="http://schemas.microsoft.com/office/drawing/2014/main" id="{A8882699-E70B-4FE9-BFE2-4F4DF49E5A9D}"/>
              </a:ext>
            </a:extLst>
          </p:cNvPr>
          <p:cNvSpPr/>
          <p:nvPr/>
        </p:nvSpPr>
        <p:spPr>
          <a:xfrm>
            <a:off x="8058730" y="1262107"/>
            <a:ext cx="338682" cy="362948"/>
          </a:xfrm>
          <a:prstGeom prst="chevron">
            <a:avLst>
              <a:gd name="adj" fmla="val 5782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3" name="Arrow: Chevron 82">
            <a:extLst>
              <a:ext uri="{FF2B5EF4-FFF2-40B4-BE49-F238E27FC236}">
                <a16:creationId xmlns:a16="http://schemas.microsoft.com/office/drawing/2014/main" id="{CE2521D7-01C2-422E-96A4-DC009023EBD2}"/>
              </a:ext>
            </a:extLst>
          </p:cNvPr>
          <p:cNvSpPr/>
          <p:nvPr/>
        </p:nvSpPr>
        <p:spPr>
          <a:xfrm>
            <a:off x="8038853" y="2474681"/>
            <a:ext cx="338682" cy="362948"/>
          </a:xfrm>
          <a:prstGeom prst="chevron">
            <a:avLst>
              <a:gd name="adj" fmla="val 5782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C1DB93C8-3F0A-4F38-BDD1-C72AC9008B69}"/>
              </a:ext>
            </a:extLst>
          </p:cNvPr>
          <p:cNvSpPr/>
          <p:nvPr/>
        </p:nvSpPr>
        <p:spPr>
          <a:xfrm>
            <a:off x="454992" y="714431"/>
            <a:ext cx="2832100" cy="262152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A52D6BDD-C98D-4CE3-A3B1-F95EDC072E48}"/>
              </a:ext>
            </a:extLst>
          </p:cNvPr>
          <p:cNvSpPr/>
          <p:nvPr/>
        </p:nvSpPr>
        <p:spPr>
          <a:xfrm>
            <a:off x="641193" y="1184260"/>
            <a:ext cx="2459698" cy="20252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BB307025-F6D4-47C2-9C00-4ADD7C1373B8}"/>
              </a:ext>
            </a:extLst>
          </p:cNvPr>
          <p:cNvSpPr txBox="1"/>
          <p:nvPr/>
        </p:nvSpPr>
        <p:spPr>
          <a:xfrm>
            <a:off x="606183" y="838289"/>
            <a:ext cx="2529719" cy="276999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1200" dirty="0">
                <a:latin typeface="Arial" panose="020B0604020202020204" pitchFamily="34" charset="0"/>
                <a:cs typeface="Arial" panose="020B0604020202020204" pitchFamily="34" charset="0"/>
              </a:rPr>
              <a:t>Inputs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7" name="Flowchart: Process 86">
            <a:extLst>
              <a:ext uri="{FF2B5EF4-FFF2-40B4-BE49-F238E27FC236}">
                <a16:creationId xmlns:a16="http://schemas.microsoft.com/office/drawing/2014/main" id="{1F0EEE29-B6FA-4C79-ABB1-C542E9B1906C}"/>
              </a:ext>
            </a:extLst>
          </p:cNvPr>
          <p:cNvSpPr/>
          <p:nvPr/>
        </p:nvSpPr>
        <p:spPr>
          <a:xfrm>
            <a:off x="4616150" y="976788"/>
            <a:ext cx="2727390" cy="1971261"/>
          </a:xfrm>
          <a:prstGeom prst="flowChartProcess">
            <a:avLst/>
          </a:prstGeom>
          <a:solidFill>
            <a:schemeClr val="accent1">
              <a:lumMod val="60000"/>
              <a:lumOff val="40000"/>
            </a:schemeClr>
          </a:solidFill>
          <a:ln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Strategic Network Optimization</a:t>
            </a:r>
          </a:p>
        </p:txBody>
      </p:sp>
      <p:sp>
        <p:nvSpPr>
          <p:cNvPr id="88" name="Flowchart: Process 87">
            <a:extLst>
              <a:ext uri="{FF2B5EF4-FFF2-40B4-BE49-F238E27FC236}">
                <a16:creationId xmlns:a16="http://schemas.microsoft.com/office/drawing/2014/main" id="{020C9929-EACA-4B48-93C9-22017FAE1BB3}"/>
              </a:ext>
            </a:extLst>
          </p:cNvPr>
          <p:cNvSpPr/>
          <p:nvPr/>
        </p:nvSpPr>
        <p:spPr>
          <a:xfrm>
            <a:off x="8798893" y="920199"/>
            <a:ext cx="2844414" cy="1971261"/>
          </a:xfrm>
          <a:prstGeom prst="flowChartProcess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43C09FDA-FBEC-490D-9A67-0F9F21EC5013}"/>
              </a:ext>
            </a:extLst>
          </p:cNvPr>
          <p:cNvSpPr/>
          <p:nvPr/>
        </p:nvSpPr>
        <p:spPr>
          <a:xfrm>
            <a:off x="8994341" y="1392789"/>
            <a:ext cx="2453519" cy="14033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615B397F-DE34-4797-B327-BBD95577AACA}"/>
              </a:ext>
            </a:extLst>
          </p:cNvPr>
          <p:cNvSpPr txBox="1"/>
          <p:nvPr/>
        </p:nvSpPr>
        <p:spPr>
          <a:xfrm>
            <a:off x="8994341" y="1046817"/>
            <a:ext cx="2453519" cy="276999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1200" dirty="0">
                <a:latin typeface="Arial" panose="020B0604020202020204" pitchFamily="34" charset="0"/>
                <a:cs typeface="Arial" panose="020B0604020202020204" pitchFamily="34" charset="0"/>
              </a:rPr>
              <a:t>Output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91" name="Table 90">
            <a:extLst>
              <a:ext uri="{FF2B5EF4-FFF2-40B4-BE49-F238E27FC236}">
                <a16:creationId xmlns:a16="http://schemas.microsoft.com/office/drawing/2014/main" id="{3BD502AC-D638-4F4A-8E0E-07C8DC4573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7826249"/>
              </p:ext>
            </p:extLst>
          </p:nvPr>
        </p:nvGraphicFramePr>
        <p:xfrm>
          <a:off x="9123745" y="1590509"/>
          <a:ext cx="2194710" cy="3828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4710">
                  <a:extLst>
                    <a:ext uri="{9D8B030D-6E8A-4147-A177-3AD203B41FA5}">
                      <a16:colId xmlns:a16="http://schemas.microsoft.com/office/drawing/2014/main" val="2830185275"/>
                    </a:ext>
                  </a:extLst>
                </a:gridCol>
              </a:tblGrid>
              <a:tr h="382828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N" sz="1200" b="1" kern="1200" dirty="0">
                          <a:solidFill>
                            <a:schemeClr val="lt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Facility decision</a:t>
                      </a: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0636361"/>
                  </a:ext>
                </a:extLst>
              </a:tr>
            </a:tbl>
          </a:graphicData>
        </a:graphic>
      </p:graphicFrame>
      <p:graphicFrame>
        <p:nvGraphicFramePr>
          <p:cNvPr id="93" name="Table 92">
            <a:extLst>
              <a:ext uri="{FF2B5EF4-FFF2-40B4-BE49-F238E27FC236}">
                <a16:creationId xmlns:a16="http://schemas.microsoft.com/office/drawing/2014/main" id="{CF8FF564-BC9D-498B-A31D-0F0D59A099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7790872"/>
              </p:ext>
            </p:extLst>
          </p:nvPr>
        </p:nvGraphicFramePr>
        <p:xfrm>
          <a:off x="9123745" y="2154204"/>
          <a:ext cx="2194710" cy="3217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4710">
                  <a:extLst>
                    <a:ext uri="{9D8B030D-6E8A-4147-A177-3AD203B41FA5}">
                      <a16:colId xmlns:a16="http://schemas.microsoft.com/office/drawing/2014/main" val="2830185275"/>
                    </a:ext>
                  </a:extLst>
                </a:gridCol>
              </a:tblGrid>
              <a:tr h="321725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N" sz="1200" b="1" kern="1200" dirty="0">
                          <a:solidFill>
                            <a:schemeClr val="lt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Response time vs Cost</a:t>
                      </a: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0636361"/>
                  </a:ext>
                </a:extLst>
              </a:tr>
            </a:tbl>
          </a:graphicData>
        </a:graphic>
      </p:graphicFrame>
      <p:graphicFrame>
        <p:nvGraphicFramePr>
          <p:cNvPr id="94" name="Table 93">
            <a:extLst>
              <a:ext uri="{FF2B5EF4-FFF2-40B4-BE49-F238E27FC236}">
                <a16:creationId xmlns:a16="http://schemas.microsoft.com/office/drawing/2014/main" id="{B2C3A874-5665-42F8-A433-BD4342C06C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6893814"/>
              </p:ext>
            </p:extLst>
          </p:nvPr>
        </p:nvGraphicFramePr>
        <p:xfrm>
          <a:off x="773687" y="1336613"/>
          <a:ext cx="2194710" cy="3217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4710">
                  <a:extLst>
                    <a:ext uri="{9D8B030D-6E8A-4147-A177-3AD203B41FA5}">
                      <a16:colId xmlns:a16="http://schemas.microsoft.com/office/drawing/2014/main" val="2830185275"/>
                    </a:ext>
                  </a:extLst>
                </a:gridCol>
              </a:tblGrid>
              <a:tr h="321725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N" sz="1200" b="1" kern="1200" dirty="0">
                          <a:solidFill>
                            <a:schemeClr val="lt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Facility Profile &amp; Options</a:t>
                      </a: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0636361"/>
                  </a:ext>
                </a:extLst>
              </a:tr>
            </a:tbl>
          </a:graphicData>
        </a:graphic>
      </p:graphicFrame>
      <p:graphicFrame>
        <p:nvGraphicFramePr>
          <p:cNvPr id="95" name="Table 94">
            <a:extLst>
              <a:ext uri="{FF2B5EF4-FFF2-40B4-BE49-F238E27FC236}">
                <a16:creationId xmlns:a16="http://schemas.microsoft.com/office/drawing/2014/main" id="{480FC681-11D1-4238-8DF0-82212E3AAF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3754284"/>
              </p:ext>
            </p:extLst>
          </p:nvPr>
        </p:nvGraphicFramePr>
        <p:xfrm>
          <a:off x="773687" y="2111487"/>
          <a:ext cx="2194710" cy="3217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4710">
                  <a:extLst>
                    <a:ext uri="{9D8B030D-6E8A-4147-A177-3AD203B41FA5}">
                      <a16:colId xmlns:a16="http://schemas.microsoft.com/office/drawing/2014/main" val="2830185275"/>
                    </a:ext>
                  </a:extLst>
                </a:gridCol>
              </a:tblGrid>
              <a:tr h="321725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N" sz="1200" b="1" kern="1200" dirty="0">
                          <a:solidFill>
                            <a:schemeClr val="lt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Geo-Coding</a:t>
                      </a: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0636361"/>
                  </a:ext>
                </a:extLst>
              </a:tr>
            </a:tbl>
          </a:graphicData>
        </a:graphic>
      </p:graphicFrame>
      <p:graphicFrame>
        <p:nvGraphicFramePr>
          <p:cNvPr id="96" name="Table 95">
            <a:extLst>
              <a:ext uri="{FF2B5EF4-FFF2-40B4-BE49-F238E27FC236}">
                <a16:creationId xmlns:a16="http://schemas.microsoft.com/office/drawing/2014/main" id="{A7F8E8E8-E5D9-4ED1-9845-1FFC8325DF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9637258"/>
              </p:ext>
            </p:extLst>
          </p:nvPr>
        </p:nvGraphicFramePr>
        <p:xfrm>
          <a:off x="773687" y="2498924"/>
          <a:ext cx="2194710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4710">
                  <a:extLst>
                    <a:ext uri="{9D8B030D-6E8A-4147-A177-3AD203B41FA5}">
                      <a16:colId xmlns:a16="http://schemas.microsoft.com/office/drawing/2014/main" val="283018527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N" sz="1200" b="1" kern="1200" dirty="0">
                          <a:solidFill>
                            <a:schemeClr val="lt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Product List</a:t>
                      </a:r>
                    </a:p>
                  </a:txBody>
                  <a:tcPr anchor="b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0636361"/>
                  </a:ext>
                </a:extLst>
              </a:tr>
            </a:tbl>
          </a:graphicData>
        </a:graphic>
      </p:graphicFrame>
      <p:graphicFrame>
        <p:nvGraphicFramePr>
          <p:cNvPr id="97" name="Table 96">
            <a:extLst>
              <a:ext uri="{FF2B5EF4-FFF2-40B4-BE49-F238E27FC236}">
                <a16:creationId xmlns:a16="http://schemas.microsoft.com/office/drawing/2014/main" id="{06EB425A-92A1-4256-8497-C74A0434E1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02497"/>
              </p:ext>
            </p:extLst>
          </p:nvPr>
        </p:nvGraphicFramePr>
        <p:xfrm>
          <a:off x="773687" y="1724050"/>
          <a:ext cx="2194710" cy="3217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4710">
                  <a:extLst>
                    <a:ext uri="{9D8B030D-6E8A-4147-A177-3AD203B41FA5}">
                      <a16:colId xmlns:a16="http://schemas.microsoft.com/office/drawing/2014/main" val="2830185275"/>
                    </a:ext>
                  </a:extLst>
                </a:gridCol>
              </a:tblGrid>
              <a:tr h="321725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N" sz="1200" b="1" kern="1200" dirty="0">
                          <a:solidFill>
                            <a:schemeClr val="lt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Customer Demand</a:t>
                      </a: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0636361"/>
                  </a:ext>
                </a:extLst>
              </a:tr>
            </a:tbl>
          </a:graphicData>
        </a:graphic>
      </p:graphicFrame>
      <p:graphicFrame>
        <p:nvGraphicFramePr>
          <p:cNvPr id="98" name="Table 97">
            <a:extLst>
              <a:ext uri="{FF2B5EF4-FFF2-40B4-BE49-F238E27FC236}">
                <a16:creationId xmlns:a16="http://schemas.microsoft.com/office/drawing/2014/main" id="{ED45B592-4545-489F-97D8-398053A64A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312162"/>
              </p:ext>
            </p:extLst>
          </p:nvPr>
        </p:nvGraphicFramePr>
        <p:xfrm>
          <a:off x="773687" y="2838956"/>
          <a:ext cx="2194710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4710">
                  <a:extLst>
                    <a:ext uri="{9D8B030D-6E8A-4147-A177-3AD203B41FA5}">
                      <a16:colId xmlns:a16="http://schemas.microsoft.com/office/drawing/2014/main" val="283018527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N" sz="1200" b="1" kern="1200" dirty="0">
                          <a:solidFill>
                            <a:schemeClr val="lt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Lead time</a:t>
                      </a:r>
                    </a:p>
                  </a:txBody>
                  <a:tcPr anchor="b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06363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779894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1080" y="80888"/>
            <a:ext cx="10591799" cy="389969"/>
          </a:xfrm>
        </p:spPr>
        <p:txBody>
          <a:bodyPr/>
          <a:lstStyle/>
          <a:p>
            <a:r>
              <a:rPr lang="en-US" dirty="0"/>
              <a:t>Network Optimization : Network Velocity</a:t>
            </a:r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DEB10DD7-9051-4E0A-ACA1-A3740B24F32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48353116"/>
              </p:ext>
            </p:extLst>
          </p:nvPr>
        </p:nvGraphicFramePr>
        <p:xfrm>
          <a:off x="471557" y="1285461"/>
          <a:ext cx="4938643" cy="44553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E3CDBC87-D4E7-4B50-BF36-FA7C46E7756F}"/>
              </a:ext>
            </a:extLst>
          </p:cNvPr>
          <p:cNvSpPr txBox="1"/>
          <p:nvPr/>
        </p:nvSpPr>
        <p:spPr>
          <a:xfrm>
            <a:off x="5740814" y="736714"/>
            <a:ext cx="6132099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u="sng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Typical  Challenges:</a:t>
            </a: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AutoNum type="arabicPeriod"/>
            </a:pPr>
            <a:r>
              <a:rPr lang="en-IN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In-transit time</a:t>
            </a:r>
            <a:r>
              <a:rPr lang="en-IN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Are the node-to-node lead-times performing as expected?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Are there any bottlenecks in the transit time?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Is there any opportunity to save costs?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AutoNum type="arabicPeriod"/>
            </a:pPr>
            <a:r>
              <a:rPr lang="en-IN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Processing time or wait time</a:t>
            </a:r>
            <a:endParaRPr lang="en-IN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Are there any bottlenecks between order creation and the shipment for any node in the network?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Is there any opportunity to optimize cost vs wait time?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AutoNum type="arabicPeriod"/>
            </a:pPr>
            <a:r>
              <a:rPr lang="en-IN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Network re-design / Risk modelling</a:t>
            </a:r>
            <a:endParaRPr lang="en-IN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Is there any opportunity to improve velocity through network re-design?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How do we ensure the velocity of the network is resilient with potential risk?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DDEF67E-0D0A-412F-9C4E-326C0767CE38}"/>
              </a:ext>
            </a:extLst>
          </p:cNvPr>
          <p:cNvCxnSpPr/>
          <p:nvPr/>
        </p:nvCxnSpPr>
        <p:spPr>
          <a:xfrm flipV="1">
            <a:off x="2030896" y="2001078"/>
            <a:ext cx="0" cy="13517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0FE2241-7F8F-4FEE-A741-4281A8C9D65D}"/>
              </a:ext>
            </a:extLst>
          </p:cNvPr>
          <p:cNvCxnSpPr/>
          <p:nvPr/>
        </p:nvCxnSpPr>
        <p:spPr>
          <a:xfrm flipV="1">
            <a:off x="3853070" y="1567275"/>
            <a:ext cx="0" cy="13517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BAD85A9-403F-4402-B930-05236DD8D5FA}"/>
              </a:ext>
            </a:extLst>
          </p:cNvPr>
          <p:cNvSpPr txBox="1"/>
          <p:nvPr/>
        </p:nvSpPr>
        <p:spPr>
          <a:xfrm>
            <a:off x="1355035" y="1631746"/>
            <a:ext cx="1510748" cy="646331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In transit time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39933CF-8B76-4CFE-941F-E37A3DAD4FAA}"/>
              </a:ext>
            </a:extLst>
          </p:cNvPr>
          <p:cNvSpPr txBox="1"/>
          <p:nvPr/>
        </p:nvSpPr>
        <p:spPr>
          <a:xfrm>
            <a:off x="3203713" y="1197943"/>
            <a:ext cx="1510748" cy="646331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In transit time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082CBD6-8B6D-486B-A9C3-48B0B6A99F0D}"/>
              </a:ext>
            </a:extLst>
          </p:cNvPr>
          <p:cNvSpPr txBox="1"/>
          <p:nvPr/>
        </p:nvSpPr>
        <p:spPr>
          <a:xfrm>
            <a:off x="2030896" y="5556102"/>
            <a:ext cx="1925983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Processing time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C8FBE52-5213-468E-9CE9-725CB0B35B7F}"/>
              </a:ext>
            </a:extLst>
          </p:cNvPr>
          <p:cNvCxnSpPr>
            <a:cxnSpLocks/>
            <a:endCxn id="17" idx="0"/>
          </p:cNvCxnSpPr>
          <p:nvPr/>
        </p:nvCxnSpPr>
        <p:spPr>
          <a:xfrm>
            <a:off x="2993888" y="4532243"/>
            <a:ext cx="0" cy="10238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549761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1080" y="80888"/>
            <a:ext cx="10591799" cy="389969"/>
          </a:xfrm>
        </p:spPr>
        <p:txBody>
          <a:bodyPr/>
          <a:lstStyle/>
          <a:p>
            <a:r>
              <a:rPr lang="en-US" dirty="0"/>
              <a:t>Network Optimization : Route Optimization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1E6924D7-8294-4C97-948E-D3F2DC76DCD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59556457"/>
              </p:ext>
            </p:extLst>
          </p:nvPr>
        </p:nvGraphicFramePr>
        <p:xfrm>
          <a:off x="1163320" y="1146387"/>
          <a:ext cx="2326640" cy="36389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62" name="Diagram 61">
            <a:extLst>
              <a:ext uri="{FF2B5EF4-FFF2-40B4-BE49-F238E27FC236}">
                <a16:creationId xmlns:a16="http://schemas.microsoft.com/office/drawing/2014/main" id="{95014DCB-AF32-46D3-AD8B-38BF15B773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78963526"/>
              </p:ext>
            </p:extLst>
          </p:nvPr>
        </p:nvGraphicFramePr>
        <p:xfrm>
          <a:off x="8326120" y="1253067"/>
          <a:ext cx="2326640" cy="35322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FA63A826-4116-4567-9B4C-EBBD57A2848D}"/>
              </a:ext>
            </a:extLst>
          </p:cNvPr>
          <p:cNvSpPr txBox="1"/>
          <p:nvPr/>
        </p:nvSpPr>
        <p:spPr>
          <a:xfrm>
            <a:off x="1706880" y="5602067"/>
            <a:ext cx="8397240" cy="369332"/>
          </a:xfrm>
          <a:prstGeom prst="rect">
            <a:avLst/>
          </a:prstGeom>
          <a:solidFill>
            <a:srgbClr val="000000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IN" dirty="0">
                <a:solidFill>
                  <a:schemeClr val="bg1"/>
                </a:solidFill>
              </a:rPr>
              <a:t>Shortest Path Identifier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76021C17-D187-4A42-8630-8885A6137956}"/>
              </a:ext>
            </a:extLst>
          </p:cNvPr>
          <p:cNvSpPr txBox="1"/>
          <p:nvPr/>
        </p:nvSpPr>
        <p:spPr>
          <a:xfrm>
            <a:off x="1237460" y="677295"/>
            <a:ext cx="2178361" cy="369332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algn="ctr">
              <a:defRPr b="1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IN" dirty="0"/>
              <a:t>SUPPLIER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13A3AFB3-6111-44A2-83BB-34ACE243FB0E}"/>
              </a:ext>
            </a:extLst>
          </p:cNvPr>
          <p:cNvSpPr txBox="1"/>
          <p:nvPr/>
        </p:nvSpPr>
        <p:spPr>
          <a:xfrm>
            <a:off x="8400260" y="677295"/>
            <a:ext cx="2178361" cy="369332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algn="ctr">
              <a:defRPr b="1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IN" dirty="0"/>
              <a:t>RDC</a:t>
            </a:r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C3DD4681-A573-4F86-89AF-0471C2726680}"/>
              </a:ext>
            </a:extLst>
          </p:cNvPr>
          <p:cNvGrpSpPr/>
          <p:nvPr/>
        </p:nvGrpSpPr>
        <p:grpSpPr>
          <a:xfrm>
            <a:off x="365759" y="1523997"/>
            <a:ext cx="1341121" cy="4262736"/>
            <a:chOff x="365759" y="1523997"/>
            <a:chExt cx="1341121" cy="4262736"/>
          </a:xfrm>
        </p:grpSpPr>
        <p:cxnSp>
          <p:nvCxnSpPr>
            <p:cNvPr id="103" name="Connector: Elbow 102">
              <a:extLst>
                <a:ext uri="{FF2B5EF4-FFF2-40B4-BE49-F238E27FC236}">
                  <a16:creationId xmlns:a16="http://schemas.microsoft.com/office/drawing/2014/main" id="{BA25BCF4-E6C5-4AD4-ADB5-6D0FB8CA5842}"/>
                </a:ext>
              </a:extLst>
            </p:cNvPr>
            <p:cNvCxnSpPr>
              <a:cxnSpLocks/>
              <a:endCxn id="10" idx="1"/>
            </p:cNvCxnSpPr>
            <p:nvPr/>
          </p:nvCxnSpPr>
          <p:spPr>
            <a:xfrm rot="16200000" flipH="1">
              <a:off x="-1095048" y="2984805"/>
              <a:ext cx="4262736" cy="1341120"/>
            </a:xfrm>
            <a:prstGeom prst="bentConnector2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A2F9552D-4F1B-44B1-B308-89605C1B22E2}"/>
                </a:ext>
              </a:extLst>
            </p:cNvPr>
            <p:cNvCxnSpPr/>
            <p:nvPr/>
          </p:nvCxnSpPr>
          <p:spPr>
            <a:xfrm>
              <a:off x="381000" y="1523997"/>
              <a:ext cx="782320" cy="0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A45F9305-0559-498D-8A1F-271F4CDB50A7}"/>
                </a:ext>
              </a:extLst>
            </p:cNvPr>
            <p:cNvCxnSpPr/>
            <p:nvPr/>
          </p:nvCxnSpPr>
          <p:spPr>
            <a:xfrm>
              <a:off x="365759" y="2263500"/>
              <a:ext cx="78232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4DAF8964-1FAC-47C7-9F7D-F6794B917C94}"/>
                </a:ext>
              </a:extLst>
            </p:cNvPr>
            <p:cNvCxnSpPr/>
            <p:nvPr/>
          </p:nvCxnSpPr>
          <p:spPr>
            <a:xfrm>
              <a:off x="365759" y="3008977"/>
              <a:ext cx="78232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27EAB474-D431-4421-95AB-E8DAB319DFA8}"/>
                </a:ext>
              </a:extLst>
            </p:cNvPr>
            <p:cNvCxnSpPr/>
            <p:nvPr/>
          </p:nvCxnSpPr>
          <p:spPr>
            <a:xfrm>
              <a:off x="365759" y="3740497"/>
              <a:ext cx="78232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AB637574-50C1-46FF-95C9-DABF9228ADA0}"/>
                </a:ext>
              </a:extLst>
            </p:cNvPr>
            <p:cNvCxnSpPr/>
            <p:nvPr/>
          </p:nvCxnSpPr>
          <p:spPr>
            <a:xfrm>
              <a:off x="381000" y="4433921"/>
              <a:ext cx="78232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C9DA55E2-6465-43D4-85B4-2C54166CCB53}"/>
              </a:ext>
            </a:extLst>
          </p:cNvPr>
          <p:cNvGrpSpPr/>
          <p:nvPr/>
        </p:nvGrpSpPr>
        <p:grpSpPr>
          <a:xfrm flipH="1">
            <a:off x="10104120" y="1523997"/>
            <a:ext cx="1341121" cy="4262736"/>
            <a:chOff x="365759" y="1523997"/>
            <a:chExt cx="1341121" cy="4262736"/>
          </a:xfrm>
        </p:grpSpPr>
        <p:cxnSp>
          <p:nvCxnSpPr>
            <p:cNvPr id="117" name="Connector: Elbow 116">
              <a:extLst>
                <a:ext uri="{FF2B5EF4-FFF2-40B4-BE49-F238E27FC236}">
                  <a16:creationId xmlns:a16="http://schemas.microsoft.com/office/drawing/2014/main" id="{CEF61D88-73B9-49B6-941F-50CF40A20A36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-1095048" y="2984805"/>
              <a:ext cx="4262736" cy="1341120"/>
            </a:xfrm>
            <a:prstGeom prst="bentConnector2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64D86EAC-8C82-4E17-9984-76FA2EBC0C10}"/>
                </a:ext>
              </a:extLst>
            </p:cNvPr>
            <p:cNvCxnSpPr/>
            <p:nvPr/>
          </p:nvCxnSpPr>
          <p:spPr>
            <a:xfrm>
              <a:off x="381000" y="1523997"/>
              <a:ext cx="782320" cy="0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A64354B5-92E6-4C98-BCBC-28C8B5DF8506}"/>
                </a:ext>
              </a:extLst>
            </p:cNvPr>
            <p:cNvCxnSpPr/>
            <p:nvPr/>
          </p:nvCxnSpPr>
          <p:spPr>
            <a:xfrm>
              <a:off x="365759" y="2263500"/>
              <a:ext cx="78232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32549A6E-39C5-4379-9506-D8E58DE29570}"/>
                </a:ext>
              </a:extLst>
            </p:cNvPr>
            <p:cNvCxnSpPr/>
            <p:nvPr/>
          </p:nvCxnSpPr>
          <p:spPr>
            <a:xfrm>
              <a:off x="365759" y="3008977"/>
              <a:ext cx="78232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C7A27D30-6FB3-4DFA-96C5-A7E25F5E47C0}"/>
                </a:ext>
              </a:extLst>
            </p:cNvPr>
            <p:cNvCxnSpPr/>
            <p:nvPr/>
          </p:nvCxnSpPr>
          <p:spPr>
            <a:xfrm>
              <a:off x="365759" y="3740497"/>
              <a:ext cx="78232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99D73AD3-5B7D-4421-B205-BF5F26079D3A}"/>
                </a:ext>
              </a:extLst>
            </p:cNvPr>
            <p:cNvCxnSpPr/>
            <p:nvPr/>
          </p:nvCxnSpPr>
          <p:spPr>
            <a:xfrm>
              <a:off x="381000" y="4433921"/>
              <a:ext cx="78232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7B010AA0-FB11-4BC5-8304-4750CBB3E0D9}"/>
              </a:ext>
            </a:extLst>
          </p:cNvPr>
          <p:cNvSpPr txBox="1"/>
          <p:nvPr/>
        </p:nvSpPr>
        <p:spPr>
          <a:xfrm>
            <a:off x="4816320" y="677295"/>
            <a:ext cx="2178361" cy="369332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algn="ctr">
              <a:defRPr b="1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IN" dirty="0"/>
              <a:t>CDC</a:t>
            </a:r>
          </a:p>
        </p:txBody>
      </p:sp>
      <p:graphicFrame>
        <p:nvGraphicFramePr>
          <p:cNvPr id="36" name="Diagram 35">
            <a:extLst>
              <a:ext uri="{FF2B5EF4-FFF2-40B4-BE49-F238E27FC236}">
                <a16:creationId xmlns:a16="http://schemas.microsoft.com/office/drawing/2014/main" id="{5695E23C-15B0-4EE6-AA62-83D86BCDB8B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50904749"/>
              </p:ext>
            </p:extLst>
          </p:nvPr>
        </p:nvGraphicFramePr>
        <p:xfrm>
          <a:off x="4820919" y="2325123"/>
          <a:ext cx="2326640" cy="990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ED315980-0B32-48F1-B04A-E632719B834E}"/>
              </a:ext>
            </a:extLst>
          </p:cNvPr>
          <p:cNvCxnSpPr>
            <a:endCxn id="36" idx="1"/>
          </p:cNvCxnSpPr>
          <p:nvPr/>
        </p:nvCxnSpPr>
        <p:spPr>
          <a:xfrm>
            <a:off x="3489960" y="1523997"/>
            <a:ext cx="1330959" cy="12964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5384ACE-7E86-407C-972C-2C1880B20C5E}"/>
              </a:ext>
            </a:extLst>
          </p:cNvPr>
          <p:cNvCxnSpPr>
            <a:endCxn id="36" idx="1"/>
          </p:cNvCxnSpPr>
          <p:nvPr/>
        </p:nvCxnSpPr>
        <p:spPr>
          <a:xfrm>
            <a:off x="3489960" y="2263500"/>
            <a:ext cx="1330959" cy="556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1C06FAC-0EBD-4153-A27B-A2890978216A}"/>
              </a:ext>
            </a:extLst>
          </p:cNvPr>
          <p:cNvCxnSpPr>
            <a:stCxn id="6" idx="3"/>
            <a:endCxn id="36" idx="1"/>
          </p:cNvCxnSpPr>
          <p:nvPr/>
        </p:nvCxnSpPr>
        <p:spPr>
          <a:xfrm flipV="1">
            <a:off x="3489960" y="2820423"/>
            <a:ext cx="1330959" cy="1454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ACD4A6A-1AE3-4975-A6E6-331BEB621B6A}"/>
              </a:ext>
            </a:extLst>
          </p:cNvPr>
          <p:cNvCxnSpPr>
            <a:cxnSpLocks/>
            <a:endCxn id="36" idx="1"/>
          </p:cNvCxnSpPr>
          <p:nvPr/>
        </p:nvCxnSpPr>
        <p:spPr>
          <a:xfrm flipV="1">
            <a:off x="3474719" y="2820423"/>
            <a:ext cx="1346200" cy="15904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B021D41-E17A-4E10-90DC-A94C5F6DC468}"/>
              </a:ext>
            </a:extLst>
          </p:cNvPr>
          <p:cNvCxnSpPr/>
          <p:nvPr/>
        </p:nvCxnSpPr>
        <p:spPr>
          <a:xfrm flipV="1">
            <a:off x="7147559" y="1523997"/>
            <a:ext cx="1178561" cy="12811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40BBF1D-4C25-4780-B60D-479666811749}"/>
              </a:ext>
            </a:extLst>
          </p:cNvPr>
          <p:cNvCxnSpPr/>
          <p:nvPr/>
        </p:nvCxnSpPr>
        <p:spPr>
          <a:xfrm flipV="1">
            <a:off x="7147559" y="2325123"/>
            <a:ext cx="1178561" cy="4953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6FD60BE-1AE7-481B-A3C9-4B5AAADE117E}"/>
              </a:ext>
            </a:extLst>
          </p:cNvPr>
          <p:cNvCxnSpPr/>
          <p:nvPr/>
        </p:nvCxnSpPr>
        <p:spPr>
          <a:xfrm>
            <a:off x="7147559" y="2820423"/>
            <a:ext cx="1173481" cy="1454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C4666E1-AFAB-4D2D-BF43-1427B439A678}"/>
              </a:ext>
            </a:extLst>
          </p:cNvPr>
          <p:cNvCxnSpPr/>
          <p:nvPr/>
        </p:nvCxnSpPr>
        <p:spPr>
          <a:xfrm>
            <a:off x="7147559" y="2820423"/>
            <a:ext cx="1173481" cy="16134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1984C72-C127-4D7B-BEFD-2769E57EB847}"/>
              </a:ext>
            </a:extLst>
          </p:cNvPr>
          <p:cNvCxnSpPr>
            <a:endCxn id="10" idx="0"/>
          </p:cNvCxnSpPr>
          <p:nvPr/>
        </p:nvCxnSpPr>
        <p:spPr>
          <a:xfrm>
            <a:off x="5905500" y="3315723"/>
            <a:ext cx="0" cy="228634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5402F315-6CF2-4F11-B0BD-3268E72390DF}"/>
              </a:ext>
            </a:extLst>
          </p:cNvPr>
          <p:cNvSpPr txBox="1"/>
          <p:nvPr/>
        </p:nvSpPr>
        <p:spPr>
          <a:xfrm>
            <a:off x="2743200" y="6250044"/>
            <a:ext cx="2941320" cy="369332"/>
          </a:xfrm>
          <a:prstGeom prst="rect">
            <a:avLst/>
          </a:prstGeom>
          <a:solidFill>
            <a:srgbClr val="E7E6E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LEAD TIME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B807B1A-9B6F-437D-ABEC-110D6E4089B1}"/>
              </a:ext>
            </a:extLst>
          </p:cNvPr>
          <p:cNvSpPr txBox="1"/>
          <p:nvPr/>
        </p:nvSpPr>
        <p:spPr>
          <a:xfrm>
            <a:off x="6050280" y="6250044"/>
            <a:ext cx="2849880" cy="369332"/>
          </a:xfrm>
          <a:prstGeom prst="rect">
            <a:avLst/>
          </a:prstGeom>
          <a:solidFill>
            <a:srgbClr val="E7E6E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OBJECTIVE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9913F0E9-F3BF-40AB-A3B0-32C37BC16833}"/>
              </a:ext>
            </a:extLst>
          </p:cNvPr>
          <p:cNvCxnSpPr>
            <a:stCxn id="59" idx="0"/>
          </p:cNvCxnSpPr>
          <p:nvPr/>
        </p:nvCxnSpPr>
        <p:spPr>
          <a:xfrm flipV="1">
            <a:off x="4213860" y="5971399"/>
            <a:ext cx="7620" cy="2786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93B9BBE9-85D6-4E05-8918-FF7FF3580FE7}"/>
              </a:ext>
            </a:extLst>
          </p:cNvPr>
          <p:cNvCxnSpPr/>
          <p:nvPr/>
        </p:nvCxnSpPr>
        <p:spPr>
          <a:xfrm flipV="1">
            <a:off x="7475220" y="5971398"/>
            <a:ext cx="7620" cy="2786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D6BF4A7B-6442-43CC-9E43-16B746292B38}"/>
              </a:ext>
            </a:extLst>
          </p:cNvPr>
          <p:cNvSpPr txBox="1"/>
          <p:nvPr/>
        </p:nvSpPr>
        <p:spPr>
          <a:xfrm>
            <a:off x="6012179" y="4453107"/>
            <a:ext cx="2270760" cy="646331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SHORTEST ROUTE RECOMMENDATION</a:t>
            </a: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54DE09C1-BFF7-4DE2-8261-6E1F5CD425E2}"/>
              </a:ext>
            </a:extLst>
          </p:cNvPr>
          <p:cNvCxnSpPr>
            <a:cxnSpLocks/>
          </p:cNvCxnSpPr>
          <p:nvPr/>
        </p:nvCxnSpPr>
        <p:spPr>
          <a:xfrm flipV="1">
            <a:off x="7131049" y="5099438"/>
            <a:ext cx="0" cy="5026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741377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1080" y="80888"/>
            <a:ext cx="10591799" cy="389969"/>
          </a:xfrm>
        </p:spPr>
        <p:txBody>
          <a:bodyPr/>
          <a:lstStyle/>
          <a:p>
            <a:r>
              <a:rPr lang="en-US" dirty="0"/>
              <a:t>Network Optimization : Manufacturing Visibility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3F6098D-7923-4CD7-9119-2D4C4177AB61}"/>
              </a:ext>
            </a:extLst>
          </p:cNvPr>
          <p:cNvSpPr txBox="1"/>
          <p:nvPr/>
        </p:nvSpPr>
        <p:spPr>
          <a:xfrm>
            <a:off x="409620" y="684030"/>
            <a:ext cx="3477238" cy="369332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algn="ctr">
              <a:defRPr b="1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IN" dirty="0"/>
              <a:t>DATA INPUT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F08BB5D-749B-4A70-94E4-07327A9FED39}"/>
              </a:ext>
            </a:extLst>
          </p:cNvPr>
          <p:cNvSpPr txBox="1"/>
          <p:nvPr/>
        </p:nvSpPr>
        <p:spPr>
          <a:xfrm>
            <a:off x="4372321" y="684030"/>
            <a:ext cx="3477238" cy="369332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algn="ctr">
              <a:defRPr b="1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IN" dirty="0"/>
              <a:t>ALGORITHM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A827C9E-3F56-47A6-B502-085D43DF7894}"/>
              </a:ext>
            </a:extLst>
          </p:cNvPr>
          <p:cNvSpPr txBox="1"/>
          <p:nvPr/>
        </p:nvSpPr>
        <p:spPr>
          <a:xfrm>
            <a:off x="8335021" y="684030"/>
            <a:ext cx="3477238" cy="369332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algn="ctr">
              <a:defRPr b="1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IN" dirty="0"/>
              <a:t>OUTPUT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87B9254-A756-4D26-801F-0E677616D9C6}"/>
              </a:ext>
            </a:extLst>
          </p:cNvPr>
          <p:cNvSpPr/>
          <p:nvPr/>
        </p:nvSpPr>
        <p:spPr>
          <a:xfrm>
            <a:off x="5105100" y="1266535"/>
            <a:ext cx="2011680" cy="480060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Visualization tool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B380C36-E7DF-4909-810F-097AB370E6E8}"/>
              </a:ext>
            </a:extLst>
          </p:cNvPr>
          <p:cNvSpPr/>
          <p:nvPr/>
        </p:nvSpPr>
        <p:spPr>
          <a:xfrm>
            <a:off x="1180996" y="3217255"/>
            <a:ext cx="1934487" cy="899161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IoT sensor data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DA92BE3E-FFD3-425C-BA78-CBD3C63A6721}"/>
              </a:ext>
            </a:extLst>
          </p:cNvPr>
          <p:cNvSpPr/>
          <p:nvPr/>
        </p:nvSpPr>
        <p:spPr>
          <a:xfrm>
            <a:off x="8829538" y="2331720"/>
            <a:ext cx="2488205" cy="260604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60E8FFE-3995-4064-9E49-89BF18A25383}"/>
              </a:ext>
            </a:extLst>
          </p:cNvPr>
          <p:cNvCxnSpPr>
            <a:cxnSpLocks/>
            <a:stCxn id="43" idx="3"/>
            <a:endCxn id="42" idx="1"/>
          </p:cNvCxnSpPr>
          <p:nvPr/>
        </p:nvCxnSpPr>
        <p:spPr>
          <a:xfrm>
            <a:off x="3115483" y="3666836"/>
            <a:ext cx="198961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ACC8C5E4-7648-4543-AAEF-13D8D198CFA4}"/>
              </a:ext>
            </a:extLst>
          </p:cNvPr>
          <p:cNvCxnSpPr>
            <a:cxnSpLocks/>
            <a:stCxn id="42" idx="3"/>
            <a:endCxn id="44" idx="1"/>
          </p:cNvCxnSpPr>
          <p:nvPr/>
        </p:nvCxnSpPr>
        <p:spPr>
          <a:xfrm flipV="1">
            <a:off x="7116780" y="3634740"/>
            <a:ext cx="1712758" cy="320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849EE12-05BD-4638-A5EC-3DEE5C1DC75E}"/>
              </a:ext>
            </a:extLst>
          </p:cNvPr>
          <p:cNvSpPr txBox="1"/>
          <p:nvPr/>
        </p:nvSpPr>
        <p:spPr>
          <a:xfrm>
            <a:off x="8999221" y="2786819"/>
            <a:ext cx="2148839" cy="36933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chemeClr val="bg1"/>
                </a:solidFill>
              </a:rPr>
              <a:t>Manufacturing Stops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63456C1-1CD3-45F4-97AF-A136486304FD}"/>
              </a:ext>
            </a:extLst>
          </p:cNvPr>
          <p:cNvSpPr txBox="1"/>
          <p:nvPr/>
        </p:nvSpPr>
        <p:spPr>
          <a:xfrm>
            <a:off x="8999221" y="3420070"/>
            <a:ext cx="2148838" cy="36933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chemeClr val="bg1"/>
                </a:solidFill>
              </a:rPr>
              <a:t>Production Trends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761F4A4B-0C3F-4A4D-951B-9F7360FC82B7}"/>
              </a:ext>
            </a:extLst>
          </p:cNvPr>
          <p:cNvSpPr txBox="1"/>
          <p:nvPr/>
        </p:nvSpPr>
        <p:spPr>
          <a:xfrm>
            <a:off x="8999221" y="4085417"/>
            <a:ext cx="2148838" cy="36933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chemeClr val="bg1"/>
                </a:solidFill>
              </a:rPr>
              <a:t>Root Causes</a:t>
            </a:r>
          </a:p>
        </p:txBody>
      </p:sp>
    </p:spTree>
    <p:extLst>
      <p:ext uri="{BB962C8B-B14F-4D97-AF65-F5344CB8AC3E}">
        <p14:creationId xmlns:p14="http://schemas.microsoft.com/office/powerpoint/2010/main" val="65657390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TextBox 126">
            <a:extLst>
              <a:ext uri="{FF2B5EF4-FFF2-40B4-BE49-F238E27FC236}">
                <a16:creationId xmlns:a16="http://schemas.microsoft.com/office/drawing/2014/main" id="{F565DCD3-ED4A-435E-85DB-99BC7797854A}"/>
              </a:ext>
            </a:extLst>
          </p:cNvPr>
          <p:cNvSpPr txBox="1"/>
          <p:nvPr/>
        </p:nvSpPr>
        <p:spPr>
          <a:xfrm>
            <a:off x="10230677" y="2233136"/>
            <a:ext cx="1908312" cy="1190463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noAutofit/>
          </a:bodyPr>
          <a:lstStyle/>
          <a:p>
            <a:endParaRPr lang="en-IN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5072" y="81268"/>
            <a:ext cx="10628242" cy="358283"/>
          </a:xfrm>
        </p:spPr>
        <p:txBody>
          <a:bodyPr/>
          <a:lstStyle/>
          <a:p>
            <a:r>
              <a:rPr lang="en-US" dirty="0"/>
              <a:t>Network Optimization : Strategic Optimization , What–If Analysis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E8D6739-5AA5-4E1F-9DBB-4587FAF62FA7}"/>
              </a:ext>
            </a:extLst>
          </p:cNvPr>
          <p:cNvSpPr txBox="1"/>
          <p:nvPr/>
        </p:nvSpPr>
        <p:spPr>
          <a:xfrm>
            <a:off x="331307" y="2001074"/>
            <a:ext cx="18950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3975590-355A-4947-B4DE-5D1DDE4FA53F}"/>
              </a:ext>
            </a:extLst>
          </p:cNvPr>
          <p:cNvSpPr txBox="1"/>
          <p:nvPr/>
        </p:nvSpPr>
        <p:spPr>
          <a:xfrm>
            <a:off x="437322" y="1484390"/>
            <a:ext cx="1683026" cy="276999"/>
          </a:xfrm>
          <a:prstGeom prst="rect">
            <a:avLst/>
          </a:prstGeom>
          <a:solidFill>
            <a:schemeClr val="accent6">
              <a:lumMod val="50000"/>
              <a:lumOff val="5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SUPPLIER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C9CFF81-967E-4B59-933D-DDEDD16CABC3}"/>
              </a:ext>
            </a:extLst>
          </p:cNvPr>
          <p:cNvSpPr txBox="1"/>
          <p:nvPr/>
        </p:nvSpPr>
        <p:spPr>
          <a:xfrm>
            <a:off x="331304" y="692025"/>
            <a:ext cx="1895061" cy="553998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algn="ctr">
              <a:defRPr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IN" sz="1400" dirty="0"/>
              <a:t>INPUT GATHERING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1900CFE-59C9-4FD2-AE2A-47DD008DD693}"/>
              </a:ext>
            </a:extLst>
          </p:cNvPr>
          <p:cNvSpPr txBox="1"/>
          <p:nvPr/>
        </p:nvSpPr>
        <p:spPr>
          <a:xfrm>
            <a:off x="2516257" y="1481421"/>
            <a:ext cx="2070665" cy="276999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GEO-CODING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C18382F-EC5E-4E02-A69B-5C4D5C111FAC}"/>
              </a:ext>
            </a:extLst>
          </p:cNvPr>
          <p:cNvSpPr/>
          <p:nvPr/>
        </p:nvSpPr>
        <p:spPr>
          <a:xfrm>
            <a:off x="5258636" y="1461877"/>
            <a:ext cx="1669774" cy="27507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STRATEGIC NETWORK OPTIMIZATION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84667813-DA68-49FE-8EFC-043A234883DC}"/>
              </a:ext>
            </a:extLst>
          </p:cNvPr>
          <p:cNvSpPr txBox="1"/>
          <p:nvPr/>
        </p:nvSpPr>
        <p:spPr>
          <a:xfrm>
            <a:off x="2516257" y="692025"/>
            <a:ext cx="2070665" cy="553998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algn="ctr">
              <a:defRPr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IN" sz="1400" dirty="0"/>
              <a:t>GEO-CODING &amp; POLICY DEFINITIONS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873F5ADE-3492-4331-BE57-94031E642ECE}"/>
              </a:ext>
            </a:extLst>
          </p:cNvPr>
          <p:cNvSpPr txBox="1"/>
          <p:nvPr/>
        </p:nvSpPr>
        <p:spPr>
          <a:xfrm>
            <a:off x="5145993" y="692025"/>
            <a:ext cx="1895061" cy="553998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algn="ctr">
              <a:defRPr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IN" sz="1400" dirty="0"/>
              <a:t>STRATEGIC OPTIMIZATION</a:t>
            </a: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43080838-00FD-42FC-B579-6EC79659145B}"/>
              </a:ext>
            </a:extLst>
          </p:cNvPr>
          <p:cNvSpPr txBox="1"/>
          <p:nvPr/>
        </p:nvSpPr>
        <p:spPr>
          <a:xfrm>
            <a:off x="7533864" y="692025"/>
            <a:ext cx="2179979" cy="553998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algn="ctr">
              <a:defRPr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IN" sz="1400" dirty="0"/>
              <a:t>VELOCITY OPTIMIZATION</a:t>
            </a: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5CFACC8E-FF1E-4CFF-8776-366BD32C3EEC}"/>
              </a:ext>
            </a:extLst>
          </p:cNvPr>
          <p:cNvSpPr txBox="1"/>
          <p:nvPr/>
        </p:nvSpPr>
        <p:spPr>
          <a:xfrm>
            <a:off x="10012021" y="692025"/>
            <a:ext cx="2060709" cy="553998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algn="ctr">
              <a:defRPr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IN" sz="1400" dirty="0"/>
              <a:t>OUTPUT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3D7A43C-7187-445D-9467-453825E9BE68}"/>
              </a:ext>
            </a:extLst>
          </p:cNvPr>
          <p:cNvSpPr txBox="1"/>
          <p:nvPr/>
        </p:nvSpPr>
        <p:spPr>
          <a:xfrm>
            <a:off x="437322" y="2085762"/>
            <a:ext cx="1683026" cy="276999"/>
          </a:xfrm>
          <a:prstGeom prst="rect">
            <a:avLst/>
          </a:prstGeom>
          <a:solidFill>
            <a:schemeClr val="accent6">
              <a:lumMod val="50000"/>
              <a:lumOff val="5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FACILITY OPTIONS 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E7A69EA-EC51-479C-BC0D-E376AB2ABAED}"/>
              </a:ext>
            </a:extLst>
          </p:cNvPr>
          <p:cNvSpPr txBox="1"/>
          <p:nvPr/>
        </p:nvSpPr>
        <p:spPr>
          <a:xfrm>
            <a:off x="417444" y="2681155"/>
            <a:ext cx="1683026" cy="276999"/>
          </a:xfrm>
          <a:prstGeom prst="rect">
            <a:avLst/>
          </a:prstGeom>
          <a:solidFill>
            <a:schemeClr val="accent6">
              <a:lumMod val="50000"/>
              <a:lumOff val="5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CUSTOMER BASE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B88A33C-CE74-46E7-A65D-754FC20413D9}"/>
              </a:ext>
            </a:extLst>
          </p:cNvPr>
          <p:cNvSpPr txBox="1"/>
          <p:nvPr/>
        </p:nvSpPr>
        <p:spPr>
          <a:xfrm>
            <a:off x="417444" y="4563967"/>
            <a:ext cx="1683026" cy="276999"/>
          </a:xfrm>
          <a:prstGeom prst="rect">
            <a:avLst/>
          </a:prstGeom>
          <a:solidFill>
            <a:schemeClr val="accent6">
              <a:lumMod val="50000"/>
              <a:lumOff val="5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PRODUCT LIST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03CA1C2-4350-43C4-B7D7-5E09134490AA}"/>
              </a:ext>
            </a:extLst>
          </p:cNvPr>
          <p:cNvSpPr txBox="1"/>
          <p:nvPr/>
        </p:nvSpPr>
        <p:spPr>
          <a:xfrm>
            <a:off x="2507962" y="2085762"/>
            <a:ext cx="2070665" cy="276999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SOUCING POLICY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DDB3D4C-FA69-4BB4-9D21-D3F9F0A2DAC6}"/>
              </a:ext>
            </a:extLst>
          </p:cNvPr>
          <p:cNvSpPr txBox="1"/>
          <p:nvPr/>
        </p:nvSpPr>
        <p:spPr>
          <a:xfrm>
            <a:off x="2516257" y="2565739"/>
            <a:ext cx="2070665" cy="461665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TRANSPORTATION POLICY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0B2E0D2-699B-4B7D-A62F-15ECC4051936}"/>
              </a:ext>
            </a:extLst>
          </p:cNvPr>
          <p:cNvSpPr txBox="1"/>
          <p:nvPr/>
        </p:nvSpPr>
        <p:spPr>
          <a:xfrm>
            <a:off x="2516257" y="3285099"/>
            <a:ext cx="2070665" cy="276999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MAKE POLICY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490DA02-667B-4110-8551-D06E045C0BBB}"/>
              </a:ext>
            </a:extLst>
          </p:cNvPr>
          <p:cNvSpPr txBox="1"/>
          <p:nvPr/>
        </p:nvSpPr>
        <p:spPr>
          <a:xfrm>
            <a:off x="2507961" y="3889440"/>
            <a:ext cx="2070665" cy="276999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INVENTORY POLICY</a:t>
            </a:r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7BBE6BF1-D7B2-4CEC-BD1D-41926AA1C18D}"/>
              </a:ext>
            </a:extLst>
          </p:cNvPr>
          <p:cNvCxnSpPr>
            <a:stCxn id="37" idx="3"/>
            <a:endCxn id="62" idx="1"/>
          </p:cNvCxnSpPr>
          <p:nvPr/>
        </p:nvCxnSpPr>
        <p:spPr>
          <a:xfrm flipV="1">
            <a:off x="2120348" y="1619921"/>
            <a:ext cx="395909" cy="296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2B49114-1797-4EC9-B5AB-B54076647330}"/>
              </a:ext>
            </a:extLst>
          </p:cNvPr>
          <p:cNvCxnSpPr>
            <a:cxnSpLocks/>
          </p:cNvCxnSpPr>
          <p:nvPr/>
        </p:nvCxnSpPr>
        <p:spPr>
          <a:xfrm>
            <a:off x="2318302" y="1643003"/>
            <a:ext cx="0" cy="24080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1D622E6-39C8-4B67-8A55-44BA452D8F3B}"/>
              </a:ext>
            </a:extLst>
          </p:cNvPr>
          <p:cNvCxnSpPr>
            <a:stCxn id="42" idx="3"/>
            <a:endCxn id="47" idx="1"/>
          </p:cNvCxnSpPr>
          <p:nvPr/>
        </p:nvCxnSpPr>
        <p:spPr>
          <a:xfrm>
            <a:off x="2120348" y="2224262"/>
            <a:ext cx="3876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A246C702-1D5F-4F21-BF16-93FF4F191C38}"/>
              </a:ext>
            </a:extLst>
          </p:cNvPr>
          <p:cNvCxnSpPr/>
          <p:nvPr/>
        </p:nvCxnSpPr>
        <p:spPr>
          <a:xfrm>
            <a:off x="2120347" y="2857090"/>
            <a:ext cx="3876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6D59D33-772B-4FA3-9D32-61E9BD29AF02}"/>
              </a:ext>
            </a:extLst>
          </p:cNvPr>
          <p:cNvCxnSpPr>
            <a:endCxn id="49" idx="1"/>
          </p:cNvCxnSpPr>
          <p:nvPr/>
        </p:nvCxnSpPr>
        <p:spPr>
          <a:xfrm flipV="1">
            <a:off x="2314154" y="3423599"/>
            <a:ext cx="202103" cy="230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7958A3A3-45F2-4579-BAB3-F1CAF142F58A}"/>
              </a:ext>
            </a:extLst>
          </p:cNvPr>
          <p:cNvCxnSpPr/>
          <p:nvPr/>
        </p:nvCxnSpPr>
        <p:spPr>
          <a:xfrm>
            <a:off x="2309199" y="4041439"/>
            <a:ext cx="20210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E177FAB8-7F5A-4799-B980-434B9A94146F}"/>
              </a:ext>
            </a:extLst>
          </p:cNvPr>
          <p:cNvSpPr txBox="1"/>
          <p:nvPr/>
        </p:nvSpPr>
        <p:spPr>
          <a:xfrm>
            <a:off x="437322" y="5060924"/>
            <a:ext cx="1683026" cy="276999"/>
          </a:xfrm>
          <a:prstGeom prst="rect">
            <a:avLst/>
          </a:prstGeom>
          <a:solidFill>
            <a:schemeClr val="accent6">
              <a:lumMod val="50000"/>
              <a:lumOff val="5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DEMAND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A929F15-55B9-4AF2-AD58-EE73DE59985F}"/>
              </a:ext>
            </a:extLst>
          </p:cNvPr>
          <p:cNvSpPr txBox="1"/>
          <p:nvPr/>
        </p:nvSpPr>
        <p:spPr>
          <a:xfrm>
            <a:off x="437321" y="5557881"/>
            <a:ext cx="1683026" cy="276999"/>
          </a:xfrm>
          <a:prstGeom prst="rect">
            <a:avLst/>
          </a:prstGeom>
          <a:solidFill>
            <a:schemeClr val="accent6">
              <a:lumMod val="50000"/>
              <a:lumOff val="5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LEAD TIME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CF57682-6AAB-470C-812C-A77106624FBF}"/>
              </a:ext>
            </a:extLst>
          </p:cNvPr>
          <p:cNvCxnSpPr>
            <a:stCxn id="62" idx="3"/>
          </p:cNvCxnSpPr>
          <p:nvPr/>
        </p:nvCxnSpPr>
        <p:spPr>
          <a:xfrm>
            <a:off x="4586922" y="1619921"/>
            <a:ext cx="6717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DDE30A7-96FD-43D6-BD4A-31A800718AF5}"/>
              </a:ext>
            </a:extLst>
          </p:cNvPr>
          <p:cNvCxnSpPr>
            <a:stCxn id="47" idx="3"/>
          </p:cNvCxnSpPr>
          <p:nvPr/>
        </p:nvCxnSpPr>
        <p:spPr>
          <a:xfrm>
            <a:off x="4578627" y="2224262"/>
            <a:ext cx="6800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8823FB3-3A2D-43FF-88CA-DA1A884DD8F4}"/>
              </a:ext>
            </a:extLst>
          </p:cNvPr>
          <p:cNvCxnSpPr>
            <a:stCxn id="48" idx="3"/>
          </p:cNvCxnSpPr>
          <p:nvPr/>
        </p:nvCxnSpPr>
        <p:spPr>
          <a:xfrm>
            <a:off x="4586922" y="2796572"/>
            <a:ext cx="6717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583988E-E232-49E7-959D-511FD5A3838C}"/>
              </a:ext>
            </a:extLst>
          </p:cNvPr>
          <p:cNvCxnSpPr>
            <a:stCxn id="49" idx="3"/>
          </p:cNvCxnSpPr>
          <p:nvPr/>
        </p:nvCxnSpPr>
        <p:spPr>
          <a:xfrm>
            <a:off x="4586922" y="3423599"/>
            <a:ext cx="6717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EA218A94-B22E-4E19-A1A8-311FF48C1EF3}"/>
              </a:ext>
            </a:extLst>
          </p:cNvPr>
          <p:cNvCxnSpPr/>
          <p:nvPr/>
        </p:nvCxnSpPr>
        <p:spPr>
          <a:xfrm flipV="1">
            <a:off x="4578626" y="4050624"/>
            <a:ext cx="67171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094745BB-BC5A-4B09-A3BA-203F5E4857BC}"/>
              </a:ext>
            </a:extLst>
          </p:cNvPr>
          <p:cNvCxnSpPr>
            <a:stCxn id="45" idx="3"/>
            <a:endCxn id="14" idx="2"/>
          </p:cNvCxnSpPr>
          <p:nvPr/>
        </p:nvCxnSpPr>
        <p:spPr>
          <a:xfrm flipV="1">
            <a:off x="2100470" y="4212605"/>
            <a:ext cx="3993053" cy="48986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or: Elbow 72">
            <a:extLst>
              <a:ext uri="{FF2B5EF4-FFF2-40B4-BE49-F238E27FC236}">
                <a16:creationId xmlns:a16="http://schemas.microsoft.com/office/drawing/2014/main" id="{09D7E28C-A80A-45E3-BCF7-5E1B4631E3DC}"/>
              </a:ext>
            </a:extLst>
          </p:cNvPr>
          <p:cNvCxnSpPr>
            <a:cxnSpLocks/>
          </p:cNvCxnSpPr>
          <p:nvPr/>
        </p:nvCxnSpPr>
        <p:spPr>
          <a:xfrm flipV="1">
            <a:off x="2347917" y="4204091"/>
            <a:ext cx="3993053" cy="99191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4E96378C-B2E2-48C0-8C75-CCB1F02B9D40}"/>
              </a:ext>
            </a:extLst>
          </p:cNvPr>
          <p:cNvCxnSpPr>
            <a:cxnSpLocks/>
          </p:cNvCxnSpPr>
          <p:nvPr/>
        </p:nvCxnSpPr>
        <p:spPr>
          <a:xfrm flipV="1">
            <a:off x="2585426" y="4211809"/>
            <a:ext cx="4002992" cy="150068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E86D8495-BD74-437D-9B77-62DB77A83829}"/>
              </a:ext>
            </a:extLst>
          </p:cNvPr>
          <p:cNvCxnSpPr>
            <a:cxnSpLocks/>
          </p:cNvCxnSpPr>
          <p:nvPr/>
        </p:nvCxnSpPr>
        <p:spPr>
          <a:xfrm flipV="1">
            <a:off x="2120348" y="5196002"/>
            <a:ext cx="289902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04FEE95B-4E65-428A-9D77-7334ABFFEF35}"/>
              </a:ext>
            </a:extLst>
          </p:cNvPr>
          <p:cNvCxnSpPr>
            <a:cxnSpLocks/>
          </p:cNvCxnSpPr>
          <p:nvPr/>
        </p:nvCxnSpPr>
        <p:spPr>
          <a:xfrm flipV="1">
            <a:off x="2120347" y="5712490"/>
            <a:ext cx="583096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0BC67EAB-F8AC-4907-AF30-0A6CF3AA96C7}"/>
              </a:ext>
            </a:extLst>
          </p:cNvPr>
          <p:cNvSpPr txBox="1"/>
          <p:nvPr/>
        </p:nvSpPr>
        <p:spPr>
          <a:xfrm>
            <a:off x="1423786" y="6184270"/>
            <a:ext cx="1683026" cy="2769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DIGITAL ANALYTICS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7DBD73D9-6FA2-446C-9CB0-EB8C9A8436D7}"/>
              </a:ext>
            </a:extLst>
          </p:cNvPr>
          <p:cNvSpPr txBox="1"/>
          <p:nvPr/>
        </p:nvSpPr>
        <p:spPr>
          <a:xfrm>
            <a:off x="4096996" y="6180418"/>
            <a:ext cx="1683026" cy="27699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RISK SCENARIO</a:t>
            </a:r>
          </a:p>
        </p:txBody>
      </p:sp>
      <p:cxnSp>
        <p:nvCxnSpPr>
          <p:cNvPr id="77" name="Connector: Elbow 76">
            <a:extLst>
              <a:ext uri="{FF2B5EF4-FFF2-40B4-BE49-F238E27FC236}">
                <a16:creationId xmlns:a16="http://schemas.microsoft.com/office/drawing/2014/main" id="{3CF5ECA9-5421-42D0-8DFD-FB4988BCC53A}"/>
              </a:ext>
            </a:extLst>
          </p:cNvPr>
          <p:cNvCxnSpPr>
            <a:cxnSpLocks/>
            <a:stCxn id="92" idx="3"/>
          </p:cNvCxnSpPr>
          <p:nvPr/>
        </p:nvCxnSpPr>
        <p:spPr>
          <a:xfrm flipV="1">
            <a:off x="5780022" y="4211809"/>
            <a:ext cx="1018343" cy="210710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Rectangle 96">
            <a:extLst>
              <a:ext uri="{FF2B5EF4-FFF2-40B4-BE49-F238E27FC236}">
                <a16:creationId xmlns:a16="http://schemas.microsoft.com/office/drawing/2014/main" id="{908EDA9E-8F78-4300-9307-CCA0155FE5DF}"/>
              </a:ext>
            </a:extLst>
          </p:cNvPr>
          <p:cNvSpPr/>
          <p:nvPr/>
        </p:nvSpPr>
        <p:spPr>
          <a:xfrm>
            <a:off x="7744254" y="2109272"/>
            <a:ext cx="1669774" cy="68008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ROUTE OPTIMIZATION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24E0D57E-27CE-4FAC-A60D-FC9E1D6F6421}"/>
              </a:ext>
            </a:extLst>
          </p:cNvPr>
          <p:cNvSpPr/>
          <p:nvPr/>
        </p:nvSpPr>
        <p:spPr>
          <a:xfrm>
            <a:off x="7725210" y="2883328"/>
            <a:ext cx="1669774" cy="12312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NETWORK VELOCITY</a:t>
            </a:r>
          </a:p>
        </p:txBody>
      </p: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8653FFAC-D949-4CE6-A0C5-AAAE48491010}"/>
              </a:ext>
            </a:extLst>
          </p:cNvPr>
          <p:cNvCxnSpPr/>
          <p:nvPr/>
        </p:nvCxnSpPr>
        <p:spPr>
          <a:xfrm>
            <a:off x="6928410" y="2417066"/>
            <a:ext cx="7968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14C792F7-6E80-4887-A74D-08A5B136B6A5}"/>
              </a:ext>
            </a:extLst>
          </p:cNvPr>
          <p:cNvCxnSpPr/>
          <p:nvPr/>
        </p:nvCxnSpPr>
        <p:spPr>
          <a:xfrm>
            <a:off x="6928410" y="3285099"/>
            <a:ext cx="7968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C2524BED-EB63-438B-9F51-A3C081F38909}"/>
              </a:ext>
            </a:extLst>
          </p:cNvPr>
          <p:cNvCxnSpPr>
            <a:stCxn id="98" idx="2"/>
          </p:cNvCxnSpPr>
          <p:nvPr/>
        </p:nvCxnSpPr>
        <p:spPr>
          <a:xfrm rot="5400000" flipH="1">
            <a:off x="7631710" y="3186141"/>
            <a:ext cx="225088" cy="1631687"/>
          </a:xfrm>
          <a:prstGeom prst="bentConnector4">
            <a:avLst>
              <a:gd name="adj1" fmla="val -101560"/>
              <a:gd name="adj2" fmla="val 7558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Rectangle 104">
            <a:extLst>
              <a:ext uri="{FF2B5EF4-FFF2-40B4-BE49-F238E27FC236}">
                <a16:creationId xmlns:a16="http://schemas.microsoft.com/office/drawing/2014/main" id="{5B5CFCED-5892-4A84-8709-36BA41D4A3A0}"/>
              </a:ext>
            </a:extLst>
          </p:cNvPr>
          <p:cNvSpPr/>
          <p:nvPr/>
        </p:nvSpPr>
        <p:spPr>
          <a:xfrm>
            <a:off x="10389703" y="1307664"/>
            <a:ext cx="1669774" cy="68008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OPTIMAL NETWORK STRUCTURE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965FFF9D-41F1-4036-8926-272BDF70E7D9}"/>
              </a:ext>
            </a:extLst>
          </p:cNvPr>
          <p:cNvSpPr/>
          <p:nvPr/>
        </p:nvSpPr>
        <p:spPr>
          <a:xfrm>
            <a:off x="7788549" y="5222506"/>
            <a:ext cx="1669774" cy="12312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MANUFACTURING VISIBILITY</a:t>
            </a:r>
          </a:p>
        </p:txBody>
      </p: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55512E2A-E621-4D8F-B005-8C9546AD2A69}"/>
              </a:ext>
            </a:extLst>
          </p:cNvPr>
          <p:cNvCxnSpPr>
            <a:cxnSpLocks/>
          </p:cNvCxnSpPr>
          <p:nvPr/>
        </p:nvCxnSpPr>
        <p:spPr>
          <a:xfrm flipV="1">
            <a:off x="3106812" y="6493462"/>
            <a:ext cx="5516624" cy="10288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DD5C152F-55FC-47C4-9D45-B4348972C1A2}"/>
              </a:ext>
            </a:extLst>
          </p:cNvPr>
          <p:cNvCxnSpPr/>
          <p:nvPr/>
        </p:nvCxnSpPr>
        <p:spPr>
          <a:xfrm>
            <a:off x="3106812" y="6342000"/>
            <a:ext cx="99018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TextBox 114">
            <a:extLst>
              <a:ext uri="{FF2B5EF4-FFF2-40B4-BE49-F238E27FC236}">
                <a16:creationId xmlns:a16="http://schemas.microsoft.com/office/drawing/2014/main" id="{6FCE1B1C-0880-41D4-A6C6-632330E17A93}"/>
              </a:ext>
            </a:extLst>
          </p:cNvPr>
          <p:cNvSpPr txBox="1"/>
          <p:nvPr/>
        </p:nvSpPr>
        <p:spPr>
          <a:xfrm>
            <a:off x="10344128" y="2445168"/>
            <a:ext cx="1683026" cy="276999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RESPONSE TIME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737A16BA-D63D-4F0D-8B35-0DA50DF89375}"/>
              </a:ext>
            </a:extLst>
          </p:cNvPr>
          <p:cNvSpPr txBox="1"/>
          <p:nvPr/>
        </p:nvSpPr>
        <p:spPr>
          <a:xfrm>
            <a:off x="10359886" y="2901107"/>
            <a:ext cx="1683026" cy="276999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LOGISTICS COSTS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D1772D05-875A-417F-BE75-6E0CB88956C4}"/>
              </a:ext>
            </a:extLst>
          </p:cNvPr>
          <p:cNvSpPr txBox="1"/>
          <p:nvPr/>
        </p:nvSpPr>
        <p:spPr>
          <a:xfrm>
            <a:off x="10389703" y="4307494"/>
            <a:ext cx="1683026" cy="276999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BOTTLENECKS</a:t>
            </a:r>
          </a:p>
        </p:txBody>
      </p: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1670307F-A775-45B7-8B18-36446EF14C97}"/>
              </a:ext>
            </a:extLst>
          </p:cNvPr>
          <p:cNvCxnSpPr>
            <a:endCxn id="105" idx="1"/>
          </p:cNvCxnSpPr>
          <p:nvPr/>
        </p:nvCxnSpPr>
        <p:spPr>
          <a:xfrm>
            <a:off x="6928410" y="1643003"/>
            <a:ext cx="3461293" cy="4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nector: Elbow 103">
            <a:extLst>
              <a:ext uri="{FF2B5EF4-FFF2-40B4-BE49-F238E27FC236}">
                <a16:creationId xmlns:a16="http://schemas.microsoft.com/office/drawing/2014/main" id="{9B7C5B8E-C583-4217-AA28-16309C49D451}"/>
              </a:ext>
            </a:extLst>
          </p:cNvPr>
          <p:cNvCxnSpPr>
            <a:endCxn id="97" idx="0"/>
          </p:cNvCxnSpPr>
          <p:nvPr/>
        </p:nvCxnSpPr>
        <p:spPr>
          <a:xfrm rot="10800000" flipV="1">
            <a:off x="8579141" y="1804586"/>
            <a:ext cx="1810562" cy="30468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onnector: Elbow 108">
            <a:extLst>
              <a:ext uri="{FF2B5EF4-FFF2-40B4-BE49-F238E27FC236}">
                <a16:creationId xmlns:a16="http://schemas.microsoft.com/office/drawing/2014/main" id="{1620A87B-B0A1-47DB-BE0A-43C0216696FB}"/>
              </a:ext>
            </a:extLst>
          </p:cNvPr>
          <p:cNvCxnSpPr>
            <a:stCxn id="98" idx="3"/>
            <a:endCxn id="117" idx="0"/>
          </p:cNvCxnSpPr>
          <p:nvPr/>
        </p:nvCxnSpPr>
        <p:spPr>
          <a:xfrm>
            <a:off x="9394984" y="3498928"/>
            <a:ext cx="1836232" cy="80856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Connector: Elbow 120">
            <a:extLst>
              <a:ext uri="{FF2B5EF4-FFF2-40B4-BE49-F238E27FC236}">
                <a16:creationId xmlns:a16="http://schemas.microsoft.com/office/drawing/2014/main" id="{134A7166-47ED-4AF5-96F0-7ABE930A0E48}"/>
              </a:ext>
            </a:extLst>
          </p:cNvPr>
          <p:cNvCxnSpPr>
            <a:stCxn id="106" idx="3"/>
            <a:endCxn id="117" idx="2"/>
          </p:cNvCxnSpPr>
          <p:nvPr/>
        </p:nvCxnSpPr>
        <p:spPr>
          <a:xfrm flipV="1">
            <a:off x="9458323" y="4584493"/>
            <a:ext cx="1772893" cy="125361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DC427A68-6C1C-4159-99CE-280DD040320E}"/>
              </a:ext>
            </a:extLst>
          </p:cNvPr>
          <p:cNvCxnSpPr>
            <a:stCxn id="105" idx="2"/>
          </p:cNvCxnSpPr>
          <p:nvPr/>
        </p:nvCxnSpPr>
        <p:spPr>
          <a:xfrm>
            <a:off x="11224590" y="1987745"/>
            <a:ext cx="6626" cy="2595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Connector: Elbow 133">
            <a:extLst>
              <a:ext uri="{FF2B5EF4-FFF2-40B4-BE49-F238E27FC236}">
                <a16:creationId xmlns:a16="http://schemas.microsoft.com/office/drawing/2014/main" id="{E85183CE-70EC-4CF0-9AF5-45A207F853DA}"/>
              </a:ext>
            </a:extLst>
          </p:cNvPr>
          <p:cNvCxnSpPr>
            <a:stCxn id="97" idx="3"/>
            <a:endCxn id="127" idx="1"/>
          </p:cNvCxnSpPr>
          <p:nvPr/>
        </p:nvCxnSpPr>
        <p:spPr>
          <a:xfrm>
            <a:off x="9414028" y="2449313"/>
            <a:ext cx="816649" cy="37905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3C08CB5B-7D44-4FFE-AA98-D090466D5A5B}"/>
              </a:ext>
            </a:extLst>
          </p:cNvPr>
          <p:cNvCxnSpPr/>
          <p:nvPr/>
        </p:nvCxnSpPr>
        <p:spPr>
          <a:xfrm>
            <a:off x="11603314" y="3446681"/>
            <a:ext cx="0" cy="754269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1FA95FC6-E55B-46D7-A2CC-A6C94A5EABC8}"/>
              </a:ext>
            </a:extLst>
          </p:cNvPr>
          <p:cNvCxnSpPr/>
          <p:nvPr/>
        </p:nvCxnSpPr>
        <p:spPr>
          <a:xfrm flipH="1">
            <a:off x="6928410" y="4200950"/>
            <a:ext cx="4674904" cy="0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8568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58586D4-0958-4427-B525-42BF6162DFB5}"/>
              </a:ext>
            </a:extLst>
          </p:cNvPr>
          <p:cNvCxnSpPr/>
          <p:nvPr/>
        </p:nvCxnSpPr>
        <p:spPr>
          <a:xfrm flipV="1">
            <a:off x="594202" y="3920037"/>
            <a:ext cx="1990596" cy="1639228"/>
          </a:xfrm>
          <a:prstGeom prst="line">
            <a:avLst/>
          </a:prstGeom>
          <a:ln w="212725" cmpd="sng">
            <a:gradFill>
              <a:gsLst>
                <a:gs pos="0">
                  <a:schemeClr val="tx1"/>
                </a:gs>
                <a:gs pos="87000">
                  <a:schemeClr val="accent2"/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headEnd type="oval" w="sm" len="sm"/>
          </a:ln>
          <a:effectLst>
            <a:softEdge rad="31750"/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08" name="Shape 308"/>
          <p:cNvSpPr txBox="1">
            <a:spLocks noGrp="1"/>
          </p:cNvSpPr>
          <p:nvPr>
            <p:ph type="title"/>
          </p:nvPr>
        </p:nvSpPr>
        <p:spPr>
          <a:xfrm>
            <a:off x="599655" y="58925"/>
            <a:ext cx="10940304" cy="408349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r>
              <a:rPr lang="en-US" dirty="0"/>
              <a:t>Enabling the data driven decision making journey by…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D9BE5CD-3547-4962-99B6-30185265743D}"/>
              </a:ext>
            </a:extLst>
          </p:cNvPr>
          <p:cNvCxnSpPr/>
          <p:nvPr/>
        </p:nvCxnSpPr>
        <p:spPr>
          <a:xfrm flipV="1">
            <a:off x="5882995" y="3364957"/>
            <a:ext cx="3522341" cy="501805"/>
          </a:xfrm>
          <a:prstGeom prst="line">
            <a:avLst/>
          </a:prstGeom>
          <a:ln w="212725" cmpd="sng">
            <a:gradFill>
              <a:gsLst>
                <a:gs pos="0">
                  <a:schemeClr val="tx1"/>
                </a:gs>
                <a:gs pos="87000">
                  <a:schemeClr val="accent2"/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headEnd type="oval"/>
          </a:ln>
          <a:effectLst>
            <a:softEdge rad="31750"/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232ACC6-1261-415C-ACBE-6816008D433B}"/>
              </a:ext>
            </a:extLst>
          </p:cNvPr>
          <p:cNvCxnSpPr/>
          <p:nvPr/>
        </p:nvCxnSpPr>
        <p:spPr>
          <a:xfrm flipH="1">
            <a:off x="9566698" y="1687179"/>
            <a:ext cx="2491038" cy="2145238"/>
          </a:xfrm>
          <a:prstGeom prst="line">
            <a:avLst/>
          </a:prstGeom>
          <a:ln w="212725" cmpd="sng">
            <a:gradFill>
              <a:gsLst>
                <a:gs pos="0">
                  <a:schemeClr val="tx1"/>
                </a:gs>
                <a:gs pos="87000">
                  <a:schemeClr val="accent2"/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headEnd type="stealth"/>
            <a:tailEnd type="arrow" w="med" len="lg"/>
          </a:ln>
          <a:effectLst>
            <a:softEdge rad="31750"/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ACE820A-2E7C-45B2-9535-DA40F100EE91}"/>
              </a:ext>
            </a:extLst>
          </p:cNvPr>
          <p:cNvCxnSpPr/>
          <p:nvPr/>
        </p:nvCxnSpPr>
        <p:spPr>
          <a:xfrm flipV="1">
            <a:off x="2643669" y="3739216"/>
            <a:ext cx="3239326" cy="546411"/>
          </a:xfrm>
          <a:prstGeom prst="line">
            <a:avLst/>
          </a:prstGeom>
          <a:ln w="212725" cmpd="sng">
            <a:gradFill>
              <a:gsLst>
                <a:gs pos="0">
                  <a:schemeClr val="tx1"/>
                </a:gs>
                <a:gs pos="87000">
                  <a:schemeClr val="accent2"/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headEnd type="oval"/>
          </a:ln>
          <a:effectLst>
            <a:softEdge rad="31750"/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5A76A772-7D66-45B3-A761-DF3EA19C34C6}"/>
              </a:ext>
            </a:extLst>
          </p:cNvPr>
          <p:cNvGrpSpPr/>
          <p:nvPr/>
        </p:nvGrpSpPr>
        <p:grpSpPr>
          <a:xfrm>
            <a:off x="4790739" y="1055746"/>
            <a:ext cx="2742543" cy="4681670"/>
            <a:chOff x="4642149" y="1055746"/>
            <a:chExt cx="2742543" cy="468167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5109D81-6A8F-4D20-8AB0-3288D4AFCC12}"/>
                </a:ext>
              </a:extLst>
            </p:cNvPr>
            <p:cNvSpPr/>
            <p:nvPr/>
          </p:nvSpPr>
          <p:spPr>
            <a:xfrm>
              <a:off x="4649401" y="1927418"/>
              <a:ext cx="2735291" cy="38099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7785" dist="33020" dir="318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brightRoom" dir="t">
                <a:rot lat="0" lon="0" rev="600000"/>
              </a:lightRig>
            </a:scene3d>
            <a:sp3d prstMaterial="metal">
              <a:bevelT w="38100" h="5715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714BF073-FEF1-4396-B4AC-D4BD3E7DCB16}"/>
                </a:ext>
              </a:extLst>
            </p:cNvPr>
            <p:cNvSpPr/>
            <p:nvPr/>
          </p:nvSpPr>
          <p:spPr>
            <a:xfrm flipV="1">
              <a:off x="4642149" y="1055746"/>
              <a:ext cx="2742543" cy="726012"/>
            </a:xfrm>
            <a:prstGeom prst="rect">
              <a:avLst/>
            </a:prstGeom>
            <a:solidFill>
              <a:srgbClr val="0F3B7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  <a:sym typeface="Arial"/>
                <a:rtl val="0"/>
              </a:endParaRPr>
            </a:p>
          </p:txBody>
        </p:sp>
        <p:sp>
          <p:nvSpPr>
            <p:cNvPr id="31" name="Freeform 8">
              <a:extLst>
                <a:ext uri="{FF2B5EF4-FFF2-40B4-BE49-F238E27FC236}">
                  <a16:creationId xmlns:a16="http://schemas.microsoft.com/office/drawing/2014/main" id="{4E84232E-01F8-40E9-9AB8-56F319F11F15}"/>
                </a:ext>
              </a:extLst>
            </p:cNvPr>
            <p:cNvSpPr/>
            <p:nvPr/>
          </p:nvSpPr>
          <p:spPr>
            <a:xfrm>
              <a:off x="4885219" y="2142361"/>
              <a:ext cx="2381757" cy="3448803"/>
            </a:xfrm>
            <a:custGeom>
              <a:avLst/>
              <a:gdLst>
                <a:gd name="connsiteX0" fmla="*/ 0 w 2673382"/>
                <a:gd name="connsiteY0" fmla="*/ 0 h 2779673"/>
                <a:gd name="connsiteX1" fmla="*/ 2673382 w 2673382"/>
                <a:gd name="connsiteY1" fmla="*/ 0 h 2779673"/>
                <a:gd name="connsiteX2" fmla="*/ 2673382 w 2673382"/>
                <a:gd name="connsiteY2" fmla="*/ 2779673 h 2779673"/>
                <a:gd name="connsiteX3" fmla="*/ 0 w 2673382"/>
                <a:gd name="connsiteY3" fmla="*/ 2779673 h 2779673"/>
                <a:gd name="connsiteX4" fmla="*/ 0 w 2673382"/>
                <a:gd name="connsiteY4" fmla="*/ 0 h 2779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3382" h="2779673">
                  <a:moveTo>
                    <a:pt x="0" y="0"/>
                  </a:moveTo>
                  <a:lnTo>
                    <a:pt x="2673382" y="0"/>
                  </a:lnTo>
                  <a:lnTo>
                    <a:pt x="2673382" y="2779673"/>
                  </a:lnTo>
                  <a:lnTo>
                    <a:pt x="0" y="27796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0" vert="horz" wrap="square" lIns="76200" tIns="76200" rIns="76200" bIns="76200" numCol="1" spcCol="1270" anchor="t" anchorCtr="0">
              <a:noAutofit/>
            </a:bodyPr>
            <a:lstStyle/>
            <a:p>
              <a:pPr marL="0" lvl="1" algn="l" defTabSz="6223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en-IN" sz="1300" b="1" kern="1200" dirty="0">
                  <a:solidFill>
                    <a:schemeClr val="bg2">
                      <a:lumMod val="50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Graph Analysis</a:t>
              </a:r>
            </a:p>
            <a:p>
              <a:pPr marL="285750" lvl="1" indent="-285750" defTabSz="6223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 typeface="Arial" panose="020B0604020202020204" pitchFamily="34" charset="0"/>
                <a:buChar char="•"/>
              </a:pPr>
              <a:r>
                <a:rPr lang="en-US" sz="1300" kern="1200" dirty="0">
                  <a:solidFill>
                    <a:schemeClr val="bg2">
                      <a:lumMod val="50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Exploration of frequency, strength and direction of relationships &amp; Causalities.</a:t>
              </a:r>
            </a:p>
            <a:p>
              <a:pPr marL="285750" lvl="1" indent="-285750" algn="l" defTabSz="6223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 typeface="Arial" panose="020B0604020202020204" pitchFamily="34" charset="0"/>
                <a:buChar char="•"/>
              </a:pPr>
              <a:endParaRPr lang="en-US" sz="1300" kern="1200" dirty="0"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 marL="0" lvl="1" algn="l" defTabSz="6223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en-IN" sz="1300" b="1" kern="1200" dirty="0">
                  <a:solidFill>
                    <a:schemeClr val="bg2">
                      <a:lumMod val="50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Exploratory Analysis</a:t>
              </a:r>
            </a:p>
            <a:p>
              <a:pPr marL="285750" lvl="1" indent="-285750" defTabSz="6223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 typeface="Arial" panose="020B0604020202020204" pitchFamily="34" charset="0"/>
                <a:buChar char="•"/>
              </a:pPr>
              <a:r>
                <a:rPr lang="en-IN" sz="1300" kern="1200" dirty="0">
                  <a:solidFill>
                    <a:schemeClr val="bg2">
                      <a:lumMod val="50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Deep insights from all forms of data using traditional methods (Segmentation &amp; Clustering)</a:t>
              </a:r>
              <a:endParaRPr lang="en-US" sz="1300" kern="1200" dirty="0"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 marL="114300" lvl="1" indent="-114300" algn="l" defTabSz="6223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endParaRPr lang="en-US" sz="1300" kern="1200" dirty="0"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 marL="0" lvl="1" defTabSz="6223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en-US" sz="1300" b="1" kern="1200" dirty="0">
                  <a:solidFill>
                    <a:schemeClr val="bg2">
                      <a:lumMod val="50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Natural Language Processing</a:t>
              </a:r>
              <a:r>
                <a:rPr lang="en-US" sz="1300" kern="1200" dirty="0">
                  <a:solidFill>
                    <a:schemeClr val="bg2">
                      <a:lumMod val="50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    </a:t>
              </a:r>
            </a:p>
            <a:p>
              <a:pPr marL="285750" lvl="1" indent="-285750" defTabSz="6223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 typeface="Arial" panose="020B0604020202020204" pitchFamily="34" charset="0"/>
                <a:buChar char="•"/>
              </a:pPr>
              <a:r>
                <a:rPr lang="en-US" sz="1300" kern="1200" dirty="0">
                  <a:solidFill>
                    <a:schemeClr val="bg2">
                      <a:lumMod val="50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Analyze dimensional insights &amp; relationships by automated tagging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E5ADF55C-74E3-4C38-921B-2FCE2B19BC87}"/>
                </a:ext>
              </a:extLst>
            </p:cNvPr>
            <p:cNvSpPr/>
            <p:nvPr/>
          </p:nvSpPr>
          <p:spPr>
            <a:xfrm>
              <a:off x="4836371" y="1140097"/>
              <a:ext cx="2377440" cy="5909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Segoe UI" panose="020B0502040204020203" pitchFamily="34" charset="0"/>
                  <a:cs typeface="Segoe UI" panose="020B0502040204020203" pitchFamily="34" charset="0"/>
                </a:rPr>
                <a:t>…making sense of the data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6A37D590-9045-4B57-B4F8-4BC74FFD87D0}"/>
              </a:ext>
            </a:extLst>
          </p:cNvPr>
          <p:cNvGrpSpPr/>
          <p:nvPr/>
        </p:nvGrpSpPr>
        <p:grpSpPr>
          <a:xfrm>
            <a:off x="1254155" y="1055746"/>
            <a:ext cx="2735292" cy="4681670"/>
            <a:chOff x="1254155" y="1055746"/>
            <a:chExt cx="2735292" cy="468167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A868051-2D8C-43F0-91D8-D0EF90D512CC}"/>
                </a:ext>
              </a:extLst>
            </p:cNvPr>
            <p:cNvSpPr/>
            <p:nvPr/>
          </p:nvSpPr>
          <p:spPr>
            <a:xfrm>
              <a:off x="1254156" y="1927418"/>
              <a:ext cx="2735291" cy="38099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7785" dist="33020" dir="318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brightRoom" dir="t">
                <a:rot lat="0" lon="0" rev="600000"/>
              </a:lightRig>
            </a:scene3d>
            <a:sp3d prstMaterial="metal">
              <a:bevelT w="38100" h="5715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3B57E344-512E-4215-BE9F-6DA2E4367D85}"/>
                </a:ext>
              </a:extLst>
            </p:cNvPr>
            <p:cNvSpPr/>
            <p:nvPr/>
          </p:nvSpPr>
          <p:spPr>
            <a:xfrm flipV="1">
              <a:off x="1254155" y="1055746"/>
              <a:ext cx="2735291" cy="726012"/>
            </a:xfrm>
            <a:prstGeom prst="rect">
              <a:avLst/>
            </a:prstGeom>
            <a:solidFill>
              <a:srgbClr val="0F3B7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  <a:sym typeface="Arial"/>
                <a:rtl val="0"/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E2DABEBD-033C-4511-A0C3-34EC6CB564C2}"/>
                </a:ext>
              </a:extLst>
            </p:cNvPr>
            <p:cNvSpPr/>
            <p:nvPr/>
          </p:nvSpPr>
          <p:spPr>
            <a:xfrm>
              <a:off x="1433065" y="1142796"/>
              <a:ext cx="2377440" cy="5909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Segoe UI" panose="020B0502040204020203" pitchFamily="34" charset="0"/>
                  <a:cs typeface="Segoe UI" panose="020B0502040204020203" pitchFamily="34" charset="0"/>
                </a:rPr>
                <a:t>…getting the data together</a:t>
              </a:r>
            </a:p>
          </p:txBody>
        </p:sp>
        <p:sp>
          <p:nvSpPr>
            <p:cNvPr id="36" name="Freeform 18">
              <a:extLst>
                <a:ext uri="{FF2B5EF4-FFF2-40B4-BE49-F238E27FC236}">
                  <a16:creationId xmlns:a16="http://schemas.microsoft.com/office/drawing/2014/main" id="{5BD146DE-39C3-4088-8C00-9FBD80D0D32C}"/>
                </a:ext>
              </a:extLst>
            </p:cNvPr>
            <p:cNvSpPr/>
            <p:nvPr/>
          </p:nvSpPr>
          <p:spPr>
            <a:xfrm>
              <a:off x="1344062" y="2184893"/>
              <a:ext cx="2560320" cy="3365688"/>
            </a:xfrm>
            <a:custGeom>
              <a:avLst/>
              <a:gdLst>
                <a:gd name="connsiteX0" fmla="*/ 0 w 2673382"/>
                <a:gd name="connsiteY0" fmla="*/ 0 h 2779673"/>
                <a:gd name="connsiteX1" fmla="*/ 2673382 w 2673382"/>
                <a:gd name="connsiteY1" fmla="*/ 0 h 2779673"/>
                <a:gd name="connsiteX2" fmla="*/ 2673382 w 2673382"/>
                <a:gd name="connsiteY2" fmla="*/ 2779673 h 2779673"/>
                <a:gd name="connsiteX3" fmla="*/ 0 w 2673382"/>
                <a:gd name="connsiteY3" fmla="*/ 2779673 h 2779673"/>
                <a:gd name="connsiteX4" fmla="*/ 0 w 2673382"/>
                <a:gd name="connsiteY4" fmla="*/ 0 h 2779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3382" h="2779673">
                  <a:moveTo>
                    <a:pt x="0" y="0"/>
                  </a:moveTo>
                  <a:lnTo>
                    <a:pt x="2673382" y="0"/>
                  </a:lnTo>
                  <a:lnTo>
                    <a:pt x="2673382" y="2779673"/>
                  </a:lnTo>
                  <a:lnTo>
                    <a:pt x="0" y="27796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0" vert="horz" wrap="square" lIns="76200" tIns="76200" rIns="76200" bIns="76200" numCol="1" spcCol="1270" anchor="t" anchorCtr="0">
              <a:noAutofit/>
            </a:bodyPr>
            <a:lstStyle/>
            <a:p>
              <a:pPr marL="0" lvl="1" algn="l" defTabSz="6223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en-IN" sz="1300" b="1" kern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Data Acquisition</a:t>
              </a:r>
            </a:p>
            <a:p>
              <a:pPr marL="285750" lvl="1" indent="-285750" defTabSz="6223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 typeface="Arial" panose="020B0604020202020204" pitchFamily="34" charset="0"/>
                <a:buChar char="•"/>
              </a:pPr>
              <a:r>
                <a:rPr lang="en-IN" sz="13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Acquiring &amp; consolidating the disparate data sources. </a:t>
              </a:r>
            </a:p>
            <a:p>
              <a:pPr marL="114300" lvl="1" indent="-114300" algn="l" defTabSz="6223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endParaRPr lang="en-IN" sz="1300" b="1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 marL="0" lvl="1" algn="l" defTabSz="6223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en-IN" sz="1300" b="1" kern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Data Engineering </a:t>
              </a:r>
            </a:p>
            <a:p>
              <a:pPr marL="285750" lvl="1" indent="-285750" algn="l" defTabSz="6223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 typeface="Arial" panose="020B0604020202020204" pitchFamily="34" charset="0"/>
                <a:buChar char="•"/>
              </a:pPr>
              <a:r>
                <a:rPr lang="en-IN" sz="13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Integrating various forms of data into centralized data lake using on-premise &amp; cloud based technologies</a:t>
              </a:r>
              <a:endParaRPr lang="en-US" sz="13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 marL="0" lvl="1" algn="l" defTabSz="6223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en-IN" sz="13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 </a:t>
              </a:r>
              <a:endParaRPr lang="en-IN" sz="1300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 marL="0" lvl="1" algn="l" defTabSz="6223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en-IN" sz="1300" b="1" kern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Data Processing</a:t>
              </a:r>
            </a:p>
            <a:p>
              <a:pPr marL="285750" lvl="1" indent="-285750" algn="l" defTabSz="6223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 typeface="Arial" panose="020B0604020202020204" pitchFamily="34" charset="0"/>
                <a:buChar char="•"/>
              </a:pPr>
              <a:r>
                <a:rPr lang="en-IN" sz="13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Process various forms of disparate data – Structured, Unstructured, Physical, Human Interactions, Machine Generated, Real Time etc</a:t>
              </a:r>
              <a:endParaRPr lang="en-IN" sz="1300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580BC453-1BDA-4326-A1C3-DC2E101A9966}"/>
              </a:ext>
            </a:extLst>
          </p:cNvPr>
          <p:cNvGrpSpPr/>
          <p:nvPr/>
        </p:nvGrpSpPr>
        <p:grpSpPr>
          <a:xfrm>
            <a:off x="8254755" y="1055746"/>
            <a:ext cx="2739246" cy="4681670"/>
            <a:chOff x="8049015" y="1055746"/>
            <a:chExt cx="2739246" cy="4681670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BDE82B02-9475-4055-98CA-191C6AC110F7}"/>
                </a:ext>
              </a:extLst>
            </p:cNvPr>
            <p:cNvSpPr/>
            <p:nvPr/>
          </p:nvSpPr>
          <p:spPr>
            <a:xfrm>
              <a:off x="8052970" y="1927418"/>
              <a:ext cx="2735291" cy="38099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7785" dist="33020" dir="318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brightRoom" dir="t">
                <a:rot lat="0" lon="0" rev="600000"/>
              </a:lightRig>
            </a:scene3d>
            <a:sp3d prstMaterial="metal">
              <a:bevelT w="38100" h="5715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B6B5C710-F9B4-43FE-A016-8D3DA38F14E4}"/>
                </a:ext>
              </a:extLst>
            </p:cNvPr>
            <p:cNvSpPr/>
            <p:nvPr/>
          </p:nvSpPr>
          <p:spPr>
            <a:xfrm flipV="1">
              <a:off x="8049015" y="1055746"/>
              <a:ext cx="2739245" cy="726012"/>
            </a:xfrm>
            <a:prstGeom prst="rect">
              <a:avLst/>
            </a:prstGeom>
            <a:solidFill>
              <a:srgbClr val="0F3B7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  <a:sym typeface="Arial"/>
                <a:rtl val="0"/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F8805D3-BC53-4473-95C4-6F11E12CCCEC}"/>
                </a:ext>
              </a:extLst>
            </p:cNvPr>
            <p:cNvSpPr/>
            <p:nvPr/>
          </p:nvSpPr>
          <p:spPr>
            <a:xfrm>
              <a:off x="8231896" y="1139988"/>
              <a:ext cx="2377440" cy="5909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Segoe UI" panose="020B0502040204020203" pitchFamily="34" charset="0"/>
                  <a:cs typeface="Segoe UI" panose="020B0502040204020203" pitchFamily="34" charset="0"/>
                </a:rPr>
                <a:t>...applying AI &amp; ML to drive impact</a:t>
              </a:r>
            </a:p>
          </p:txBody>
        </p:sp>
        <p:sp>
          <p:nvSpPr>
            <p:cNvPr id="35" name="Freeform 17">
              <a:extLst>
                <a:ext uri="{FF2B5EF4-FFF2-40B4-BE49-F238E27FC236}">
                  <a16:creationId xmlns:a16="http://schemas.microsoft.com/office/drawing/2014/main" id="{ED559A51-E823-4369-88CE-D2CC181AB0E3}"/>
                </a:ext>
              </a:extLst>
            </p:cNvPr>
            <p:cNvSpPr/>
            <p:nvPr/>
          </p:nvSpPr>
          <p:spPr>
            <a:xfrm>
              <a:off x="8295119" y="2110462"/>
              <a:ext cx="2331780" cy="3448803"/>
            </a:xfrm>
            <a:custGeom>
              <a:avLst/>
              <a:gdLst>
                <a:gd name="connsiteX0" fmla="*/ 0 w 2673382"/>
                <a:gd name="connsiteY0" fmla="*/ 0 h 2779673"/>
                <a:gd name="connsiteX1" fmla="*/ 2673382 w 2673382"/>
                <a:gd name="connsiteY1" fmla="*/ 0 h 2779673"/>
                <a:gd name="connsiteX2" fmla="*/ 2673382 w 2673382"/>
                <a:gd name="connsiteY2" fmla="*/ 2779673 h 2779673"/>
                <a:gd name="connsiteX3" fmla="*/ 0 w 2673382"/>
                <a:gd name="connsiteY3" fmla="*/ 2779673 h 2779673"/>
                <a:gd name="connsiteX4" fmla="*/ 0 w 2673382"/>
                <a:gd name="connsiteY4" fmla="*/ 0 h 2779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3382" h="2779673">
                  <a:moveTo>
                    <a:pt x="0" y="0"/>
                  </a:moveTo>
                  <a:lnTo>
                    <a:pt x="2673382" y="0"/>
                  </a:lnTo>
                  <a:lnTo>
                    <a:pt x="2673382" y="2779673"/>
                  </a:lnTo>
                  <a:lnTo>
                    <a:pt x="0" y="27796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0" vert="horz" wrap="square" lIns="76200" tIns="76200" rIns="76200" bIns="76200" numCol="1" spcCol="1270" anchor="t" anchorCtr="0">
              <a:noAutofit/>
            </a:bodyPr>
            <a:lstStyle/>
            <a:p>
              <a:pPr marL="0" lvl="1" defTabSz="6223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en-IN" sz="1300" b="1" dirty="0">
                  <a:solidFill>
                    <a:schemeClr val="bg2">
                      <a:lumMod val="50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Real Time Analytics </a:t>
              </a:r>
            </a:p>
            <a:p>
              <a:pPr marL="285750" lvl="1" indent="-285750" defTabSz="6223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 typeface="Arial" panose="020B0604020202020204" pitchFamily="34" charset="0"/>
                <a:buChar char="•"/>
              </a:pPr>
              <a:r>
                <a:rPr lang="en-US" sz="1300" kern="1200" dirty="0">
                  <a:solidFill>
                    <a:schemeClr val="bg2">
                      <a:lumMod val="50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Experience in sub-second big data processing for real time applications</a:t>
              </a:r>
            </a:p>
            <a:p>
              <a:pPr marL="114300" lvl="1" indent="-114300" algn="l" defTabSz="6223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endParaRPr lang="en-US" sz="1300" kern="1200" dirty="0"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 marL="0" lvl="1" defTabSz="6223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en-IN" sz="1300" b="1" dirty="0">
                  <a:solidFill>
                    <a:schemeClr val="bg2">
                      <a:lumMod val="50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Deep Learning &amp; AI</a:t>
              </a:r>
            </a:p>
            <a:p>
              <a:pPr marL="285750" lvl="1" indent="-285750" defTabSz="6223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 typeface="Arial" panose="020B0604020202020204" pitchFamily="34" charset="0"/>
                <a:buChar char="•"/>
              </a:pPr>
              <a:r>
                <a:rPr lang="en-US" sz="1300" dirty="0">
                  <a:solidFill>
                    <a:schemeClr val="bg2">
                      <a:lumMod val="50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Self governing systems leveraging AI &amp; eliminating manual intervention</a:t>
              </a:r>
            </a:p>
            <a:p>
              <a:pPr marL="285750" lvl="1" indent="-285750" defTabSz="6223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 typeface="Arial" panose="020B0604020202020204" pitchFamily="34" charset="0"/>
                <a:buChar char="•"/>
              </a:pPr>
              <a:endParaRPr lang="en-IN" sz="1300" b="1" dirty="0"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 marL="0" lvl="1" defTabSz="6223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en-IN" sz="1300" b="1" dirty="0">
                  <a:solidFill>
                    <a:schemeClr val="bg2">
                      <a:lumMod val="50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Machine Learning </a:t>
              </a:r>
            </a:p>
            <a:p>
              <a:pPr marL="285750" lvl="1" indent="-285750" defTabSz="6223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 typeface="Arial" panose="020B0604020202020204" pitchFamily="34" charset="0"/>
                <a:buChar char="•"/>
              </a:pPr>
              <a:r>
                <a:rPr lang="en-IN" sz="1300" dirty="0">
                  <a:solidFill>
                    <a:schemeClr val="bg2">
                      <a:lumMod val="50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Deep experience with various machine learning algorithms, including Ensemble Learning, Neural Networks, etc.</a:t>
              </a:r>
              <a:endParaRPr lang="en-US" sz="1300" dirty="0"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7811378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Procurement Optimization</a:t>
            </a:r>
          </a:p>
        </p:txBody>
      </p:sp>
      <p:graphicFrame>
        <p:nvGraphicFramePr>
          <p:cNvPr id="13" name="Diagram 12">
            <a:extLst>
              <a:ext uri="{FF2B5EF4-FFF2-40B4-BE49-F238E27FC236}">
                <a16:creationId xmlns:a16="http://schemas.microsoft.com/office/drawing/2014/main" id="{0856EB32-16BE-4882-B9E4-C4B31E94D45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84690423"/>
              </p:ext>
            </p:extLst>
          </p:nvPr>
        </p:nvGraphicFramePr>
        <p:xfrm>
          <a:off x="9267493" y="217041"/>
          <a:ext cx="2456093" cy="16329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3470638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DCAC661A-72B4-4236-AB1F-004B99216336}"/>
              </a:ext>
            </a:extLst>
          </p:cNvPr>
          <p:cNvSpPr/>
          <p:nvPr/>
        </p:nvSpPr>
        <p:spPr>
          <a:xfrm>
            <a:off x="9606544" y="571815"/>
            <a:ext cx="1622560" cy="400110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IN" sz="20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Key Metrics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C04D3E4-573A-4E1D-AF9C-6366B7D86B44}"/>
              </a:ext>
            </a:extLst>
          </p:cNvPr>
          <p:cNvSpPr/>
          <p:nvPr/>
        </p:nvSpPr>
        <p:spPr>
          <a:xfrm>
            <a:off x="250946" y="556010"/>
            <a:ext cx="1549797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IN" sz="20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Key Levers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1C0E116-3602-47DB-97FC-C7492BE957F9}"/>
              </a:ext>
            </a:extLst>
          </p:cNvPr>
          <p:cNvSpPr/>
          <p:nvPr/>
        </p:nvSpPr>
        <p:spPr>
          <a:xfrm>
            <a:off x="1730964" y="5465837"/>
            <a:ext cx="1737976" cy="400110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algn="ctr"/>
            <a:r>
              <a:rPr lang="en-IN" sz="20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Key Benefits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Procurement Spend Optimization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AEC8E8A8-E4FF-4792-9E79-2663F631845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36009736"/>
              </p:ext>
            </p:extLst>
          </p:nvPr>
        </p:nvGraphicFramePr>
        <p:xfrm>
          <a:off x="138526" y="950362"/>
          <a:ext cx="6200869" cy="36769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B826DA8D-7CA3-424F-BA68-B9B839D116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962451"/>
              </p:ext>
            </p:extLst>
          </p:nvPr>
        </p:nvGraphicFramePr>
        <p:xfrm>
          <a:off x="1794115" y="972878"/>
          <a:ext cx="6530689" cy="5812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30689">
                  <a:extLst>
                    <a:ext uri="{9D8B030D-6E8A-4147-A177-3AD203B41FA5}">
                      <a16:colId xmlns:a16="http://schemas.microsoft.com/office/drawing/2014/main" val="3002827998"/>
                    </a:ext>
                  </a:extLst>
                </a:gridCol>
              </a:tblGrid>
              <a:tr h="581230">
                <a:tc>
                  <a:txBody>
                    <a:bodyPr/>
                    <a:lstStyle/>
                    <a:p>
                      <a:pPr marL="285750" indent="-285750" algn="l" defTabSz="914400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en-IN" sz="1300" b="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How can we efficiently track and monitor supplier delivery performance?</a:t>
                      </a:r>
                    </a:p>
                    <a:p>
                      <a:pPr marL="285750" indent="-285750" algn="l" defTabSz="914400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en-IN" sz="1300" b="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How can we avoid bottlenecks in procurement cycle time?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0560233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01CD6AD1-5F55-4771-B7CD-70CCC9E085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6194494"/>
              </p:ext>
            </p:extLst>
          </p:nvPr>
        </p:nvGraphicFramePr>
        <p:xfrm>
          <a:off x="1794114" y="1605800"/>
          <a:ext cx="6530689" cy="5611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30689">
                  <a:extLst>
                    <a:ext uri="{9D8B030D-6E8A-4147-A177-3AD203B41FA5}">
                      <a16:colId xmlns:a16="http://schemas.microsoft.com/office/drawing/2014/main" val="3002827998"/>
                    </a:ext>
                  </a:extLst>
                </a:gridCol>
              </a:tblGrid>
              <a:tr h="561137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IN" sz="1300" b="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How can reduce cost through systematic vendor rationalization?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IN" sz="1300" b="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How can effectively analyse spend to minimize procurement cost?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0560233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CB532FE5-2662-4D13-9F07-E1D09B85E0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7147611"/>
              </p:ext>
            </p:extLst>
          </p:nvPr>
        </p:nvGraphicFramePr>
        <p:xfrm>
          <a:off x="1794114" y="2229073"/>
          <a:ext cx="6530689" cy="5611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30689">
                  <a:extLst>
                    <a:ext uri="{9D8B030D-6E8A-4147-A177-3AD203B41FA5}">
                      <a16:colId xmlns:a16="http://schemas.microsoft.com/office/drawing/2014/main" val="3002827998"/>
                    </a:ext>
                  </a:extLst>
                </a:gridCol>
              </a:tblGrid>
              <a:tr h="561137">
                <a:tc>
                  <a:txBody>
                    <a:bodyPr/>
                    <a:lstStyle/>
                    <a:p>
                      <a:pPr marL="285750" indent="-285750" algn="l" defTabSz="914400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en-IN" sz="1300" b="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How can we asses and track the quality of products from the suppliers?</a:t>
                      </a:r>
                    </a:p>
                    <a:p>
                      <a:pPr marL="285750" indent="-285750" algn="l" defTabSz="914400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en-IN" sz="1300" b="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How do we balance the quality of the supplier products and delivery time?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0560233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D98396B5-DC03-4B01-8D72-0CCCE25712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4129120"/>
              </p:ext>
            </p:extLst>
          </p:nvPr>
        </p:nvGraphicFramePr>
        <p:xfrm>
          <a:off x="1800743" y="2842448"/>
          <a:ext cx="6530689" cy="5611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30689">
                  <a:extLst>
                    <a:ext uri="{9D8B030D-6E8A-4147-A177-3AD203B41FA5}">
                      <a16:colId xmlns:a16="http://schemas.microsoft.com/office/drawing/2014/main" val="3002827998"/>
                    </a:ext>
                  </a:extLst>
                </a:gridCol>
              </a:tblGrid>
              <a:tr h="561137">
                <a:tc>
                  <a:txBody>
                    <a:bodyPr/>
                    <a:lstStyle/>
                    <a:p>
                      <a:pPr marL="285750" indent="-285750" algn="l" defTabSz="914400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en-IN" sz="1300" b="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How can enable better price negotiations with quantitative models?</a:t>
                      </a:r>
                    </a:p>
                    <a:p>
                      <a:pPr marL="285750" indent="-285750" algn="l" defTabSz="914400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en-IN" sz="1300" b="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How do we forecast the impact on the profitability with price fluctuations?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0560233"/>
                  </a:ext>
                </a:extLst>
              </a:tr>
            </a:tbl>
          </a:graphicData>
        </a:graphic>
      </p:graphicFrame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FA6E5794-A7AD-47E1-B47A-EF44E6D735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1845535"/>
              </p:ext>
            </p:extLst>
          </p:nvPr>
        </p:nvGraphicFramePr>
        <p:xfrm>
          <a:off x="1794111" y="3459267"/>
          <a:ext cx="6530689" cy="5611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30689">
                  <a:extLst>
                    <a:ext uri="{9D8B030D-6E8A-4147-A177-3AD203B41FA5}">
                      <a16:colId xmlns:a16="http://schemas.microsoft.com/office/drawing/2014/main" val="3002827998"/>
                    </a:ext>
                  </a:extLst>
                </a:gridCol>
              </a:tblGrid>
              <a:tr h="561137">
                <a:tc>
                  <a:txBody>
                    <a:bodyPr/>
                    <a:lstStyle/>
                    <a:p>
                      <a:pPr marL="285750" indent="-285750" algn="l" defTabSz="914400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en-IN" sz="1300" b="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How can we asses supplier risk and take measures to mitigate it?</a:t>
                      </a:r>
                    </a:p>
                    <a:p>
                      <a:pPr marL="285750" indent="-285750" algn="l" defTabSz="914400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en-IN" sz="1300" b="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How does supplier risk impact the production and customer service level?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0560233"/>
                  </a:ext>
                </a:extLst>
              </a:tr>
            </a:tbl>
          </a:graphicData>
        </a:graphic>
      </p:graphicFrame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141D4160-BE48-4539-98F3-D857F024EB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8850138"/>
              </p:ext>
            </p:extLst>
          </p:nvPr>
        </p:nvGraphicFramePr>
        <p:xfrm>
          <a:off x="8557399" y="984210"/>
          <a:ext cx="3530991" cy="36559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30991">
                  <a:extLst>
                    <a:ext uri="{9D8B030D-6E8A-4147-A177-3AD203B41FA5}">
                      <a16:colId xmlns:a16="http://schemas.microsoft.com/office/drawing/2014/main" val="318430745"/>
                    </a:ext>
                  </a:extLst>
                </a:gridCol>
              </a:tblGrid>
              <a:tr h="3655996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7323523"/>
                  </a:ext>
                </a:extLst>
              </a:tr>
            </a:tbl>
          </a:graphicData>
        </a:graphic>
      </p:graphicFrame>
      <p:graphicFrame>
        <p:nvGraphicFramePr>
          <p:cNvPr id="28" name="Diagram 27">
            <a:extLst>
              <a:ext uri="{FF2B5EF4-FFF2-40B4-BE49-F238E27FC236}">
                <a16:creationId xmlns:a16="http://schemas.microsoft.com/office/drawing/2014/main" id="{EDD56CE2-F02C-43EA-BB30-A3DCDDC02D7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08467968"/>
              </p:ext>
            </p:extLst>
          </p:nvPr>
        </p:nvGraphicFramePr>
        <p:xfrm>
          <a:off x="3550817" y="4800588"/>
          <a:ext cx="5776534" cy="17384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aphicFrame>
        <p:nvGraphicFramePr>
          <p:cNvPr id="30" name="Table 29">
            <a:extLst>
              <a:ext uri="{FF2B5EF4-FFF2-40B4-BE49-F238E27FC236}">
                <a16:creationId xmlns:a16="http://schemas.microsoft.com/office/drawing/2014/main" id="{92371897-92AB-484F-ADC7-1B403E480D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8985180"/>
              </p:ext>
            </p:extLst>
          </p:nvPr>
        </p:nvGraphicFramePr>
        <p:xfrm>
          <a:off x="1794110" y="4080453"/>
          <a:ext cx="6530689" cy="5611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30689">
                  <a:extLst>
                    <a:ext uri="{9D8B030D-6E8A-4147-A177-3AD203B41FA5}">
                      <a16:colId xmlns:a16="http://schemas.microsoft.com/office/drawing/2014/main" val="3002827998"/>
                    </a:ext>
                  </a:extLst>
                </a:gridCol>
              </a:tblGrid>
              <a:tr h="561137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IN" sz="13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How can we avoid the contract spend due to non-compliance?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IN" sz="13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How can we track of contract timelines to minimize non-compliance?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0560233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CD36A00E-F75A-48DF-8650-69B72BBE6A2A}"/>
              </a:ext>
            </a:extLst>
          </p:cNvPr>
          <p:cNvSpPr txBox="1"/>
          <p:nvPr/>
        </p:nvSpPr>
        <p:spPr>
          <a:xfrm>
            <a:off x="8778914" y="1146859"/>
            <a:ext cx="3087960" cy="3693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Procurement Cycle time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085B1A1-A164-442B-B3F9-CD2ACCBC7DCE}"/>
              </a:ext>
            </a:extLst>
          </p:cNvPr>
          <p:cNvSpPr txBox="1"/>
          <p:nvPr/>
        </p:nvSpPr>
        <p:spPr>
          <a:xfrm>
            <a:off x="8778914" y="1640420"/>
            <a:ext cx="3087960" cy="3693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Procurement ROI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84EC8C9-8805-404F-A03E-CB93885FB660}"/>
              </a:ext>
            </a:extLst>
          </p:cNvPr>
          <p:cNvSpPr txBox="1"/>
          <p:nvPr/>
        </p:nvSpPr>
        <p:spPr>
          <a:xfrm>
            <a:off x="8778914" y="2133981"/>
            <a:ext cx="3087960" cy="3693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Procurement Spend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1662A45-4EE8-49E7-87B1-6D889DFA0EF7}"/>
              </a:ext>
            </a:extLst>
          </p:cNvPr>
          <p:cNvSpPr txBox="1"/>
          <p:nvPr/>
        </p:nvSpPr>
        <p:spPr>
          <a:xfrm>
            <a:off x="8778914" y="3121103"/>
            <a:ext cx="3087960" cy="3693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Spend under-management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B3C9A1E-C99C-46B0-B67E-CC8C78BC1E00}"/>
              </a:ext>
            </a:extLst>
          </p:cNvPr>
          <p:cNvSpPr txBox="1"/>
          <p:nvPr/>
        </p:nvSpPr>
        <p:spPr>
          <a:xfrm>
            <a:off x="8778914" y="2627542"/>
            <a:ext cx="3087960" cy="3693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Contract Compliance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314FF02-DB38-48C2-891C-C82A1A568EAA}"/>
              </a:ext>
            </a:extLst>
          </p:cNvPr>
          <p:cNvSpPr txBox="1"/>
          <p:nvPr/>
        </p:nvSpPr>
        <p:spPr>
          <a:xfrm>
            <a:off x="8778914" y="3614664"/>
            <a:ext cx="3087960" cy="3693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Quality Defect Rate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18BADD2-F0F5-4AA7-8140-6B26A9E697D2}"/>
              </a:ext>
            </a:extLst>
          </p:cNvPr>
          <p:cNvSpPr txBox="1"/>
          <p:nvPr/>
        </p:nvSpPr>
        <p:spPr>
          <a:xfrm>
            <a:off x="8778914" y="4108225"/>
            <a:ext cx="3087960" cy="3693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On-Time Delivery</a:t>
            </a:r>
          </a:p>
        </p:txBody>
      </p:sp>
    </p:spTree>
    <p:extLst>
      <p:ext uri="{BB962C8B-B14F-4D97-AF65-F5344CB8AC3E}">
        <p14:creationId xmlns:p14="http://schemas.microsoft.com/office/powerpoint/2010/main" val="180204341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Procurement Optimization – Key business problems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0BECE942-C330-4B78-80C7-3050BF0249E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5311694"/>
              </p:ext>
            </p:extLst>
          </p:nvPr>
        </p:nvGraphicFramePr>
        <p:xfrm>
          <a:off x="1601253" y="830100"/>
          <a:ext cx="8989495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14087100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Procurement Optimization : Business Impact ( Example)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64DD0573-C8AA-4074-8287-B45910CBA3C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02439887"/>
              </p:ext>
            </p:extLst>
          </p:nvPr>
        </p:nvGraphicFramePr>
        <p:xfrm>
          <a:off x="801756" y="832310"/>
          <a:ext cx="9998766" cy="55221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833DDA34-5D00-4091-9305-87BB5015EA3B}"/>
              </a:ext>
            </a:extLst>
          </p:cNvPr>
          <p:cNvSpPr txBox="1"/>
          <p:nvPr/>
        </p:nvSpPr>
        <p:spPr>
          <a:xfrm>
            <a:off x="2941982" y="6046641"/>
            <a:ext cx="11661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$2,185,000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A0F794-F4FC-48D9-BCE7-BD8125ADBAE0}"/>
              </a:ext>
            </a:extLst>
          </p:cNvPr>
          <p:cNvSpPr txBox="1"/>
          <p:nvPr/>
        </p:nvSpPr>
        <p:spPr>
          <a:xfrm>
            <a:off x="3955773" y="4688293"/>
            <a:ext cx="11661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$4,485,000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895111-D722-40A4-BE64-B61364525C54}"/>
              </a:ext>
            </a:extLst>
          </p:cNvPr>
          <p:cNvSpPr txBox="1"/>
          <p:nvPr/>
        </p:nvSpPr>
        <p:spPr>
          <a:xfrm>
            <a:off x="801756" y="3754014"/>
            <a:ext cx="11661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$515,000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D3997F8-1C71-4D6E-8F58-EB9FC8B14224}"/>
              </a:ext>
            </a:extLst>
          </p:cNvPr>
          <p:cNvSpPr txBox="1"/>
          <p:nvPr/>
        </p:nvSpPr>
        <p:spPr>
          <a:xfrm>
            <a:off x="3955773" y="2631428"/>
            <a:ext cx="11661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10.3%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840BCB-60AC-463D-B8FB-FFAD240C5870}"/>
              </a:ext>
            </a:extLst>
          </p:cNvPr>
          <p:cNvSpPr txBox="1"/>
          <p:nvPr/>
        </p:nvSpPr>
        <p:spPr>
          <a:xfrm>
            <a:off x="6288156" y="6046640"/>
            <a:ext cx="11661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$475,000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D33303E-42C8-4F30-8370-7AEFBD3224AF}"/>
              </a:ext>
            </a:extLst>
          </p:cNvPr>
          <p:cNvSpPr txBox="1"/>
          <p:nvPr/>
        </p:nvSpPr>
        <p:spPr>
          <a:xfrm>
            <a:off x="6692347" y="4688293"/>
            <a:ext cx="11661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$1,075,000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736C9FC-79DC-4E9B-88A1-AF6490F9FEFA}"/>
              </a:ext>
            </a:extLst>
          </p:cNvPr>
          <p:cNvSpPr txBox="1"/>
          <p:nvPr/>
        </p:nvSpPr>
        <p:spPr>
          <a:xfrm>
            <a:off x="9879494" y="3600125"/>
            <a:ext cx="11661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$3,975,000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0CC7591-39AB-4089-8DE7-8B5138578D75}"/>
              </a:ext>
            </a:extLst>
          </p:cNvPr>
          <p:cNvSpPr txBox="1"/>
          <p:nvPr/>
        </p:nvSpPr>
        <p:spPr>
          <a:xfrm>
            <a:off x="9173816" y="2631428"/>
            <a:ext cx="11661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1.26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F7E09E3-3FD8-4604-9D5B-9D685104C94B}"/>
              </a:ext>
            </a:extLst>
          </p:cNvPr>
          <p:cNvSpPr txBox="1"/>
          <p:nvPr/>
        </p:nvSpPr>
        <p:spPr>
          <a:xfrm>
            <a:off x="6473686" y="1635075"/>
            <a:ext cx="11661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13%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A6C070B-83A8-4C94-A257-A4F8BFA2EF9C}"/>
              </a:ext>
            </a:extLst>
          </p:cNvPr>
          <p:cNvSpPr txBox="1"/>
          <p:nvPr/>
        </p:nvSpPr>
        <p:spPr>
          <a:xfrm>
            <a:off x="7644018" y="966061"/>
            <a:ext cx="3401668" cy="646331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5% reduction in material cost = 28% increase in revenue</a:t>
            </a:r>
          </a:p>
        </p:txBody>
      </p:sp>
    </p:spTree>
    <p:extLst>
      <p:ext uri="{BB962C8B-B14F-4D97-AF65-F5344CB8AC3E}">
        <p14:creationId xmlns:p14="http://schemas.microsoft.com/office/powerpoint/2010/main" val="196227634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22783" y="80888"/>
            <a:ext cx="9501807" cy="358283"/>
          </a:xfrm>
        </p:spPr>
        <p:txBody>
          <a:bodyPr/>
          <a:lstStyle/>
          <a:p>
            <a:r>
              <a:rPr lang="en-US" dirty="0"/>
              <a:t>Procurement Optimization – Maturity Assessment</a:t>
            </a:r>
          </a:p>
        </p:txBody>
      </p:sp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B5169BAE-E5C1-44A0-9BB9-BFE8070DB96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45099907"/>
              </p:ext>
            </p:extLst>
          </p:nvPr>
        </p:nvGraphicFramePr>
        <p:xfrm>
          <a:off x="2032000" y="701234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1" name="Callout: Down Arrow 20">
            <a:extLst>
              <a:ext uri="{FF2B5EF4-FFF2-40B4-BE49-F238E27FC236}">
                <a16:creationId xmlns:a16="http://schemas.microsoft.com/office/drawing/2014/main" id="{B7E545A8-1028-4FE8-9518-6674F40751B1}"/>
              </a:ext>
            </a:extLst>
          </p:cNvPr>
          <p:cNvSpPr/>
          <p:nvPr/>
        </p:nvSpPr>
        <p:spPr>
          <a:xfrm>
            <a:off x="2491296" y="1579758"/>
            <a:ext cx="2980289" cy="124649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5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Strategic Sourcing ,Lowest Price Supplier Selection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5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Supplier scorecard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5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Spend Analytics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5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Compliance analytics</a:t>
            </a:r>
          </a:p>
        </p:txBody>
      </p:sp>
      <p:sp>
        <p:nvSpPr>
          <p:cNvPr id="14" name="Callout: Up Arrow 13">
            <a:extLst>
              <a:ext uri="{FF2B5EF4-FFF2-40B4-BE49-F238E27FC236}">
                <a16:creationId xmlns:a16="http://schemas.microsoft.com/office/drawing/2014/main" id="{D31E295D-DF49-4C1E-9A6E-355BA53E7675}"/>
              </a:ext>
            </a:extLst>
          </p:cNvPr>
          <p:cNvSpPr/>
          <p:nvPr/>
        </p:nvSpPr>
        <p:spPr>
          <a:xfrm>
            <a:off x="7813629" y="3074881"/>
            <a:ext cx="2657237" cy="263149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5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Vendor Rationalization through strategic collaboration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5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Price negotiation through Should-Cost modelling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5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Price forecasting for effective contract preparation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5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Optimal Sourcing decision connecting customer demand</a:t>
            </a:r>
          </a:p>
        </p:txBody>
      </p:sp>
      <p:sp>
        <p:nvSpPr>
          <p:cNvPr id="9" name="Arrow: Up 8">
            <a:extLst>
              <a:ext uri="{FF2B5EF4-FFF2-40B4-BE49-F238E27FC236}">
                <a16:creationId xmlns:a16="http://schemas.microsoft.com/office/drawing/2014/main" id="{29E5036D-8BC3-47FD-B05B-68107B793382}"/>
              </a:ext>
            </a:extLst>
          </p:cNvPr>
          <p:cNvSpPr/>
          <p:nvPr/>
        </p:nvSpPr>
        <p:spPr>
          <a:xfrm>
            <a:off x="1251957" y="899837"/>
            <a:ext cx="484261" cy="5472471"/>
          </a:xfrm>
          <a:prstGeom prst="upArrow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IN" sz="1500" dirty="0">
                <a:latin typeface="Arial" panose="020B0604020202020204" pitchFamily="34" charset="0"/>
                <a:cs typeface="Arial" panose="020B0604020202020204" pitchFamily="34" charset="0"/>
              </a:rPr>
              <a:t>Procurement ROI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CC914F-9F33-4EBA-96B0-C690646195B4}"/>
              </a:ext>
            </a:extLst>
          </p:cNvPr>
          <p:cNvSpPr txBox="1"/>
          <p:nvPr/>
        </p:nvSpPr>
        <p:spPr>
          <a:xfrm>
            <a:off x="874134" y="5909766"/>
            <a:ext cx="72799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500" dirty="0">
                <a:latin typeface="Arial" panose="020B0604020202020204" pitchFamily="34" charset="0"/>
                <a:cs typeface="Arial" panose="020B0604020202020204" pitchFamily="34" charset="0"/>
              </a:rPr>
              <a:t>Low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3FC7307-8292-458F-9A45-047E1DA121BA}"/>
              </a:ext>
            </a:extLst>
          </p:cNvPr>
          <p:cNvSpPr txBox="1"/>
          <p:nvPr/>
        </p:nvSpPr>
        <p:spPr>
          <a:xfrm>
            <a:off x="859847" y="1402947"/>
            <a:ext cx="58559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500" dirty="0">
                <a:latin typeface="Arial" panose="020B0604020202020204" pitchFamily="34" charset="0"/>
                <a:cs typeface="Arial" panose="020B0604020202020204" pitchFamily="34" charset="0"/>
              </a:rPr>
              <a:t>High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F2F37F62-5776-4EC2-9095-D36D51CE9FF1}"/>
              </a:ext>
            </a:extLst>
          </p:cNvPr>
          <p:cNvSpPr/>
          <p:nvPr/>
        </p:nvSpPr>
        <p:spPr>
          <a:xfrm>
            <a:off x="1392073" y="5861720"/>
            <a:ext cx="9389660" cy="693875"/>
          </a:xfrm>
          <a:prstGeom prst="rightArrow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Level of Maturity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187FAC0-2BC5-4BD0-9355-56AD7CB69186}"/>
              </a:ext>
            </a:extLst>
          </p:cNvPr>
          <p:cNvSpPr txBox="1"/>
          <p:nvPr/>
        </p:nvSpPr>
        <p:spPr>
          <a:xfrm>
            <a:off x="1534572" y="6365250"/>
            <a:ext cx="58559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500" dirty="0">
                <a:latin typeface="Arial" panose="020B0604020202020204" pitchFamily="34" charset="0"/>
                <a:cs typeface="Arial" panose="020B0604020202020204" pitchFamily="34" charset="0"/>
              </a:rPr>
              <a:t>Low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9D1827C-D1C4-4293-A33B-2310FC465353}"/>
              </a:ext>
            </a:extLst>
          </p:cNvPr>
          <p:cNvSpPr txBox="1"/>
          <p:nvPr/>
        </p:nvSpPr>
        <p:spPr>
          <a:xfrm>
            <a:off x="9946158" y="6372308"/>
            <a:ext cx="72799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500" dirty="0">
                <a:latin typeface="Arial" panose="020B0604020202020204" pitchFamily="34" charset="0"/>
                <a:cs typeface="Arial" panose="020B0604020202020204" pitchFamily="34" charset="0"/>
              </a:rPr>
              <a:t>High </a:t>
            </a:r>
          </a:p>
        </p:txBody>
      </p:sp>
      <p:sp>
        <p:nvSpPr>
          <p:cNvPr id="15" name="Callout: Down Arrow 20">
            <a:extLst>
              <a:ext uri="{FF2B5EF4-FFF2-40B4-BE49-F238E27FC236}">
                <a16:creationId xmlns:a16="http://schemas.microsoft.com/office/drawing/2014/main" id="{B7E545A8-1028-4FE8-9518-6674F40751B1}"/>
              </a:ext>
            </a:extLst>
          </p:cNvPr>
          <p:cNvSpPr/>
          <p:nvPr/>
        </p:nvSpPr>
        <p:spPr>
          <a:xfrm>
            <a:off x="2028313" y="3233371"/>
            <a:ext cx="2171685" cy="101566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Ordering from the suppliers where the discounts are maximized</a:t>
            </a:r>
          </a:p>
        </p:txBody>
      </p:sp>
    </p:spTree>
    <p:extLst>
      <p:ext uri="{BB962C8B-B14F-4D97-AF65-F5344CB8AC3E}">
        <p14:creationId xmlns:p14="http://schemas.microsoft.com/office/powerpoint/2010/main" val="88718474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Procurement Optimization Methodology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47BD6F91-F6DC-4555-A4CF-D6A85C015A7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9912347"/>
              </p:ext>
            </p:extLst>
          </p:nvPr>
        </p:nvGraphicFramePr>
        <p:xfrm>
          <a:off x="599654" y="685097"/>
          <a:ext cx="11314049" cy="11437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39C0B3ED-FDB5-4FC6-AA13-86D5A0F41F43}"/>
              </a:ext>
            </a:extLst>
          </p:cNvPr>
          <p:cNvSpPr/>
          <p:nvPr/>
        </p:nvSpPr>
        <p:spPr>
          <a:xfrm>
            <a:off x="599655" y="1885952"/>
            <a:ext cx="2329283" cy="402906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500" dirty="0">
                <a:latin typeface="Arial" panose="020B0604020202020204" pitchFamily="34" charset="0"/>
                <a:cs typeface="Arial" panose="020B0604020202020204" pitchFamily="34" charset="0"/>
              </a:rPr>
              <a:t>Understand the Organization’s vision and objectives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500" dirty="0">
                <a:latin typeface="Arial" panose="020B0604020202020204" pitchFamily="34" charset="0"/>
                <a:cs typeface="Arial" panose="020B0604020202020204" pitchFamily="34" charset="0"/>
              </a:rPr>
              <a:t>Understand their AS-IS Supplier network and Performance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500" dirty="0">
                <a:latin typeface="Arial" panose="020B0604020202020204" pitchFamily="34" charset="0"/>
                <a:cs typeface="Arial" panose="020B0604020202020204" pitchFamily="34" charset="0"/>
              </a:rPr>
              <a:t>Identify the key pain points, their impact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500" dirty="0">
                <a:latin typeface="Arial" panose="020B0604020202020204" pitchFamily="34" charset="0"/>
                <a:cs typeface="Arial" panose="020B0604020202020204" pitchFamily="34" charset="0"/>
              </a:rPr>
              <a:t>Asses the AS-IS analytics maturity of the Procurement Optimization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500" dirty="0">
                <a:latin typeface="Arial" panose="020B0604020202020204" pitchFamily="34" charset="0"/>
                <a:cs typeface="Arial" panose="020B0604020202020204" pitchFamily="34" charset="0"/>
              </a:rPr>
              <a:t>Define the baseline measurement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EC0E242-4FCC-4EF0-B3D3-96EE39218D9F}"/>
              </a:ext>
            </a:extLst>
          </p:cNvPr>
          <p:cNvSpPr/>
          <p:nvPr/>
        </p:nvSpPr>
        <p:spPr>
          <a:xfrm>
            <a:off x="2995063" y="1885953"/>
            <a:ext cx="2287650" cy="402907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500" dirty="0">
                <a:latin typeface="Arial" panose="020B0604020202020204" pitchFamily="34" charset="0"/>
                <a:cs typeface="Arial" panose="020B0604020202020204" pitchFamily="34" charset="0"/>
              </a:rPr>
              <a:t>Identify and align the TO-BE analytics maturity of the Procurement Optimization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500" dirty="0">
                <a:latin typeface="Arial" panose="020B0604020202020204" pitchFamily="34" charset="0"/>
                <a:cs typeface="Arial" panose="020B0604020202020204" pitchFamily="34" charset="0"/>
              </a:rPr>
              <a:t>Identify the requirement for tools, analytical techniques and skill set for the maturity level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500" dirty="0">
                <a:latin typeface="Arial" panose="020B0604020202020204" pitchFamily="34" charset="0"/>
                <a:cs typeface="Arial" panose="020B0604020202020204" pitchFamily="34" charset="0"/>
              </a:rPr>
              <a:t>Define and prepare the sub-activities to move up the organization’s analytics maturity with defined timeframe </a:t>
            </a:r>
          </a:p>
          <a:p>
            <a:endParaRPr lang="en-IN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7AD7A75-14B7-450A-935D-3C9C5FE69D05}"/>
              </a:ext>
            </a:extLst>
          </p:cNvPr>
          <p:cNvSpPr/>
          <p:nvPr/>
        </p:nvSpPr>
        <p:spPr>
          <a:xfrm>
            <a:off x="5348838" y="1885952"/>
            <a:ext cx="3586162" cy="402907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500" dirty="0">
                <a:latin typeface="Arial" panose="020B0604020202020204" pitchFamily="34" charset="0"/>
                <a:cs typeface="Arial" panose="020B0604020202020204" pitchFamily="34" charset="0"/>
              </a:rPr>
              <a:t>Perform </a:t>
            </a:r>
            <a:r>
              <a:rPr lang="en-IN" sz="15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Spend Analytics </a:t>
            </a:r>
            <a:r>
              <a:rPr lang="en-IN" sz="1500" dirty="0">
                <a:latin typeface="Arial" panose="020B0604020202020204" pitchFamily="34" charset="0"/>
                <a:cs typeface="Arial" panose="020B0604020202020204" pitchFamily="34" charset="0"/>
              </a:rPr>
              <a:t>of the organization’s spend to figure out any potential leakages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500" dirty="0">
                <a:latin typeface="Arial" panose="020B0604020202020204" pitchFamily="34" charset="0"/>
                <a:cs typeface="Arial" panose="020B0604020202020204" pitchFamily="34" charset="0"/>
              </a:rPr>
              <a:t>Prepare a </a:t>
            </a:r>
            <a:r>
              <a:rPr lang="en-IN" sz="15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supplier scorecard</a:t>
            </a:r>
            <a:r>
              <a:rPr lang="en-IN" sz="15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sz="1500" dirty="0">
                <a:latin typeface="Arial" panose="020B0604020202020204" pitchFamily="34" charset="0"/>
                <a:cs typeface="Arial" panose="020B0604020202020204" pitchFamily="34" charset="0"/>
              </a:rPr>
              <a:t>to asses the performance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500" dirty="0">
                <a:latin typeface="Arial" panose="020B0604020202020204" pitchFamily="34" charset="0"/>
                <a:cs typeface="Arial" panose="020B0604020202020204" pitchFamily="34" charset="0"/>
              </a:rPr>
              <a:t>Identify the opportunities for </a:t>
            </a:r>
            <a:r>
              <a:rPr lang="en-IN" sz="15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Vendor</a:t>
            </a:r>
            <a:r>
              <a:rPr lang="en-IN" sz="15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sz="15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rationalization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5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Should cost Modelling </a:t>
            </a:r>
            <a:r>
              <a:rPr lang="en-IN" sz="1500" dirty="0">
                <a:latin typeface="Arial" panose="020B0604020202020204" pitchFamily="34" charset="0"/>
                <a:cs typeface="Arial" panose="020B0604020202020204" pitchFamily="34" charset="0"/>
              </a:rPr>
              <a:t>to understand the supplier’s profitability to enable better price negotiation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5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Price Forecasting </a:t>
            </a:r>
            <a:r>
              <a:rPr lang="en-IN" sz="1500" dirty="0">
                <a:latin typeface="Arial" panose="020B0604020202020204" pitchFamily="34" charset="0"/>
                <a:cs typeface="Arial" panose="020B0604020202020204" pitchFamily="34" charset="0"/>
              </a:rPr>
              <a:t>to predict the impact of price fluctuation to drive better contract negotiation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5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Optimize the sourcing decision </a:t>
            </a:r>
            <a:r>
              <a:rPr lang="en-IN" sz="1500" dirty="0">
                <a:latin typeface="Arial" panose="020B0604020202020204" pitchFamily="34" charset="0"/>
                <a:cs typeface="Arial" panose="020B0604020202020204" pitchFamily="34" charset="0"/>
              </a:rPr>
              <a:t>to map the suppliers and that of the customer base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8F6DFA3-E58A-49CE-8B02-F07CA0C55515}"/>
              </a:ext>
            </a:extLst>
          </p:cNvPr>
          <p:cNvSpPr/>
          <p:nvPr/>
        </p:nvSpPr>
        <p:spPr>
          <a:xfrm>
            <a:off x="9001125" y="1885952"/>
            <a:ext cx="2351654" cy="402907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500" dirty="0">
                <a:latin typeface="Arial" panose="020B0604020202020204" pitchFamily="34" charset="0"/>
                <a:cs typeface="Arial" panose="020B0604020202020204" pitchFamily="34" charset="0"/>
              </a:rPr>
              <a:t>Compare the Baseline measurement  vs model measurements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500" dirty="0">
                <a:latin typeface="Arial" panose="020B0604020202020204" pitchFamily="34" charset="0"/>
                <a:cs typeface="Arial" panose="020B0604020202020204" pitchFamily="34" charset="0"/>
              </a:rPr>
              <a:t>Asses the potential impact to P &amp; 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291399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Flowchart: Process 60">
            <a:extLst>
              <a:ext uri="{FF2B5EF4-FFF2-40B4-BE49-F238E27FC236}">
                <a16:creationId xmlns:a16="http://schemas.microsoft.com/office/drawing/2014/main" id="{DF14BD1D-C62A-4900-80B7-913D3CBAE6C6}"/>
              </a:ext>
            </a:extLst>
          </p:cNvPr>
          <p:cNvSpPr/>
          <p:nvPr/>
        </p:nvSpPr>
        <p:spPr>
          <a:xfrm>
            <a:off x="4669158" y="1089439"/>
            <a:ext cx="2727390" cy="1971261"/>
          </a:xfrm>
          <a:prstGeom prst="flowChartProcess">
            <a:avLst/>
          </a:prstGeom>
          <a:solidFill>
            <a:schemeClr val="accent1">
              <a:lumMod val="60000"/>
              <a:lumOff val="40000"/>
            </a:schemeClr>
          </a:solidFill>
          <a:ln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Spend Analytics</a:t>
            </a:r>
          </a:p>
        </p:txBody>
      </p:sp>
      <p:sp>
        <p:nvSpPr>
          <p:cNvPr id="16" name="Flowchart: Process 15">
            <a:extLst>
              <a:ext uri="{FF2B5EF4-FFF2-40B4-BE49-F238E27FC236}">
                <a16:creationId xmlns:a16="http://schemas.microsoft.com/office/drawing/2014/main" id="{297D0CDB-F3D5-4547-B17E-33957A901045}"/>
              </a:ext>
            </a:extLst>
          </p:cNvPr>
          <p:cNvSpPr/>
          <p:nvPr/>
        </p:nvSpPr>
        <p:spPr>
          <a:xfrm>
            <a:off x="8851901" y="1089439"/>
            <a:ext cx="2844414" cy="1971261"/>
          </a:xfrm>
          <a:prstGeom prst="flowChartProcess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6DABEB-D79A-4FF3-89BA-60B8341EA327}"/>
              </a:ext>
            </a:extLst>
          </p:cNvPr>
          <p:cNvSpPr/>
          <p:nvPr/>
        </p:nvSpPr>
        <p:spPr>
          <a:xfrm>
            <a:off x="508000" y="1028700"/>
            <a:ext cx="2832100" cy="235004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69FA8D3C-5546-4B32-B0D7-53D4634803DC}"/>
              </a:ext>
            </a:extLst>
          </p:cNvPr>
          <p:cNvSpPr/>
          <p:nvPr/>
        </p:nvSpPr>
        <p:spPr>
          <a:xfrm>
            <a:off x="694201" y="1498529"/>
            <a:ext cx="2459698" cy="17412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22783" y="80888"/>
            <a:ext cx="9501807" cy="358283"/>
          </a:xfrm>
        </p:spPr>
        <p:txBody>
          <a:bodyPr/>
          <a:lstStyle/>
          <a:p>
            <a:r>
              <a:rPr lang="en-US" dirty="0"/>
              <a:t>Procurement Optimization : Solution Overview</a:t>
            </a: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5B0414AF-6A06-4F06-BE1A-F9DC607D1795}"/>
              </a:ext>
            </a:extLst>
          </p:cNvPr>
          <p:cNvSpPr/>
          <p:nvPr/>
        </p:nvSpPr>
        <p:spPr>
          <a:xfrm>
            <a:off x="3835288" y="1910317"/>
            <a:ext cx="338682" cy="362948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Arrow: Chevron 46">
            <a:extLst>
              <a:ext uri="{FF2B5EF4-FFF2-40B4-BE49-F238E27FC236}">
                <a16:creationId xmlns:a16="http://schemas.microsoft.com/office/drawing/2014/main" id="{311F29D3-91DC-42C2-BC11-9346EA409A26}"/>
              </a:ext>
            </a:extLst>
          </p:cNvPr>
          <p:cNvSpPr/>
          <p:nvPr/>
        </p:nvSpPr>
        <p:spPr>
          <a:xfrm>
            <a:off x="8111738" y="1810141"/>
            <a:ext cx="338682" cy="362948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ECA189F-DD4F-445B-AE4F-8DE1F365AFF2}"/>
              </a:ext>
            </a:extLst>
          </p:cNvPr>
          <p:cNvSpPr txBox="1"/>
          <p:nvPr/>
        </p:nvSpPr>
        <p:spPr>
          <a:xfrm>
            <a:off x="659191" y="1152557"/>
            <a:ext cx="2529719" cy="276999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1200" dirty="0">
                <a:latin typeface="Arial" panose="020B0604020202020204" pitchFamily="34" charset="0"/>
                <a:cs typeface="Arial" panose="020B0604020202020204" pitchFamily="34" charset="0"/>
              </a:rPr>
              <a:t>Inputs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2B60F6D5-32C6-4C6D-B31E-6BBAC100A23C}"/>
              </a:ext>
            </a:extLst>
          </p:cNvPr>
          <p:cNvSpPr/>
          <p:nvPr/>
        </p:nvSpPr>
        <p:spPr>
          <a:xfrm>
            <a:off x="9047349" y="1562029"/>
            <a:ext cx="2453519" cy="14033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560CCD1A-3BD8-4AAC-929B-8FD0C2EEDD63}"/>
              </a:ext>
            </a:extLst>
          </p:cNvPr>
          <p:cNvSpPr txBox="1"/>
          <p:nvPr/>
        </p:nvSpPr>
        <p:spPr>
          <a:xfrm>
            <a:off x="9047349" y="1216057"/>
            <a:ext cx="2453519" cy="276999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1200" dirty="0">
                <a:latin typeface="Arial" panose="020B0604020202020204" pitchFamily="34" charset="0"/>
                <a:cs typeface="Arial" panose="020B0604020202020204" pitchFamily="34" charset="0"/>
              </a:rPr>
              <a:t>Output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5C1DA1E-7224-486A-BD3E-36D6E521CF5D}"/>
              </a:ext>
            </a:extLst>
          </p:cNvPr>
          <p:cNvCxnSpPr/>
          <p:nvPr/>
        </p:nvCxnSpPr>
        <p:spPr>
          <a:xfrm>
            <a:off x="177800" y="3505200"/>
            <a:ext cx="11887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9" name="Table 38">
            <a:extLst>
              <a:ext uri="{FF2B5EF4-FFF2-40B4-BE49-F238E27FC236}">
                <a16:creationId xmlns:a16="http://schemas.microsoft.com/office/drawing/2014/main" id="{376916EB-DE18-4C30-B4F4-58CC2FDE41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3439644"/>
              </p:ext>
            </p:extLst>
          </p:nvPr>
        </p:nvGraphicFramePr>
        <p:xfrm>
          <a:off x="9176753" y="1744706"/>
          <a:ext cx="2194710" cy="3217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4710">
                  <a:extLst>
                    <a:ext uri="{9D8B030D-6E8A-4147-A177-3AD203B41FA5}">
                      <a16:colId xmlns:a16="http://schemas.microsoft.com/office/drawing/2014/main" val="2830185275"/>
                    </a:ext>
                  </a:extLst>
                </a:gridCol>
              </a:tblGrid>
              <a:tr h="321725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N" sz="1500" b="1" kern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Spend Anomalies</a:t>
                      </a:r>
                    </a:p>
                  </a:txBody>
                  <a:tcPr anchor="b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0636361"/>
                  </a:ext>
                </a:extLst>
              </a:tr>
            </a:tbl>
          </a:graphicData>
        </a:graphic>
      </p:graphicFrame>
      <p:graphicFrame>
        <p:nvGraphicFramePr>
          <p:cNvPr id="40" name="Table 39">
            <a:extLst>
              <a:ext uri="{FF2B5EF4-FFF2-40B4-BE49-F238E27FC236}">
                <a16:creationId xmlns:a16="http://schemas.microsoft.com/office/drawing/2014/main" id="{91E73344-40F5-48FF-9EB6-0DC94A95F4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5186910"/>
              </p:ext>
            </p:extLst>
          </p:nvPr>
        </p:nvGraphicFramePr>
        <p:xfrm>
          <a:off x="9176753" y="2242495"/>
          <a:ext cx="2194710" cy="3217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4710">
                  <a:extLst>
                    <a:ext uri="{9D8B030D-6E8A-4147-A177-3AD203B41FA5}">
                      <a16:colId xmlns:a16="http://schemas.microsoft.com/office/drawing/2014/main" val="2830185275"/>
                    </a:ext>
                  </a:extLst>
                </a:gridCol>
              </a:tblGrid>
              <a:tr h="321725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N" sz="1500" b="1" kern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Spend Patterns</a:t>
                      </a:r>
                    </a:p>
                  </a:txBody>
                  <a:tcPr anchor="b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0636361"/>
                  </a:ext>
                </a:extLst>
              </a:tr>
            </a:tbl>
          </a:graphicData>
        </a:graphic>
      </p:graphicFrame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7C2F08EC-7377-4B53-BAE1-63A3B97C23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7524375"/>
              </p:ext>
            </p:extLst>
          </p:nvPr>
        </p:nvGraphicFramePr>
        <p:xfrm>
          <a:off x="826696" y="2028626"/>
          <a:ext cx="2194709" cy="396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4709">
                  <a:extLst>
                    <a:ext uri="{9D8B030D-6E8A-4147-A177-3AD203B41FA5}">
                      <a16:colId xmlns:a16="http://schemas.microsoft.com/office/drawing/2014/main" val="2830185275"/>
                    </a:ext>
                  </a:extLst>
                </a:gridCol>
              </a:tblGrid>
              <a:tr h="396920">
                <a:tc>
                  <a:txBody>
                    <a:bodyPr/>
                    <a:lstStyle/>
                    <a:p>
                      <a:pPr algn="ctr"/>
                      <a:r>
                        <a:rPr lang="en-IN" sz="15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Spend data</a:t>
                      </a: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0636361"/>
                  </a:ext>
                </a:extLst>
              </a:tr>
            </a:tbl>
          </a:graphicData>
        </a:graphic>
      </p:graphicFrame>
      <p:sp>
        <p:nvSpPr>
          <p:cNvPr id="31" name="Flowchart: Process 30">
            <a:extLst>
              <a:ext uri="{FF2B5EF4-FFF2-40B4-BE49-F238E27FC236}">
                <a16:creationId xmlns:a16="http://schemas.microsoft.com/office/drawing/2014/main" id="{6044D55E-760D-49F7-9517-EE3E4CCA824A}"/>
              </a:ext>
            </a:extLst>
          </p:cNvPr>
          <p:cNvSpPr/>
          <p:nvPr/>
        </p:nvSpPr>
        <p:spPr>
          <a:xfrm>
            <a:off x="4669158" y="4125821"/>
            <a:ext cx="2727390" cy="1971261"/>
          </a:xfrm>
          <a:prstGeom prst="flowChartProcess">
            <a:avLst/>
          </a:prstGeom>
          <a:solidFill>
            <a:schemeClr val="accent1">
              <a:lumMod val="60000"/>
              <a:lumOff val="40000"/>
            </a:schemeClr>
          </a:solidFill>
          <a:ln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Vendor Rationalization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484810F-5248-4AC6-9B7D-31F346C6434E}"/>
              </a:ext>
            </a:extLst>
          </p:cNvPr>
          <p:cNvSpPr/>
          <p:nvPr/>
        </p:nvSpPr>
        <p:spPr>
          <a:xfrm>
            <a:off x="508000" y="3908837"/>
            <a:ext cx="2832100" cy="235004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2117232-10E6-44C8-AB2A-02F71528E4A0}"/>
              </a:ext>
            </a:extLst>
          </p:cNvPr>
          <p:cNvSpPr/>
          <p:nvPr/>
        </p:nvSpPr>
        <p:spPr>
          <a:xfrm>
            <a:off x="694201" y="4378666"/>
            <a:ext cx="2459698" cy="17412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9D27651-50F3-4FD3-A221-BD623976ACB7}"/>
              </a:ext>
            </a:extLst>
          </p:cNvPr>
          <p:cNvSpPr txBox="1"/>
          <p:nvPr/>
        </p:nvSpPr>
        <p:spPr>
          <a:xfrm>
            <a:off x="659191" y="4032694"/>
            <a:ext cx="2529719" cy="276999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1200" dirty="0">
                <a:latin typeface="Arial" panose="020B0604020202020204" pitchFamily="34" charset="0"/>
                <a:cs typeface="Arial" panose="020B0604020202020204" pitchFamily="34" charset="0"/>
              </a:rPr>
              <a:t>Inputs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36" name="Table 35">
            <a:extLst>
              <a:ext uri="{FF2B5EF4-FFF2-40B4-BE49-F238E27FC236}">
                <a16:creationId xmlns:a16="http://schemas.microsoft.com/office/drawing/2014/main" id="{599E16F3-DD1A-42B2-BAD2-8730B35888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4625920"/>
              </p:ext>
            </p:extLst>
          </p:nvPr>
        </p:nvGraphicFramePr>
        <p:xfrm>
          <a:off x="826696" y="4671196"/>
          <a:ext cx="2194709" cy="396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4709">
                  <a:extLst>
                    <a:ext uri="{9D8B030D-6E8A-4147-A177-3AD203B41FA5}">
                      <a16:colId xmlns:a16="http://schemas.microsoft.com/office/drawing/2014/main" val="2830185275"/>
                    </a:ext>
                  </a:extLst>
                </a:gridCol>
              </a:tblGrid>
              <a:tr h="39692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N" sz="1500" b="1" kern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Item-Vendor Mapping</a:t>
                      </a: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0636361"/>
                  </a:ext>
                </a:extLst>
              </a:tr>
            </a:tbl>
          </a:graphicData>
        </a:graphic>
      </p:graphicFrame>
      <p:graphicFrame>
        <p:nvGraphicFramePr>
          <p:cNvPr id="37" name="Table 36">
            <a:extLst>
              <a:ext uri="{FF2B5EF4-FFF2-40B4-BE49-F238E27FC236}">
                <a16:creationId xmlns:a16="http://schemas.microsoft.com/office/drawing/2014/main" id="{88CEBFFE-2132-4A30-A331-36B29B4BE6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7404443"/>
              </p:ext>
            </p:extLst>
          </p:nvPr>
        </p:nvGraphicFramePr>
        <p:xfrm>
          <a:off x="826696" y="5216377"/>
          <a:ext cx="2194709" cy="396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4709">
                  <a:extLst>
                    <a:ext uri="{9D8B030D-6E8A-4147-A177-3AD203B41FA5}">
                      <a16:colId xmlns:a16="http://schemas.microsoft.com/office/drawing/2014/main" val="2830185275"/>
                    </a:ext>
                  </a:extLst>
                </a:gridCol>
              </a:tblGrid>
              <a:tr h="39692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N" sz="1500" b="1" kern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Item Classification</a:t>
                      </a: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0636361"/>
                  </a:ext>
                </a:extLst>
              </a:tr>
            </a:tbl>
          </a:graphicData>
        </a:graphic>
      </p:graphicFrame>
      <p:sp>
        <p:nvSpPr>
          <p:cNvPr id="38" name="Arrow: Chevron 37">
            <a:extLst>
              <a:ext uri="{FF2B5EF4-FFF2-40B4-BE49-F238E27FC236}">
                <a16:creationId xmlns:a16="http://schemas.microsoft.com/office/drawing/2014/main" id="{37817C61-8AAF-4B9E-AFB1-38AD6C7B3AC0}"/>
              </a:ext>
            </a:extLst>
          </p:cNvPr>
          <p:cNvSpPr/>
          <p:nvPr/>
        </p:nvSpPr>
        <p:spPr>
          <a:xfrm>
            <a:off x="3855168" y="4938441"/>
            <a:ext cx="338682" cy="362948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Arrow: Chevron 40">
            <a:extLst>
              <a:ext uri="{FF2B5EF4-FFF2-40B4-BE49-F238E27FC236}">
                <a16:creationId xmlns:a16="http://schemas.microsoft.com/office/drawing/2014/main" id="{68C32573-CA20-436C-A422-07C2523496EA}"/>
              </a:ext>
            </a:extLst>
          </p:cNvPr>
          <p:cNvSpPr/>
          <p:nvPr/>
        </p:nvSpPr>
        <p:spPr>
          <a:xfrm>
            <a:off x="8131618" y="4838265"/>
            <a:ext cx="338682" cy="362948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Flowchart: Process 41">
            <a:extLst>
              <a:ext uri="{FF2B5EF4-FFF2-40B4-BE49-F238E27FC236}">
                <a16:creationId xmlns:a16="http://schemas.microsoft.com/office/drawing/2014/main" id="{27FFF4E4-C4EF-410F-BAA0-0A32ABDF08AF}"/>
              </a:ext>
            </a:extLst>
          </p:cNvPr>
          <p:cNvSpPr/>
          <p:nvPr/>
        </p:nvSpPr>
        <p:spPr>
          <a:xfrm>
            <a:off x="8851901" y="4032694"/>
            <a:ext cx="2844414" cy="1971261"/>
          </a:xfrm>
          <a:prstGeom prst="flowChartProcess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999131E-AF1A-4ED6-808B-A3AB1372FA9A}"/>
              </a:ext>
            </a:extLst>
          </p:cNvPr>
          <p:cNvSpPr/>
          <p:nvPr/>
        </p:nvSpPr>
        <p:spPr>
          <a:xfrm>
            <a:off x="9047349" y="4505284"/>
            <a:ext cx="2453519" cy="14033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A7AE3DE-3C6C-4A93-95F9-E9E2C559D040}"/>
              </a:ext>
            </a:extLst>
          </p:cNvPr>
          <p:cNvSpPr txBox="1"/>
          <p:nvPr/>
        </p:nvSpPr>
        <p:spPr>
          <a:xfrm>
            <a:off x="9047349" y="4159312"/>
            <a:ext cx="2453519" cy="276999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1200" dirty="0">
                <a:latin typeface="Arial" panose="020B0604020202020204" pitchFamily="34" charset="0"/>
                <a:cs typeface="Arial" panose="020B0604020202020204" pitchFamily="34" charset="0"/>
              </a:rPr>
              <a:t>Output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45" name="Table 44">
            <a:extLst>
              <a:ext uri="{FF2B5EF4-FFF2-40B4-BE49-F238E27FC236}">
                <a16:creationId xmlns:a16="http://schemas.microsoft.com/office/drawing/2014/main" id="{6F184B11-9398-426B-8385-DDC8739636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1542179"/>
              </p:ext>
            </p:extLst>
          </p:nvPr>
        </p:nvGraphicFramePr>
        <p:xfrm>
          <a:off x="9176753" y="4687961"/>
          <a:ext cx="2194710" cy="3217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4710">
                  <a:extLst>
                    <a:ext uri="{9D8B030D-6E8A-4147-A177-3AD203B41FA5}">
                      <a16:colId xmlns:a16="http://schemas.microsoft.com/office/drawing/2014/main" val="2830185275"/>
                    </a:ext>
                  </a:extLst>
                </a:gridCol>
              </a:tblGrid>
              <a:tr h="321725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N" sz="1500" b="1" kern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Vendor Segmentation</a:t>
                      </a:r>
                    </a:p>
                  </a:txBody>
                  <a:tcPr anchor="b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0636361"/>
                  </a:ext>
                </a:extLst>
              </a:tr>
            </a:tbl>
          </a:graphicData>
        </a:graphic>
      </p:graphicFrame>
      <p:graphicFrame>
        <p:nvGraphicFramePr>
          <p:cNvPr id="46" name="Table 45">
            <a:extLst>
              <a:ext uri="{FF2B5EF4-FFF2-40B4-BE49-F238E27FC236}">
                <a16:creationId xmlns:a16="http://schemas.microsoft.com/office/drawing/2014/main" id="{45775F5B-00CF-4657-A4E4-5C89516D41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952407"/>
              </p:ext>
            </p:extLst>
          </p:nvPr>
        </p:nvGraphicFramePr>
        <p:xfrm>
          <a:off x="9176753" y="5185750"/>
          <a:ext cx="2194710" cy="3217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4710">
                  <a:extLst>
                    <a:ext uri="{9D8B030D-6E8A-4147-A177-3AD203B41FA5}">
                      <a16:colId xmlns:a16="http://schemas.microsoft.com/office/drawing/2014/main" val="2830185275"/>
                    </a:ext>
                  </a:extLst>
                </a:gridCol>
              </a:tblGrid>
              <a:tr h="321725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N" sz="1500" b="1" kern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Vendor Strategy</a:t>
                      </a:r>
                    </a:p>
                  </a:txBody>
                  <a:tcPr anchor="b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06363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7707842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Flowchart: Process 60">
            <a:extLst>
              <a:ext uri="{FF2B5EF4-FFF2-40B4-BE49-F238E27FC236}">
                <a16:creationId xmlns:a16="http://schemas.microsoft.com/office/drawing/2014/main" id="{DF14BD1D-C62A-4900-80B7-913D3CBAE6C6}"/>
              </a:ext>
            </a:extLst>
          </p:cNvPr>
          <p:cNvSpPr/>
          <p:nvPr/>
        </p:nvSpPr>
        <p:spPr>
          <a:xfrm>
            <a:off x="4669158" y="1089439"/>
            <a:ext cx="2727390" cy="1971261"/>
          </a:xfrm>
          <a:prstGeom prst="flowChartProcess">
            <a:avLst/>
          </a:prstGeom>
          <a:solidFill>
            <a:schemeClr val="accent1">
              <a:lumMod val="60000"/>
              <a:lumOff val="40000"/>
            </a:schemeClr>
          </a:solidFill>
          <a:ln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Should Cost Modelling</a:t>
            </a:r>
          </a:p>
        </p:txBody>
      </p:sp>
      <p:sp>
        <p:nvSpPr>
          <p:cNvPr id="16" name="Flowchart: Process 15">
            <a:extLst>
              <a:ext uri="{FF2B5EF4-FFF2-40B4-BE49-F238E27FC236}">
                <a16:creationId xmlns:a16="http://schemas.microsoft.com/office/drawing/2014/main" id="{297D0CDB-F3D5-4547-B17E-33957A901045}"/>
              </a:ext>
            </a:extLst>
          </p:cNvPr>
          <p:cNvSpPr/>
          <p:nvPr/>
        </p:nvSpPr>
        <p:spPr>
          <a:xfrm>
            <a:off x="8851901" y="1089439"/>
            <a:ext cx="2844414" cy="1971261"/>
          </a:xfrm>
          <a:prstGeom prst="flowChartProcess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6DABEB-D79A-4FF3-89BA-60B8341EA327}"/>
              </a:ext>
            </a:extLst>
          </p:cNvPr>
          <p:cNvSpPr/>
          <p:nvPr/>
        </p:nvSpPr>
        <p:spPr>
          <a:xfrm>
            <a:off x="508000" y="1028700"/>
            <a:ext cx="2832100" cy="235004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69FA8D3C-5546-4B32-B0D7-53D4634803DC}"/>
              </a:ext>
            </a:extLst>
          </p:cNvPr>
          <p:cNvSpPr/>
          <p:nvPr/>
        </p:nvSpPr>
        <p:spPr>
          <a:xfrm>
            <a:off x="694201" y="1498529"/>
            <a:ext cx="2459698" cy="17412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22783" y="80888"/>
            <a:ext cx="9501807" cy="358283"/>
          </a:xfrm>
        </p:spPr>
        <p:txBody>
          <a:bodyPr/>
          <a:lstStyle/>
          <a:p>
            <a:r>
              <a:rPr lang="en-US" dirty="0"/>
              <a:t>Procurement Optimization : Solution Overview</a:t>
            </a: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5B0414AF-6A06-4F06-BE1A-F9DC607D1795}"/>
              </a:ext>
            </a:extLst>
          </p:cNvPr>
          <p:cNvSpPr/>
          <p:nvPr/>
        </p:nvSpPr>
        <p:spPr>
          <a:xfrm>
            <a:off x="3835288" y="1910317"/>
            <a:ext cx="338682" cy="362948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Arrow: Chevron 46">
            <a:extLst>
              <a:ext uri="{FF2B5EF4-FFF2-40B4-BE49-F238E27FC236}">
                <a16:creationId xmlns:a16="http://schemas.microsoft.com/office/drawing/2014/main" id="{311F29D3-91DC-42C2-BC11-9346EA409A26}"/>
              </a:ext>
            </a:extLst>
          </p:cNvPr>
          <p:cNvSpPr/>
          <p:nvPr/>
        </p:nvSpPr>
        <p:spPr>
          <a:xfrm>
            <a:off x="8111738" y="1810141"/>
            <a:ext cx="338682" cy="362948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ECA189F-DD4F-445B-AE4F-8DE1F365AFF2}"/>
              </a:ext>
            </a:extLst>
          </p:cNvPr>
          <p:cNvSpPr txBox="1"/>
          <p:nvPr/>
        </p:nvSpPr>
        <p:spPr>
          <a:xfrm>
            <a:off x="659191" y="1152557"/>
            <a:ext cx="2529719" cy="276999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1200" dirty="0">
                <a:latin typeface="Arial" panose="020B0604020202020204" pitchFamily="34" charset="0"/>
                <a:cs typeface="Arial" panose="020B0604020202020204" pitchFamily="34" charset="0"/>
              </a:rPr>
              <a:t>Inputs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2B60F6D5-32C6-4C6D-B31E-6BBAC100A23C}"/>
              </a:ext>
            </a:extLst>
          </p:cNvPr>
          <p:cNvSpPr/>
          <p:nvPr/>
        </p:nvSpPr>
        <p:spPr>
          <a:xfrm>
            <a:off x="9047349" y="1562029"/>
            <a:ext cx="2453519" cy="14033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560CCD1A-3BD8-4AAC-929B-8FD0C2EEDD63}"/>
              </a:ext>
            </a:extLst>
          </p:cNvPr>
          <p:cNvSpPr txBox="1"/>
          <p:nvPr/>
        </p:nvSpPr>
        <p:spPr>
          <a:xfrm>
            <a:off x="9047349" y="1216057"/>
            <a:ext cx="2453519" cy="276999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1200" dirty="0">
                <a:latin typeface="Arial" panose="020B0604020202020204" pitchFamily="34" charset="0"/>
                <a:cs typeface="Arial" panose="020B0604020202020204" pitchFamily="34" charset="0"/>
              </a:rPr>
              <a:t>Output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5C1DA1E-7224-486A-BD3E-36D6E521CF5D}"/>
              </a:ext>
            </a:extLst>
          </p:cNvPr>
          <p:cNvCxnSpPr/>
          <p:nvPr/>
        </p:nvCxnSpPr>
        <p:spPr>
          <a:xfrm>
            <a:off x="177800" y="3511488"/>
            <a:ext cx="11887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9" name="Table 38">
            <a:extLst>
              <a:ext uri="{FF2B5EF4-FFF2-40B4-BE49-F238E27FC236}">
                <a16:creationId xmlns:a16="http://schemas.microsoft.com/office/drawing/2014/main" id="{376916EB-DE18-4C30-B4F4-58CC2FDE41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3752176"/>
              </p:ext>
            </p:extLst>
          </p:nvPr>
        </p:nvGraphicFramePr>
        <p:xfrm>
          <a:off x="9176753" y="1665194"/>
          <a:ext cx="2194710" cy="3217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4710">
                  <a:extLst>
                    <a:ext uri="{9D8B030D-6E8A-4147-A177-3AD203B41FA5}">
                      <a16:colId xmlns:a16="http://schemas.microsoft.com/office/drawing/2014/main" val="2830185275"/>
                    </a:ext>
                  </a:extLst>
                </a:gridCol>
              </a:tblGrid>
              <a:tr h="321725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N" sz="1200" b="1" kern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Price Negotiation</a:t>
                      </a:r>
                    </a:p>
                  </a:txBody>
                  <a:tcPr anchor="b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0636361"/>
                  </a:ext>
                </a:extLst>
              </a:tr>
            </a:tbl>
          </a:graphicData>
        </a:graphic>
      </p:graphicFrame>
      <p:graphicFrame>
        <p:nvGraphicFramePr>
          <p:cNvPr id="40" name="Table 39">
            <a:extLst>
              <a:ext uri="{FF2B5EF4-FFF2-40B4-BE49-F238E27FC236}">
                <a16:creationId xmlns:a16="http://schemas.microsoft.com/office/drawing/2014/main" id="{91E73344-40F5-48FF-9EB6-0DC94A95F4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68801"/>
              </p:ext>
            </p:extLst>
          </p:nvPr>
        </p:nvGraphicFramePr>
        <p:xfrm>
          <a:off x="9176753" y="2070219"/>
          <a:ext cx="2194710" cy="3217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4710">
                  <a:extLst>
                    <a:ext uri="{9D8B030D-6E8A-4147-A177-3AD203B41FA5}">
                      <a16:colId xmlns:a16="http://schemas.microsoft.com/office/drawing/2014/main" val="2830185275"/>
                    </a:ext>
                  </a:extLst>
                </a:gridCol>
              </a:tblGrid>
              <a:tr h="321725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N" sz="1200" b="1" kern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Sourcing Strategy</a:t>
                      </a:r>
                    </a:p>
                  </a:txBody>
                  <a:tcPr anchor="b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0636361"/>
                  </a:ext>
                </a:extLst>
              </a:tr>
            </a:tbl>
          </a:graphicData>
        </a:graphic>
      </p:graphicFrame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7C2F08EC-7377-4B53-BAE1-63A3B97C23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0838278"/>
              </p:ext>
            </p:extLst>
          </p:nvPr>
        </p:nvGraphicFramePr>
        <p:xfrm>
          <a:off x="826696" y="1722086"/>
          <a:ext cx="2194709" cy="396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4709">
                  <a:extLst>
                    <a:ext uri="{9D8B030D-6E8A-4147-A177-3AD203B41FA5}">
                      <a16:colId xmlns:a16="http://schemas.microsoft.com/office/drawing/2014/main" val="2830185275"/>
                    </a:ext>
                  </a:extLst>
                </a:gridCol>
              </a:tblGrid>
              <a:tr h="39692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N" sz="1200" b="1" kern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Supplier’s Supply Chain</a:t>
                      </a: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0636361"/>
                  </a:ext>
                </a:extLst>
              </a:tr>
            </a:tbl>
          </a:graphicData>
        </a:graphic>
      </p:graphicFrame>
      <p:sp>
        <p:nvSpPr>
          <p:cNvPr id="31" name="Flowchart: Process 30">
            <a:extLst>
              <a:ext uri="{FF2B5EF4-FFF2-40B4-BE49-F238E27FC236}">
                <a16:creationId xmlns:a16="http://schemas.microsoft.com/office/drawing/2014/main" id="{6044D55E-760D-49F7-9517-EE3E4CCA824A}"/>
              </a:ext>
            </a:extLst>
          </p:cNvPr>
          <p:cNvSpPr/>
          <p:nvPr/>
        </p:nvSpPr>
        <p:spPr>
          <a:xfrm>
            <a:off x="4669158" y="3861219"/>
            <a:ext cx="2727390" cy="1971261"/>
          </a:xfrm>
          <a:prstGeom prst="flowChartProcess">
            <a:avLst/>
          </a:prstGeom>
          <a:solidFill>
            <a:schemeClr val="accent1">
              <a:lumMod val="60000"/>
              <a:lumOff val="40000"/>
            </a:schemeClr>
          </a:solidFill>
          <a:ln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Price Forecasting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484810F-5248-4AC6-9B7D-31F346C6434E}"/>
              </a:ext>
            </a:extLst>
          </p:cNvPr>
          <p:cNvSpPr/>
          <p:nvPr/>
        </p:nvSpPr>
        <p:spPr>
          <a:xfrm>
            <a:off x="508000" y="3644235"/>
            <a:ext cx="2832100" cy="235004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2117232-10E6-44C8-AB2A-02F71528E4A0}"/>
              </a:ext>
            </a:extLst>
          </p:cNvPr>
          <p:cNvSpPr/>
          <p:nvPr/>
        </p:nvSpPr>
        <p:spPr>
          <a:xfrm>
            <a:off x="694201" y="4114064"/>
            <a:ext cx="2459698" cy="17412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9D27651-50F3-4FD3-A221-BD623976ACB7}"/>
              </a:ext>
            </a:extLst>
          </p:cNvPr>
          <p:cNvSpPr txBox="1"/>
          <p:nvPr/>
        </p:nvSpPr>
        <p:spPr>
          <a:xfrm>
            <a:off x="659191" y="3768092"/>
            <a:ext cx="2529719" cy="276999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1200" dirty="0">
                <a:latin typeface="Arial" panose="020B0604020202020204" pitchFamily="34" charset="0"/>
                <a:cs typeface="Arial" panose="020B0604020202020204" pitchFamily="34" charset="0"/>
              </a:rPr>
              <a:t>Inputs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37" name="Table 36">
            <a:extLst>
              <a:ext uri="{FF2B5EF4-FFF2-40B4-BE49-F238E27FC236}">
                <a16:creationId xmlns:a16="http://schemas.microsoft.com/office/drawing/2014/main" id="{88CEBFFE-2132-4A30-A331-36B29B4BE6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4366054"/>
              </p:ext>
            </p:extLst>
          </p:nvPr>
        </p:nvGraphicFramePr>
        <p:xfrm>
          <a:off x="826696" y="4724940"/>
          <a:ext cx="2194709" cy="396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4709">
                  <a:extLst>
                    <a:ext uri="{9D8B030D-6E8A-4147-A177-3AD203B41FA5}">
                      <a16:colId xmlns:a16="http://schemas.microsoft.com/office/drawing/2014/main" val="2830185275"/>
                    </a:ext>
                  </a:extLst>
                </a:gridCol>
              </a:tblGrid>
              <a:tr h="39692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N" sz="1200" b="1" kern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Historic Unit Price Pattern</a:t>
                      </a: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0636361"/>
                  </a:ext>
                </a:extLst>
              </a:tr>
            </a:tbl>
          </a:graphicData>
        </a:graphic>
      </p:graphicFrame>
      <p:sp>
        <p:nvSpPr>
          <p:cNvPr id="38" name="Arrow: Chevron 37">
            <a:extLst>
              <a:ext uri="{FF2B5EF4-FFF2-40B4-BE49-F238E27FC236}">
                <a16:creationId xmlns:a16="http://schemas.microsoft.com/office/drawing/2014/main" id="{37817C61-8AAF-4B9E-AFB1-38AD6C7B3AC0}"/>
              </a:ext>
            </a:extLst>
          </p:cNvPr>
          <p:cNvSpPr/>
          <p:nvPr/>
        </p:nvSpPr>
        <p:spPr>
          <a:xfrm>
            <a:off x="3855168" y="4673839"/>
            <a:ext cx="338682" cy="362948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Arrow: Chevron 40">
            <a:extLst>
              <a:ext uri="{FF2B5EF4-FFF2-40B4-BE49-F238E27FC236}">
                <a16:creationId xmlns:a16="http://schemas.microsoft.com/office/drawing/2014/main" id="{68C32573-CA20-436C-A422-07C2523496EA}"/>
              </a:ext>
            </a:extLst>
          </p:cNvPr>
          <p:cNvSpPr/>
          <p:nvPr/>
        </p:nvSpPr>
        <p:spPr>
          <a:xfrm>
            <a:off x="8131618" y="4573663"/>
            <a:ext cx="338682" cy="362948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Flowchart: Process 41">
            <a:extLst>
              <a:ext uri="{FF2B5EF4-FFF2-40B4-BE49-F238E27FC236}">
                <a16:creationId xmlns:a16="http://schemas.microsoft.com/office/drawing/2014/main" id="{27FFF4E4-C4EF-410F-BAA0-0A32ABDF08AF}"/>
              </a:ext>
            </a:extLst>
          </p:cNvPr>
          <p:cNvSpPr/>
          <p:nvPr/>
        </p:nvSpPr>
        <p:spPr>
          <a:xfrm>
            <a:off x="8851901" y="3768092"/>
            <a:ext cx="2844414" cy="1971261"/>
          </a:xfrm>
          <a:prstGeom prst="flowChartProcess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999131E-AF1A-4ED6-808B-A3AB1372FA9A}"/>
              </a:ext>
            </a:extLst>
          </p:cNvPr>
          <p:cNvSpPr/>
          <p:nvPr/>
        </p:nvSpPr>
        <p:spPr>
          <a:xfrm>
            <a:off x="9047349" y="4240682"/>
            <a:ext cx="2453519" cy="14033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A7AE3DE-3C6C-4A93-95F9-E9E2C559D040}"/>
              </a:ext>
            </a:extLst>
          </p:cNvPr>
          <p:cNvSpPr txBox="1"/>
          <p:nvPr/>
        </p:nvSpPr>
        <p:spPr>
          <a:xfrm>
            <a:off x="9047349" y="3894710"/>
            <a:ext cx="2453519" cy="276999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1200" dirty="0">
                <a:latin typeface="Arial" panose="020B0604020202020204" pitchFamily="34" charset="0"/>
                <a:cs typeface="Arial" panose="020B0604020202020204" pitchFamily="34" charset="0"/>
              </a:rPr>
              <a:t>Output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45" name="Table 44">
            <a:extLst>
              <a:ext uri="{FF2B5EF4-FFF2-40B4-BE49-F238E27FC236}">
                <a16:creationId xmlns:a16="http://schemas.microsoft.com/office/drawing/2014/main" id="{6F184B11-9398-426B-8385-DDC8739636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0434343"/>
              </p:ext>
            </p:extLst>
          </p:nvPr>
        </p:nvGraphicFramePr>
        <p:xfrm>
          <a:off x="9176753" y="4627483"/>
          <a:ext cx="2194710" cy="3217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4710">
                  <a:extLst>
                    <a:ext uri="{9D8B030D-6E8A-4147-A177-3AD203B41FA5}">
                      <a16:colId xmlns:a16="http://schemas.microsoft.com/office/drawing/2014/main" val="2830185275"/>
                    </a:ext>
                  </a:extLst>
                </a:gridCol>
              </a:tblGrid>
              <a:tr h="321725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N" sz="1200" b="1" kern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Unit Price/period forecast</a:t>
                      </a:r>
                    </a:p>
                  </a:txBody>
                  <a:tcPr anchor="b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0636361"/>
                  </a:ext>
                </a:extLst>
              </a:tr>
            </a:tbl>
          </a:graphicData>
        </a:graphic>
      </p:graphicFrame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CAE48563-BB3C-482B-B287-7BD52B1F09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8575090"/>
              </p:ext>
            </p:extLst>
          </p:nvPr>
        </p:nvGraphicFramePr>
        <p:xfrm>
          <a:off x="826696" y="2342563"/>
          <a:ext cx="2194709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4709">
                  <a:extLst>
                    <a:ext uri="{9D8B030D-6E8A-4147-A177-3AD203B41FA5}">
                      <a16:colId xmlns:a16="http://schemas.microsoft.com/office/drawing/2014/main" val="2830185275"/>
                    </a:ext>
                  </a:extLst>
                </a:gridCol>
              </a:tblGrid>
              <a:tr h="39692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N" sz="1200" b="1" kern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Supplier’s raw material cost</a:t>
                      </a: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0636361"/>
                  </a:ext>
                </a:extLst>
              </a:tr>
            </a:tbl>
          </a:graphicData>
        </a:graphic>
      </p:graphicFrame>
      <p:graphicFrame>
        <p:nvGraphicFramePr>
          <p:cNvPr id="30" name="Table 29">
            <a:extLst>
              <a:ext uri="{FF2B5EF4-FFF2-40B4-BE49-F238E27FC236}">
                <a16:creationId xmlns:a16="http://schemas.microsoft.com/office/drawing/2014/main" id="{750C99F7-F2C3-453D-9DD8-D531BE851D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583734"/>
              </p:ext>
            </p:extLst>
          </p:nvPr>
        </p:nvGraphicFramePr>
        <p:xfrm>
          <a:off x="9176753" y="2474407"/>
          <a:ext cx="2194710" cy="3217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4710">
                  <a:extLst>
                    <a:ext uri="{9D8B030D-6E8A-4147-A177-3AD203B41FA5}">
                      <a16:colId xmlns:a16="http://schemas.microsoft.com/office/drawing/2014/main" val="2830185275"/>
                    </a:ext>
                  </a:extLst>
                </a:gridCol>
              </a:tblGrid>
              <a:tr h="321725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N" sz="1200" b="1" kern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Supplier Selection</a:t>
                      </a:r>
                    </a:p>
                  </a:txBody>
                  <a:tcPr anchor="b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06363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3998470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6835" y="80888"/>
            <a:ext cx="10707755" cy="358283"/>
          </a:xfrm>
        </p:spPr>
        <p:txBody>
          <a:bodyPr/>
          <a:lstStyle/>
          <a:p>
            <a:r>
              <a:rPr lang="en-US" dirty="0"/>
              <a:t>Procurement Optimization – Spend Analytics Framework</a:t>
            </a:r>
          </a:p>
        </p:txBody>
      </p:sp>
      <p:graphicFrame>
        <p:nvGraphicFramePr>
          <p:cNvPr id="37" name="Diagram 36">
            <a:extLst>
              <a:ext uri="{FF2B5EF4-FFF2-40B4-BE49-F238E27FC236}">
                <a16:creationId xmlns:a16="http://schemas.microsoft.com/office/drawing/2014/main" id="{DFD8E86B-DB18-4939-9099-545AA41A32F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96601749"/>
              </p:ext>
            </p:extLst>
          </p:nvPr>
        </p:nvGraphicFramePr>
        <p:xfrm>
          <a:off x="599655" y="1334034"/>
          <a:ext cx="11030370" cy="1665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8" name="Rectangle 37">
            <a:extLst>
              <a:ext uri="{FF2B5EF4-FFF2-40B4-BE49-F238E27FC236}">
                <a16:creationId xmlns:a16="http://schemas.microsoft.com/office/drawing/2014/main" id="{2B09BDE0-7F49-457D-9B94-7880A793E987}"/>
              </a:ext>
            </a:extLst>
          </p:cNvPr>
          <p:cNvSpPr/>
          <p:nvPr/>
        </p:nvSpPr>
        <p:spPr>
          <a:xfrm>
            <a:off x="599656" y="2644150"/>
            <a:ext cx="1719474" cy="277081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Extract Spend data from the data sources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1B2D8AF-B3CE-4463-9825-C03B8C5878E0}"/>
              </a:ext>
            </a:extLst>
          </p:cNvPr>
          <p:cNvSpPr/>
          <p:nvPr/>
        </p:nvSpPr>
        <p:spPr>
          <a:xfrm>
            <a:off x="2361537" y="2644150"/>
            <a:ext cx="1726099" cy="277081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IN">
                <a:latin typeface="Arial" panose="020B0604020202020204" pitchFamily="34" charset="0"/>
                <a:cs typeface="Arial" panose="020B0604020202020204" pitchFamily="34" charset="0"/>
              </a:rPr>
              <a:t>Validate data to ensure  accuracy &amp; completeness</a:t>
            </a: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9CFFCA9D-E4A3-4E6E-97A6-0484DD0F3B75}"/>
              </a:ext>
            </a:extLst>
          </p:cNvPr>
          <p:cNvSpPr/>
          <p:nvPr/>
        </p:nvSpPr>
        <p:spPr>
          <a:xfrm>
            <a:off x="4130043" y="2644150"/>
            <a:ext cx="1677429" cy="277081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IN">
                <a:latin typeface="Arial" panose="020B0604020202020204" pitchFamily="34" charset="0"/>
                <a:cs typeface="Arial" panose="020B0604020202020204" pitchFamily="34" charset="0"/>
              </a:rPr>
              <a:t>Cleanse data to eliminate errors &amp; discrepancies</a:t>
            </a: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3DDC4152-BCBE-4C04-B603-CBE40500A44E}"/>
              </a:ext>
            </a:extLst>
          </p:cNvPr>
          <p:cNvSpPr/>
          <p:nvPr/>
        </p:nvSpPr>
        <p:spPr>
          <a:xfrm>
            <a:off x="5849879" y="2644150"/>
            <a:ext cx="1726099" cy="277081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Structure the data into a usable format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801E4203-CF5C-42DC-AE49-5686D726FDAC}"/>
              </a:ext>
            </a:extLst>
          </p:cNvPr>
          <p:cNvSpPr/>
          <p:nvPr/>
        </p:nvSpPr>
        <p:spPr>
          <a:xfrm>
            <a:off x="7618385" y="2644150"/>
            <a:ext cx="1726099" cy="277081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Derive business insights from the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41A4485-0307-4332-8C6C-2CAB9151FE7D}"/>
              </a:ext>
            </a:extLst>
          </p:cNvPr>
          <p:cNvSpPr/>
          <p:nvPr/>
        </p:nvSpPr>
        <p:spPr>
          <a:xfrm>
            <a:off x="9386889" y="2644150"/>
            <a:ext cx="1837702" cy="277081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Analyse data with advanced analytics and reporting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912993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6835" y="80888"/>
            <a:ext cx="10707755" cy="358283"/>
          </a:xfrm>
        </p:spPr>
        <p:txBody>
          <a:bodyPr/>
          <a:lstStyle/>
          <a:p>
            <a:r>
              <a:rPr lang="en-US" dirty="0"/>
              <a:t>Procurement Optimization – Vendor Rationalization Framework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3C59481-FD7C-41AD-933A-4961201B62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9615" y="857871"/>
            <a:ext cx="5819775" cy="4791075"/>
          </a:xfrm>
          <a:prstGeom prst="rect">
            <a:avLst/>
          </a:prstGeom>
        </p:spPr>
      </p:pic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C12386DC-EFEB-4E99-AB44-DE6F3DBD20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3567275"/>
              </p:ext>
            </p:extLst>
          </p:nvPr>
        </p:nvGraphicFramePr>
        <p:xfrm>
          <a:off x="920973" y="1287463"/>
          <a:ext cx="4230578" cy="116426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861194">
                  <a:extLst>
                    <a:ext uri="{9D8B030D-6E8A-4147-A177-3AD203B41FA5}">
                      <a16:colId xmlns:a16="http://schemas.microsoft.com/office/drawing/2014/main" val="3973635834"/>
                    </a:ext>
                  </a:extLst>
                </a:gridCol>
                <a:gridCol w="1082844">
                  <a:extLst>
                    <a:ext uri="{9D8B030D-6E8A-4147-A177-3AD203B41FA5}">
                      <a16:colId xmlns:a16="http://schemas.microsoft.com/office/drawing/2014/main" val="3066279242"/>
                    </a:ext>
                  </a:extLst>
                </a:gridCol>
                <a:gridCol w="1286540">
                  <a:extLst>
                    <a:ext uri="{9D8B030D-6E8A-4147-A177-3AD203B41FA5}">
                      <a16:colId xmlns:a16="http://schemas.microsoft.com/office/drawing/2014/main" val="3435338630"/>
                    </a:ext>
                  </a:extLst>
                </a:gridCol>
              </a:tblGrid>
              <a:tr h="422583">
                <a:tc>
                  <a:txBody>
                    <a:bodyPr/>
                    <a:lstStyle/>
                    <a:p>
                      <a:r>
                        <a:rPr lang="en-IN" sz="14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Krajic</a:t>
                      </a:r>
                      <a:r>
                        <a:rPr lang="en-IN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Matrix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Low Risk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High Risk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13912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Low Profitability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47728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High Profitability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Leverage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Strategic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7263587"/>
                  </a:ext>
                </a:extLst>
              </a:tr>
            </a:tbl>
          </a:graphicData>
        </a:graphic>
      </p:graphicFrame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FD7B52F2-7C83-45B7-A1FB-7D927E46DD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4019074"/>
              </p:ext>
            </p:extLst>
          </p:nvPr>
        </p:nvGraphicFramePr>
        <p:xfrm>
          <a:off x="920973" y="3728706"/>
          <a:ext cx="4230579" cy="17373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22165">
                  <a:extLst>
                    <a:ext uri="{9D8B030D-6E8A-4147-A177-3AD203B41FA5}">
                      <a16:colId xmlns:a16="http://schemas.microsoft.com/office/drawing/2014/main" val="3973635834"/>
                    </a:ext>
                  </a:extLst>
                </a:gridCol>
                <a:gridCol w="1398591">
                  <a:extLst>
                    <a:ext uri="{9D8B030D-6E8A-4147-A177-3AD203B41FA5}">
                      <a16:colId xmlns:a16="http://schemas.microsoft.com/office/drawing/2014/main" val="3066279242"/>
                    </a:ext>
                  </a:extLst>
                </a:gridCol>
                <a:gridCol w="1509823">
                  <a:extLst>
                    <a:ext uri="{9D8B030D-6E8A-4147-A177-3AD203B41FA5}">
                      <a16:colId xmlns:a16="http://schemas.microsoft.com/office/drawing/2014/main" val="3435338630"/>
                    </a:ext>
                  </a:extLst>
                </a:gridCol>
              </a:tblGrid>
              <a:tr h="447393">
                <a:tc>
                  <a:txBody>
                    <a:bodyPr/>
                    <a:lstStyle/>
                    <a:p>
                      <a:r>
                        <a:rPr lang="en-IN" sz="14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Rezaei</a:t>
                      </a:r>
                      <a:r>
                        <a:rPr lang="en-IN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&amp; </a:t>
                      </a:r>
                      <a:r>
                        <a:rPr lang="en-IN" sz="14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Ortt</a:t>
                      </a:r>
                      <a:r>
                        <a:rPr lang="en-IN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Matrix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Low Capability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High Capability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13912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Low Willingness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47728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High Willingness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7263587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B1CF3FFA-93EC-4F9B-A939-404167F85CA0}"/>
              </a:ext>
            </a:extLst>
          </p:cNvPr>
          <p:cNvSpPr txBox="1"/>
          <p:nvPr/>
        </p:nvSpPr>
        <p:spPr>
          <a:xfrm>
            <a:off x="920974" y="918131"/>
            <a:ext cx="4230578" cy="369332"/>
          </a:xfrm>
          <a:prstGeom prst="rect">
            <a:avLst/>
          </a:prstGeom>
          <a:solidFill>
            <a:schemeClr val="accent6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Product Segmentation Framework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536CE95-A133-4615-95DF-CD53CC958E64}"/>
              </a:ext>
            </a:extLst>
          </p:cNvPr>
          <p:cNvSpPr txBox="1"/>
          <p:nvPr/>
        </p:nvSpPr>
        <p:spPr>
          <a:xfrm>
            <a:off x="920973" y="3359374"/>
            <a:ext cx="4230578" cy="369332"/>
          </a:xfrm>
          <a:prstGeom prst="rect">
            <a:avLst/>
          </a:prstGeom>
          <a:solidFill>
            <a:schemeClr val="accent6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Vendor Segmentation Framework</a:t>
            </a:r>
          </a:p>
        </p:txBody>
      </p:sp>
      <p:sp>
        <p:nvSpPr>
          <p:cNvPr id="5" name="Arrow: Down 4">
            <a:extLst>
              <a:ext uri="{FF2B5EF4-FFF2-40B4-BE49-F238E27FC236}">
                <a16:creationId xmlns:a16="http://schemas.microsoft.com/office/drawing/2014/main" id="{B4FB38FF-461B-463F-8573-AD03930C40BE}"/>
              </a:ext>
            </a:extLst>
          </p:cNvPr>
          <p:cNvSpPr/>
          <p:nvPr/>
        </p:nvSpPr>
        <p:spPr>
          <a:xfrm>
            <a:off x="2585688" y="2686061"/>
            <a:ext cx="901148" cy="438977"/>
          </a:xfrm>
          <a:prstGeom prst="downArrow">
            <a:avLst>
              <a:gd name="adj1" fmla="val 50000"/>
              <a:gd name="adj2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916191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 txBox="1">
            <a:spLocks noGrp="1"/>
          </p:cNvSpPr>
          <p:nvPr>
            <p:ph type="title"/>
          </p:nvPr>
        </p:nvSpPr>
        <p:spPr>
          <a:xfrm>
            <a:off x="599655" y="58925"/>
            <a:ext cx="10940304" cy="408349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r>
              <a:rPr lang="en-US" dirty="0"/>
              <a:t>1. Getting the data together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D817056-4994-4F1D-A6B2-E6C19FC0639A}"/>
              </a:ext>
            </a:extLst>
          </p:cNvPr>
          <p:cNvSpPr/>
          <p:nvPr/>
        </p:nvSpPr>
        <p:spPr bwMode="auto">
          <a:xfrm>
            <a:off x="586792" y="679116"/>
            <a:ext cx="11044542" cy="4572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  <a:round/>
            <a:headEnd/>
            <a:tailEnd/>
          </a:ln>
        </p:spPr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8" name="Rectangle: Rounded Corners 38">
            <a:extLst>
              <a:ext uri="{FF2B5EF4-FFF2-40B4-BE49-F238E27FC236}">
                <a16:creationId xmlns:a16="http://schemas.microsoft.com/office/drawing/2014/main" id="{FE830CC8-77D8-4354-B965-2439CECDAE8F}"/>
              </a:ext>
            </a:extLst>
          </p:cNvPr>
          <p:cNvSpPr/>
          <p:nvPr/>
        </p:nvSpPr>
        <p:spPr>
          <a:xfrm>
            <a:off x="9631480" y="1727200"/>
            <a:ext cx="2342806" cy="3499579"/>
          </a:xfrm>
          <a:prstGeom prst="roundRect">
            <a:avLst>
              <a:gd name="adj" fmla="val 6909"/>
            </a:avLst>
          </a:prstGeom>
          <a:solidFill>
            <a:schemeClr val="accent1">
              <a:lumMod val="20000"/>
              <a:lumOff val="8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Lucida Sans"/>
              <a:cs typeface="Lucida Sans"/>
            </a:endParaRPr>
          </a:p>
        </p:txBody>
      </p:sp>
      <p:cxnSp>
        <p:nvCxnSpPr>
          <p:cNvPr id="39" name="Elbow Connector 85">
            <a:extLst>
              <a:ext uri="{FF2B5EF4-FFF2-40B4-BE49-F238E27FC236}">
                <a16:creationId xmlns:a16="http://schemas.microsoft.com/office/drawing/2014/main" id="{6F97CC66-F3C4-4075-9B05-6CD8ECB76426}"/>
              </a:ext>
            </a:extLst>
          </p:cNvPr>
          <p:cNvCxnSpPr>
            <a:cxnSpLocks/>
            <a:stCxn id="43" idx="3"/>
            <a:endCxn id="64" idx="1"/>
          </p:cNvCxnSpPr>
          <p:nvPr/>
        </p:nvCxnSpPr>
        <p:spPr>
          <a:xfrm>
            <a:off x="9318473" y="2736935"/>
            <a:ext cx="514645" cy="310167"/>
          </a:xfrm>
          <a:prstGeom prst="bentConnector3">
            <a:avLst>
              <a:gd name="adj1" fmla="val 50000"/>
            </a:avLst>
          </a:prstGeom>
          <a:ln w="12700" cmpd="sng">
            <a:solidFill>
              <a:schemeClr val="tx1">
                <a:lumMod val="75000"/>
                <a:lumOff val="25000"/>
              </a:schemeClr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Elbow Connector 86">
            <a:extLst>
              <a:ext uri="{FF2B5EF4-FFF2-40B4-BE49-F238E27FC236}">
                <a16:creationId xmlns:a16="http://schemas.microsoft.com/office/drawing/2014/main" id="{9721F742-7D12-45E8-B825-F0B8D12B49CA}"/>
              </a:ext>
            </a:extLst>
          </p:cNvPr>
          <p:cNvCxnSpPr>
            <a:cxnSpLocks/>
            <a:stCxn id="43" idx="3"/>
            <a:endCxn id="63" idx="1"/>
          </p:cNvCxnSpPr>
          <p:nvPr/>
        </p:nvCxnSpPr>
        <p:spPr>
          <a:xfrm flipV="1">
            <a:off x="9318473" y="2287497"/>
            <a:ext cx="514648" cy="449438"/>
          </a:xfrm>
          <a:prstGeom prst="bentConnector3">
            <a:avLst/>
          </a:prstGeom>
          <a:ln w="12700" cmpd="sng">
            <a:solidFill>
              <a:schemeClr val="tx1">
                <a:lumMod val="75000"/>
                <a:lumOff val="25000"/>
              </a:schemeClr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3251FD8B-29AC-4EEF-9F74-9E9F9B6AFF83}"/>
              </a:ext>
            </a:extLst>
          </p:cNvPr>
          <p:cNvSpPr/>
          <p:nvPr/>
        </p:nvSpPr>
        <p:spPr bwMode="auto">
          <a:xfrm>
            <a:off x="4898704" y="2854729"/>
            <a:ext cx="956316" cy="209680"/>
          </a:xfrm>
          <a:prstGeom prst="rect">
            <a:avLst/>
          </a:prstGeom>
          <a:solidFill>
            <a:schemeClr val="bg1"/>
          </a:solidFill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200" b="1" dirty="0">
                <a:solidFill>
                  <a:schemeClr val="tx1"/>
                </a:solidFill>
                <a:ea typeface="Segoe UI" panose="020B0502040204020203" pitchFamily="34" charset="0"/>
                <a:cs typeface="Lucida Sans"/>
              </a:rPr>
              <a:t>Data Lake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71CB07DF-C519-4545-81B5-30CD727387DC}"/>
              </a:ext>
            </a:extLst>
          </p:cNvPr>
          <p:cNvSpPr/>
          <p:nvPr/>
        </p:nvSpPr>
        <p:spPr bwMode="auto">
          <a:xfrm>
            <a:off x="6443546" y="2394035"/>
            <a:ext cx="2874927" cy="685800"/>
          </a:xfrm>
          <a:prstGeom prst="rect">
            <a:avLst/>
          </a:prstGeom>
          <a:solidFill>
            <a:schemeClr val="accent1"/>
          </a:solidFill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200" b="1" dirty="0">
                <a:solidFill>
                  <a:srgbClr val="FFC000"/>
                </a:solidFill>
                <a:ea typeface="Segoe UI" panose="020B0502040204020203" pitchFamily="34" charset="0"/>
                <a:cs typeface="Lucida Sans"/>
              </a:rPr>
              <a:t>Data store pipelines </a:t>
            </a:r>
            <a:r>
              <a:rPr lang="en-IN" sz="1200" dirty="0">
                <a:solidFill>
                  <a:schemeClr val="bg1"/>
                </a:solidFill>
                <a:ea typeface="Segoe UI" panose="020B0502040204020203" pitchFamily="34" charset="0"/>
                <a:cs typeface="Lucida Sans"/>
              </a:rPr>
              <a:t>enables metric &amp; exception reporting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B327CB53-19FF-493D-B474-309EF40683AB}"/>
              </a:ext>
            </a:extLst>
          </p:cNvPr>
          <p:cNvSpPr/>
          <p:nvPr/>
        </p:nvSpPr>
        <p:spPr bwMode="auto">
          <a:xfrm>
            <a:off x="6443546" y="3263964"/>
            <a:ext cx="2874928" cy="685800"/>
          </a:xfrm>
          <a:prstGeom prst="rect">
            <a:avLst/>
          </a:prstGeom>
          <a:solidFill>
            <a:schemeClr val="accent1"/>
          </a:solidFill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200" b="1" dirty="0">
                <a:solidFill>
                  <a:srgbClr val="FFC000"/>
                </a:solidFill>
                <a:ea typeface="Segoe UI" panose="020B0502040204020203" pitchFamily="34" charset="0"/>
                <a:cs typeface="Lucida Sans"/>
              </a:rPr>
              <a:t>API endpoints </a:t>
            </a:r>
            <a:r>
              <a:rPr lang="en-IN" sz="1200" dirty="0">
                <a:solidFill>
                  <a:schemeClr val="bg1"/>
                </a:solidFill>
                <a:ea typeface="Segoe UI" panose="020B0502040204020203" pitchFamily="34" charset="0"/>
                <a:cs typeface="Lucida Sans"/>
              </a:rPr>
              <a:t>enabling integration with </a:t>
            </a:r>
          </a:p>
          <a:p>
            <a:pPr algn="ctr"/>
            <a:r>
              <a:rPr lang="en-IN" sz="1200" dirty="0">
                <a:solidFill>
                  <a:schemeClr val="bg1"/>
                </a:solidFill>
                <a:ea typeface="Segoe UI" panose="020B0502040204020203" pitchFamily="34" charset="0"/>
                <a:cs typeface="Lucida Sans"/>
              </a:rPr>
              <a:t>other systems 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E05A463-37AE-4EC7-90FB-9A7B7FA7FD15}"/>
              </a:ext>
            </a:extLst>
          </p:cNvPr>
          <p:cNvSpPr/>
          <p:nvPr/>
        </p:nvSpPr>
        <p:spPr bwMode="auto">
          <a:xfrm>
            <a:off x="6443546" y="4103690"/>
            <a:ext cx="2874928" cy="685800"/>
          </a:xfrm>
          <a:prstGeom prst="rect">
            <a:avLst/>
          </a:prstGeom>
          <a:solidFill>
            <a:schemeClr val="accent1"/>
          </a:solidFill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200" b="1" dirty="0">
                <a:solidFill>
                  <a:srgbClr val="FFC000"/>
                </a:solidFill>
                <a:ea typeface="Segoe UI" panose="020B0502040204020203" pitchFamily="34" charset="0"/>
                <a:cs typeface="Lucida Sans"/>
              </a:rPr>
              <a:t>ML / AI Workbench </a:t>
            </a:r>
            <a:r>
              <a:rPr lang="en-IN" sz="1200" dirty="0">
                <a:solidFill>
                  <a:schemeClr val="bg1"/>
                </a:solidFill>
                <a:ea typeface="Segoe UI" panose="020B0502040204020203" pitchFamily="34" charset="0"/>
                <a:cs typeface="Lucida Sans"/>
              </a:rPr>
              <a:t>for </a:t>
            </a:r>
          </a:p>
          <a:p>
            <a:pPr algn="ctr"/>
            <a:r>
              <a:rPr lang="en-IN" sz="1200" dirty="0">
                <a:solidFill>
                  <a:schemeClr val="bg1"/>
                </a:solidFill>
                <a:ea typeface="Segoe UI" panose="020B0502040204020203" pitchFamily="34" charset="0"/>
                <a:cs typeface="Lucida Sans"/>
              </a:rPr>
              <a:t>Prediction &amp; Insights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005ECDA2-51BF-40A8-9B9E-492104CC5587}"/>
              </a:ext>
            </a:extLst>
          </p:cNvPr>
          <p:cNvSpPr/>
          <p:nvPr/>
        </p:nvSpPr>
        <p:spPr>
          <a:xfrm>
            <a:off x="4762115" y="2736935"/>
            <a:ext cx="1283267" cy="1735753"/>
          </a:xfrm>
          <a:prstGeom prst="rect">
            <a:avLst/>
          </a:prstGeom>
          <a:noFill/>
          <a:ln w="1270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  <a:latin typeface="Lucida Sans"/>
              <a:ea typeface="Segoe UI" panose="020B0502040204020203" pitchFamily="34" charset="0"/>
              <a:cs typeface="Lucida Sans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BA23F630-0707-4A2D-A5A6-09D1F6AF2088}"/>
              </a:ext>
            </a:extLst>
          </p:cNvPr>
          <p:cNvSpPr/>
          <p:nvPr/>
        </p:nvSpPr>
        <p:spPr bwMode="auto">
          <a:xfrm>
            <a:off x="2823977" y="2012412"/>
            <a:ext cx="1275251" cy="332752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200" dirty="0">
                <a:solidFill>
                  <a:schemeClr val="tx1">
                    <a:lumMod val="75000"/>
                    <a:lumOff val="25000"/>
                  </a:schemeClr>
                </a:solidFill>
                <a:ea typeface="Segoe UI" panose="020B0502040204020203" pitchFamily="34" charset="0"/>
                <a:cs typeface="Lucida Sans"/>
              </a:rPr>
              <a:t>Data Integration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36B690C0-3502-42FF-99E4-D0B1F9DAE311}"/>
              </a:ext>
            </a:extLst>
          </p:cNvPr>
          <p:cNvSpPr/>
          <p:nvPr/>
        </p:nvSpPr>
        <p:spPr bwMode="auto">
          <a:xfrm>
            <a:off x="2914996" y="2132877"/>
            <a:ext cx="1062709" cy="1143000"/>
          </a:xfrm>
          <a:prstGeom prst="rect">
            <a:avLst/>
          </a:prstGeom>
          <a:solidFill>
            <a:schemeClr val="tx2"/>
          </a:solidFill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IN" sz="1200" dirty="0">
                <a:solidFill>
                  <a:schemeClr val="bg1"/>
                </a:solidFill>
                <a:ea typeface="Segoe UI" panose="020B0502040204020203" pitchFamily="34" charset="0"/>
                <a:cs typeface="Lucida Sans"/>
              </a:rPr>
              <a:t>Structured 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711EBC0B-47EA-4F87-81C1-95A8146F7A50}"/>
              </a:ext>
            </a:extLst>
          </p:cNvPr>
          <p:cNvSpPr/>
          <p:nvPr/>
        </p:nvSpPr>
        <p:spPr bwMode="auto">
          <a:xfrm>
            <a:off x="2917835" y="4063460"/>
            <a:ext cx="1062709" cy="1143000"/>
          </a:xfrm>
          <a:prstGeom prst="rect">
            <a:avLst/>
          </a:prstGeom>
          <a:solidFill>
            <a:schemeClr val="tx2"/>
          </a:solidFill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IN" sz="1200" dirty="0">
                <a:solidFill>
                  <a:schemeClr val="bg1"/>
                </a:solidFill>
                <a:ea typeface="Segoe UI" panose="020B0502040204020203" pitchFamily="34" charset="0"/>
                <a:cs typeface="Lucida Sans"/>
              </a:rPr>
              <a:t>Unstructured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D4E08F12-A3A2-4ACB-8BD3-D61CA133832A}"/>
              </a:ext>
            </a:extLst>
          </p:cNvPr>
          <p:cNvSpPr/>
          <p:nvPr/>
        </p:nvSpPr>
        <p:spPr bwMode="auto">
          <a:xfrm>
            <a:off x="9833121" y="1944597"/>
            <a:ext cx="1977405" cy="685800"/>
          </a:xfrm>
          <a:prstGeom prst="rect">
            <a:avLst/>
          </a:prstGeom>
          <a:solidFill>
            <a:srgbClr val="0E376F"/>
          </a:solidFill>
          <a:ln w="12700">
            <a:noFill/>
            <a:round/>
            <a:headEnd/>
            <a:tailEnd/>
          </a:ln>
        </p:spPr>
        <p:txBody>
          <a:bodyPr rtlCol="0" anchor="ctr"/>
          <a:lstStyle/>
          <a:p>
            <a:pPr algn="ctr"/>
            <a:r>
              <a:rPr lang="en-IN" sz="1200" dirty="0">
                <a:solidFill>
                  <a:srgbClr val="FFFFFF"/>
                </a:solidFill>
                <a:ea typeface="Segoe UI" panose="020B0502040204020203" pitchFamily="34" charset="0"/>
                <a:cs typeface="Lucida Sans"/>
              </a:rPr>
              <a:t>METRIC &amp; EXCEPTION </a:t>
            </a:r>
          </a:p>
          <a:p>
            <a:pPr algn="ctr"/>
            <a:r>
              <a:rPr lang="en-IN" sz="1200" dirty="0">
                <a:solidFill>
                  <a:srgbClr val="FFFFFF"/>
                </a:solidFill>
                <a:ea typeface="Segoe UI" panose="020B0502040204020203" pitchFamily="34" charset="0"/>
                <a:cs typeface="Lucida Sans"/>
              </a:rPr>
              <a:t>REPORTS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B13DAE70-924F-4A09-BE3C-E5EDD185A843}"/>
              </a:ext>
            </a:extLst>
          </p:cNvPr>
          <p:cNvSpPr/>
          <p:nvPr/>
        </p:nvSpPr>
        <p:spPr bwMode="auto">
          <a:xfrm>
            <a:off x="9833118" y="2704202"/>
            <a:ext cx="1977405" cy="685800"/>
          </a:xfrm>
          <a:prstGeom prst="rect">
            <a:avLst/>
          </a:prstGeom>
          <a:solidFill>
            <a:srgbClr val="0E376F"/>
          </a:solidFill>
          <a:ln w="12700">
            <a:noFill/>
            <a:round/>
            <a:headEnd/>
            <a:tailEnd/>
          </a:ln>
        </p:spPr>
        <p:txBody>
          <a:bodyPr rtlCol="0" anchor="ctr"/>
          <a:lstStyle/>
          <a:p>
            <a:pPr algn="ctr"/>
            <a:r>
              <a:rPr lang="en-IN" sz="1200" dirty="0">
                <a:solidFill>
                  <a:srgbClr val="FFFFFF"/>
                </a:solidFill>
                <a:ea typeface="Segoe UI" panose="020B0502040204020203" pitchFamily="34" charset="0"/>
                <a:cs typeface="Lucida Sans"/>
              </a:rPr>
              <a:t>INTERACTIVE VISUALIZATON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7D284FB5-E05E-418D-AF64-3CB9EF6120D7}"/>
              </a:ext>
            </a:extLst>
          </p:cNvPr>
          <p:cNvSpPr/>
          <p:nvPr/>
        </p:nvSpPr>
        <p:spPr bwMode="auto">
          <a:xfrm>
            <a:off x="9833121" y="3488001"/>
            <a:ext cx="1977405" cy="685800"/>
          </a:xfrm>
          <a:prstGeom prst="rect">
            <a:avLst/>
          </a:prstGeom>
          <a:solidFill>
            <a:srgbClr val="0E376F"/>
          </a:solidFill>
          <a:ln w="12700">
            <a:noFill/>
            <a:round/>
            <a:headEnd/>
            <a:tailEnd/>
          </a:ln>
        </p:spPr>
        <p:txBody>
          <a:bodyPr rtlCol="0" anchor="ctr"/>
          <a:lstStyle/>
          <a:p>
            <a:pPr algn="ctr"/>
            <a:r>
              <a:rPr lang="en-IN" sz="1200" dirty="0">
                <a:solidFill>
                  <a:srgbClr val="FFFFFF"/>
                </a:solidFill>
                <a:ea typeface="Segoe UI" panose="020B0502040204020203" pitchFamily="34" charset="0"/>
                <a:cs typeface="Lucida Sans"/>
              </a:rPr>
              <a:t>BUILD OPERATIONAL EFFICIENCIES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B4A67F76-ADAA-4497-82F8-FA05A424548A}"/>
              </a:ext>
            </a:extLst>
          </p:cNvPr>
          <p:cNvSpPr/>
          <p:nvPr/>
        </p:nvSpPr>
        <p:spPr bwMode="auto">
          <a:xfrm>
            <a:off x="9825570" y="4300847"/>
            <a:ext cx="1977405" cy="685800"/>
          </a:xfrm>
          <a:prstGeom prst="rect">
            <a:avLst/>
          </a:prstGeom>
          <a:solidFill>
            <a:srgbClr val="0E376F"/>
          </a:solidFill>
          <a:ln w="12700">
            <a:noFill/>
            <a:round/>
            <a:headEnd/>
            <a:tailEnd/>
          </a:ln>
        </p:spPr>
        <p:txBody>
          <a:bodyPr rtlCol="0" anchor="ctr"/>
          <a:lstStyle/>
          <a:p>
            <a:pPr algn="ctr"/>
            <a:r>
              <a:rPr lang="en-IN" sz="1200" dirty="0">
                <a:solidFill>
                  <a:srgbClr val="FFFFFF"/>
                </a:solidFill>
                <a:ea typeface="Segoe UI" panose="020B0502040204020203" pitchFamily="34" charset="0"/>
                <a:cs typeface="Lucida Sans"/>
              </a:rPr>
              <a:t>ADVANCED </a:t>
            </a:r>
          </a:p>
          <a:p>
            <a:pPr algn="ctr"/>
            <a:r>
              <a:rPr lang="en-IN" sz="1200" dirty="0">
                <a:solidFill>
                  <a:srgbClr val="FFFFFF"/>
                </a:solidFill>
                <a:ea typeface="Segoe UI" panose="020B0502040204020203" pitchFamily="34" charset="0"/>
                <a:cs typeface="Lucida Sans"/>
              </a:rPr>
              <a:t>ANALYTICS FOR DECISION MAKING</a:t>
            </a:r>
          </a:p>
        </p:txBody>
      </p:sp>
      <p:sp>
        <p:nvSpPr>
          <p:cNvPr id="68" name="Pentagon 3">
            <a:extLst>
              <a:ext uri="{FF2B5EF4-FFF2-40B4-BE49-F238E27FC236}">
                <a16:creationId xmlns:a16="http://schemas.microsoft.com/office/drawing/2014/main" id="{E6326531-5E7E-4D7F-8B63-5F0D21ED813A}"/>
              </a:ext>
            </a:extLst>
          </p:cNvPr>
          <p:cNvSpPr/>
          <p:nvPr/>
        </p:nvSpPr>
        <p:spPr bwMode="auto">
          <a:xfrm>
            <a:off x="11478609" y="679114"/>
            <a:ext cx="542738" cy="457200"/>
          </a:xfrm>
          <a:prstGeom prst="homePlate">
            <a:avLst/>
          </a:prstGeom>
          <a:solidFill>
            <a:schemeClr val="bg1">
              <a:lumMod val="95000"/>
            </a:schemeClr>
          </a:solidFill>
          <a:ln w="12700">
            <a:noFill/>
            <a:round/>
            <a:headEnd/>
            <a:tailEnd/>
          </a:ln>
        </p:spPr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9" name="Pentagon 59">
            <a:extLst>
              <a:ext uri="{FF2B5EF4-FFF2-40B4-BE49-F238E27FC236}">
                <a16:creationId xmlns:a16="http://schemas.microsoft.com/office/drawing/2014/main" id="{A9B53408-CB6D-485B-8060-9EA3A3AFBD8A}"/>
              </a:ext>
            </a:extLst>
          </p:cNvPr>
          <p:cNvSpPr/>
          <p:nvPr/>
        </p:nvSpPr>
        <p:spPr bwMode="auto">
          <a:xfrm rot="10800000">
            <a:off x="256893" y="679740"/>
            <a:ext cx="369760" cy="457200"/>
          </a:xfrm>
          <a:prstGeom prst="homePlate">
            <a:avLst>
              <a:gd name="adj" fmla="val 63043"/>
            </a:avLst>
          </a:prstGeom>
          <a:solidFill>
            <a:schemeClr val="bg1">
              <a:lumMod val="95000"/>
            </a:schemeClr>
          </a:solidFill>
          <a:ln w="12700">
            <a:noFill/>
            <a:round/>
            <a:headEnd/>
            <a:tailEnd/>
          </a:ln>
        </p:spPr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8239ED17-6047-40E4-B58A-DFCAD9E2D9C3}"/>
              </a:ext>
            </a:extLst>
          </p:cNvPr>
          <p:cNvCxnSpPr>
            <a:cxnSpLocks/>
          </p:cNvCxnSpPr>
          <p:nvPr/>
        </p:nvCxnSpPr>
        <p:spPr>
          <a:xfrm flipV="1">
            <a:off x="6045382" y="2823378"/>
            <a:ext cx="253099" cy="173833"/>
          </a:xfrm>
          <a:prstGeom prst="straightConnector1">
            <a:avLst/>
          </a:prstGeom>
          <a:ln w="12700" cmpd="sng">
            <a:solidFill>
              <a:schemeClr val="tx1">
                <a:lumMod val="75000"/>
                <a:lumOff val="2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CC68B466-49A9-40CF-9B83-4E1709E25555}"/>
              </a:ext>
            </a:extLst>
          </p:cNvPr>
          <p:cNvCxnSpPr>
            <a:cxnSpLocks/>
            <a:stCxn id="51" idx="3"/>
          </p:cNvCxnSpPr>
          <p:nvPr/>
        </p:nvCxnSpPr>
        <p:spPr>
          <a:xfrm>
            <a:off x="6045382" y="3604812"/>
            <a:ext cx="268037" cy="0"/>
          </a:xfrm>
          <a:prstGeom prst="straightConnector1">
            <a:avLst/>
          </a:prstGeom>
          <a:ln w="12700" cmpd="sng">
            <a:solidFill>
              <a:schemeClr val="tx1">
                <a:lumMod val="75000"/>
                <a:lumOff val="2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Elbow Connector 52">
            <a:extLst>
              <a:ext uri="{FF2B5EF4-FFF2-40B4-BE49-F238E27FC236}">
                <a16:creationId xmlns:a16="http://schemas.microsoft.com/office/drawing/2014/main" id="{9A114BEB-3E2B-4EB8-B72D-92E3F9FC5045}"/>
              </a:ext>
            </a:extLst>
          </p:cNvPr>
          <p:cNvCxnSpPr>
            <a:cxnSpLocks/>
            <a:stCxn id="44" idx="3"/>
            <a:endCxn id="65" idx="1"/>
          </p:cNvCxnSpPr>
          <p:nvPr/>
        </p:nvCxnSpPr>
        <p:spPr>
          <a:xfrm>
            <a:off x="9318474" y="3606864"/>
            <a:ext cx="514647" cy="224037"/>
          </a:xfrm>
          <a:prstGeom prst="bentConnector3">
            <a:avLst/>
          </a:prstGeom>
          <a:ln w="12700" cmpd="sng">
            <a:solidFill>
              <a:schemeClr val="tx1">
                <a:lumMod val="75000"/>
                <a:lumOff val="25000"/>
              </a:schemeClr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Elbow Connector 54">
            <a:extLst>
              <a:ext uri="{FF2B5EF4-FFF2-40B4-BE49-F238E27FC236}">
                <a16:creationId xmlns:a16="http://schemas.microsoft.com/office/drawing/2014/main" id="{797E705E-E9CD-4BC1-94C6-357A484EE02C}"/>
              </a:ext>
            </a:extLst>
          </p:cNvPr>
          <p:cNvCxnSpPr>
            <a:cxnSpLocks/>
            <a:endCxn id="66" idx="1"/>
          </p:cNvCxnSpPr>
          <p:nvPr/>
        </p:nvCxnSpPr>
        <p:spPr>
          <a:xfrm>
            <a:off x="9318474" y="4478711"/>
            <a:ext cx="507096" cy="165036"/>
          </a:xfrm>
          <a:prstGeom prst="bentConnector3">
            <a:avLst/>
          </a:prstGeom>
          <a:ln w="12700" cmpd="sng">
            <a:solidFill>
              <a:schemeClr val="tx1">
                <a:lumMod val="75000"/>
                <a:lumOff val="25000"/>
              </a:schemeClr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A83A1AB6-13B5-4CA1-8FB9-77334D398E5F}"/>
              </a:ext>
            </a:extLst>
          </p:cNvPr>
          <p:cNvCxnSpPr>
            <a:cxnSpLocks/>
          </p:cNvCxnSpPr>
          <p:nvPr/>
        </p:nvCxnSpPr>
        <p:spPr>
          <a:xfrm>
            <a:off x="6045382" y="4326738"/>
            <a:ext cx="268037" cy="119852"/>
          </a:xfrm>
          <a:prstGeom prst="straightConnector1">
            <a:avLst/>
          </a:prstGeom>
          <a:ln w="12700" cmpd="sng">
            <a:solidFill>
              <a:schemeClr val="tx1">
                <a:lumMod val="75000"/>
                <a:lumOff val="2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" name="Rectangle 80">
            <a:extLst>
              <a:ext uri="{FF2B5EF4-FFF2-40B4-BE49-F238E27FC236}">
                <a16:creationId xmlns:a16="http://schemas.microsoft.com/office/drawing/2014/main" id="{13152129-E5CB-4DFB-A5D2-4A747026AF58}"/>
              </a:ext>
            </a:extLst>
          </p:cNvPr>
          <p:cNvSpPr/>
          <p:nvPr/>
        </p:nvSpPr>
        <p:spPr>
          <a:xfrm>
            <a:off x="649020" y="3609570"/>
            <a:ext cx="2039757" cy="2392831"/>
          </a:xfrm>
          <a:prstGeom prst="rect">
            <a:avLst/>
          </a:prstGeom>
          <a:solidFill>
            <a:srgbClr val="2F354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Segoe UI Light" panose="020B0502040204020203" pitchFamily="34" charset="0"/>
            </a:endParaRPr>
          </a:p>
        </p:txBody>
      </p:sp>
      <p:pic>
        <p:nvPicPr>
          <p:cNvPr id="82" name="Picture 81">
            <a:extLst>
              <a:ext uri="{FF2B5EF4-FFF2-40B4-BE49-F238E27FC236}">
                <a16:creationId xmlns:a16="http://schemas.microsoft.com/office/drawing/2014/main" id="{7B951A4A-732B-4816-9A9C-3B0B75A0F52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838" y="3690977"/>
            <a:ext cx="320031" cy="299520"/>
          </a:xfrm>
          <a:prstGeom prst="rect">
            <a:avLst/>
          </a:prstGeom>
        </p:spPr>
      </p:pic>
      <p:grpSp>
        <p:nvGrpSpPr>
          <p:cNvPr id="84" name="Group 83">
            <a:extLst>
              <a:ext uri="{FF2B5EF4-FFF2-40B4-BE49-F238E27FC236}">
                <a16:creationId xmlns:a16="http://schemas.microsoft.com/office/drawing/2014/main" id="{71AB232C-8681-4851-8C35-6B3F6D895B51}"/>
              </a:ext>
            </a:extLst>
          </p:cNvPr>
          <p:cNvGrpSpPr/>
          <p:nvPr/>
        </p:nvGrpSpPr>
        <p:grpSpPr>
          <a:xfrm>
            <a:off x="875107" y="5217628"/>
            <a:ext cx="1722620" cy="507492"/>
            <a:chOff x="730296" y="5689093"/>
            <a:chExt cx="1723069" cy="656968"/>
          </a:xfrm>
        </p:grpSpPr>
        <p:sp>
          <p:nvSpPr>
            <p:cNvPr id="85" name="Rectangle 56">
              <a:extLst>
                <a:ext uri="{FF2B5EF4-FFF2-40B4-BE49-F238E27FC236}">
                  <a16:creationId xmlns:a16="http://schemas.microsoft.com/office/drawing/2014/main" id="{9D4362A7-983A-4A41-AAB4-10812120E604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730296" y="5689093"/>
              <a:ext cx="1723069" cy="299599"/>
            </a:xfrm>
            <a:prstGeom prst="rect">
              <a:avLst/>
            </a:prstGeom>
            <a:solidFill>
              <a:schemeClr val="bg1"/>
            </a:solidFill>
            <a:ln>
              <a:headEnd/>
              <a:tailEnd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100" dirty="0">
                  <a:solidFill>
                    <a:schemeClr val="tx1"/>
                  </a:solidFill>
                  <a:latin typeface="Segoe UI Light" panose="020B0502040204020203" pitchFamily="34" charset="0"/>
                </a:rPr>
                <a:t>Social Data</a:t>
              </a:r>
              <a:endParaRPr lang="en-IN" sz="1100" dirty="0">
                <a:solidFill>
                  <a:schemeClr val="tx1"/>
                </a:solidFill>
                <a:latin typeface="Segoe UI Light" panose="020B0502040204020203" pitchFamily="34" charset="0"/>
              </a:endParaRPr>
            </a:p>
          </p:txBody>
        </p:sp>
        <p:sp>
          <p:nvSpPr>
            <p:cNvPr id="87" name="Rectangle 56">
              <a:extLst>
                <a:ext uri="{FF2B5EF4-FFF2-40B4-BE49-F238E27FC236}">
                  <a16:creationId xmlns:a16="http://schemas.microsoft.com/office/drawing/2014/main" id="{799ED470-D3B8-4200-93BD-44208280BFE4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730296" y="6046463"/>
              <a:ext cx="1723069" cy="299598"/>
            </a:xfrm>
            <a:prstGeom prst="rect">
              <a:avLst/>
            </a:prstGeom>
            <a:solidFill>
              <a:schemeClr val="bg1"/>
            </a:solidFill>
            <a:ln>
              <a:headEnd/>
              <a:tailEnd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100" dirty="0">
                  <a:solidFill>
                    <a:schemeClr val="tx1"/>
                  </a:solidFill>
                  <a:latin typeface="Segoe UI Light" panose="020B0502040204020203" pitchFamily="34" charset="0"/>
                </a:rPr>
                <a:t>Other data sources</a:t>
              </a:r>
              <a:endParaRPr lang="en-IN" sz="1100" dirty="0">
                <a:solidFill>
                  <a:schemeClr val="tx1"/>
                </a:solidFill>
                <a:latin typeface="Segoe UI Light" panose="020B0502040204020203" pitchFamily="34" charset="0"/>
              </a:endParaRP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C7072213-0277-4C3F-B816-D5944C7D726F}"/>
              </a:ext>
            </a:extLst>
          </p:cNvPr>
          <p:cNvGrpSpPr/>
          <p:nvPr/>
        </p:nvGrpSpPr>
        <p:grpSpPr>
          <a:xfrm>
            <a:off x="864240" y="4023512"/>
            <a:ext cx="1722688" cy="1132143"/>
            <a:chOff x="744085" y="4161563"/>
            <a:chExt cx="1723136" cy="1292218"/>
          </a:xfrm>
        </p:grpSpPr>
        <p:sp>
          <p:nvSpPr>
            <p:cNvPr id="89" name="Rectangle 56">
              <a:extLst>
                <a:ext uri="{FF2B5EF4-FFF2-40B4-BE49-F238E27FC236}">
                  <a16:creationId xmlns:a16="http://schemas.microsoft.com/office/drawing/2014/main" id="{8EA299EA-D7D4-4094-8F10-469A147E3580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744085" y="4161563"/>
              <a:ext cx="1723069" cy="280800"/>
            </a:xfrm>
            <a:prstGeom prst="rect">
              <a:avLst/>
            </a:prstGeom>
            <a:solidFill>
              <a:schemeClr val="bg1"/>
            </a:solidFill>
            <a:ln>
              <a:headEnd/>
              <a:tailEnd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100" dirty="0">
                  <a:solidFill>
                    <a:schemeClr val="tx1"/>
                  </a:solidFill>
                  <a:latin typeface="Segoe UI Light" panose="020B0502040204020203" pitchFamily="34" charset="0"/>
                </a:rPr>
                <a:t>Voice Data</a:t>
              </a:r>
              <a:endParaRPr lang="en-IN" sz="1100" dirty="0">
                <a:solidFill>
                  <a:schemeClr val="tx1"/>
                </a:solidFill>
                <a:latin typeface="Segoe UI Light" panose="020B0502040204020203" pitchFamily="34" charset="0"/>
              </a:endParaRPr>
            </a:p>
          </p:txBody>
        </p:sp>
        <p:sp>
          <p:nvSpPr>
            <p:cNvPr id="90" name="Rectangle 56">
              <a:extLst>
                <a:ext uri="{FF2B5EF4-FFF2-40B4-BE49-F238E27FC236}">
                  <a16:creationId xmlns:a16="http://schemas.microsoft.com/office/drawing/2014/main" id="{6C72BD03-8241-423F-93DF-BDEEA6CDE642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744085" y="4486170"/>
              <a:ext cx="1723069" cy="280800"/>
            </a:xfrm>
            <a:prstGeom prst="rect">
              <a:avLst/>
            </a:prstGeom>
            <a:solidFill>
              <a:schemeClr val="bg1"/>
            </a:solidFill>
            <a:ln>
              <a:headEnd/>
              <a:tailEnd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100" dirty="0">
                  <a:solidFill>
                    <a:schemeClr val="tx1"/>
                  </a:solidFill>
                  <a:latin typeface="Segoe UI Light" panose="020B0502040204020203" pitchFamily="34" charset="0"/>
                </a:rPr>
                <a:t>Chat Data</a:t>
              </a:r>
              <a:endParaRPr lang="en-IN" sz="1100" dirty="0">
                <a:solidFill>
                  <a:schemeClr val="tx1"/>
                </a:solidFill>
                <a:latin typeface="Segoe UI Light" panose="020B0502040204020203" pitchFamily="34" charset="0"/>
              </a:endParaRPr>
            </a:p>
          </p:txBody>
        </p:sp>
        <p:sp>
          <p:nvSpPr>
            <p:cNvPr id="91" name="Rectangle 56">
              <a:extLst>
                <a:ext uri="{FF2B5EF4-FFF2-40B4-BE49-F238E27FC236}">
                  <a16:creationId xmlns:a16="http://schemas.microsoft.com/office/drawing/2014/main" id="{6754C699-5D0B-4A12-9C18-E2F694B3EA11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744085" y="4810777"/>
              <a:ext cx="1723069" cy="299599"/>
            </a:xfrm>
            <a:prstGeom prst="rect">
              <a:avLst/>
            </a:prstGeom>
            <a:solidFill>
              <a:schemeClr val="bg1"/>
            </a:solidFill>
            <a:ln>
              <a:headEnd/>
              <a:tailEnd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100" dirty="0">
                  <a:solidFill>
                    <a:schemeClr val="tx1"/>
                  </a:solidFill>
                  <a:latin typeface="Segoe UI Light" panose="020B0502040204020203" pitchFamily="34" charset="0"/>
                </a:rPr>
                <a:t>Email Data</a:t>
              </a:r>
              <a:endParaRPr lang="en-IN" sz="1100" dirty="0">
                <a:solidFill>
                  <a:schemeClr val="tx1"/>
                </a:solidFill>
                <a:latin typeface="Segoe UI Light" panose="020B0502040204020203" pitchFamily="34" charset="0"/>
              </a:endParaRPr>
            </a:p>
          </p:txBody>
        </p:sp>
        <p:sp>
          <p:nvSpPr>
            <p:cNvPr id="93" name="Rectangle 56">
              <a:extLst>
                <a:ext uri="{FF2B5EF4-FFF2-40B4-BE49-F238E27FC236}">
                  <a16:creationId xmlns:a16="http://schemas.microsoft.com/office/drawing/2014/main" id="{A9C2F8AA-16E2-4DA0-BFDF-715B68FBA9FD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744152" y="5154182"/>
              <a:ext cx="1723069" cy="299599"/>
            </a:xfrm>
            <a:prstGeom prst="rect">
              <a:avLst/>
            </a:prstGeom>
            <a:solidFill>
              <a:schemeClr val="bg1"/>
            </a:solidFill>
            <a:ln>
              <a:headEnd/>
              <a:tailEnd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100" dirty="0">
                  <a:solidFill>
                    <a:schemeClr val="tx1"/>
                  </a:solidFill>
                  <a:latin typeface="Segoe UI Light" panose="020B0502040204020203" pitchFamily="34" charset="0"/>
                </a:rPr>
                <a:t>Biometric Data</a:t>
              </a:r>
              <a:endParaRPr lang="en-IN" sz="1100" dirty="0">
                <a:solidFill>
                  <a:schemeClr val="tx1"/>
                </a:solidFill>
                <a:latin typeface="Segoe UI Light" panose="020B0502040204020203" pitchFamily="34" charset="0"/>
              </a:endParaRPr>
            </a:p>
          </p:txBody>
        </p:sp>
      </p:grpSp>
      <p:sp>
        <p:nvSpPr>
          <p:cNvPr id="94" name="Rectangle 93">
            <a:extLst>
              <a:ext uri="{FF2B5EF4-FFF2-40B4-BE49-F238E27FC236}">
                <a16:creationId xmlns:a16="http://schemas.microsoft.com/office/drawing/2014/main" id="{DCA8D4F1-6888-484C-8500-595B93BEB9B2}"/>
              </a:ext>
            </a:extLst>
          </p:cNvPr>
          <p:cNvSpPr/>
          <p:nvPr/>
        </p:nvSpPr>
        <p:spPr>
          <a:xfrm>
            <a:off x="644654" y="1328893"/>
            <a:ext cx="2039757" cy="2138990"/>
          </a:xfrm>
          <a:prstGeom prst="rect">
            <a:avLst/>
          </a:prstGeom>
          <a:solidFill>
            <a:srgbClr val="2F354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Segoe UI Light" panose="020B0502040204020203" pitchFamily="34" charset="0"/>
            </a:endParaRPr>
          </a:p>
        </p:txBody>
      </p:sp>
      <p:pic>
        <p:nvPicPr>
          <p:cNvPr id="95" name="Picture 94">
            <a:extLst>
              <a:ext uri="{FF2B5EF4-FFF2-40B4-BE49-F238E27FC236}">
                <a16:creationId xmlns:a16="http://schemas.microsoft.com/office/drawing/2014/main" id="{F38863B5-448E-4B78-A3F6-DEE165C31DF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109" y="1388402"/>
            <a:ext cx="320031" cy="320031"/>
          </a:xfrm>
          <a:prstGeom prst="rect">
            <a:avLst/>
          </a:prstGeom>
        </p:spPr>
      </p:pic>
      <p:sp>
        <p:nvSpPr>
          <p:cNvPr id="97" name="Rectangle 58">
            <a:extLst>
              <a:ext uri="{FF2B5EF4-FFF2-40B4-BE49-F238E27FC236}">
                <a16:creationId xmlns:a16="http://schemas.microsoft.com/office/drawing/2014/main" id="{EBE6AF27-01D2-4984-8E2A-1A9CC7BA96CB}"/>
              </a:ext>
            </a:extLst>
          </p:cNvPr>
          <p:cNvSpPr>
            <a:spLocks noChangeArrowheads="1"/>
          </p:cNvSpPr>
          <p:nvPr/>
        </p:nvSpPr>
        <p:spPr bwMode="gray">
          <a:xfrm>
            <a:off x="1055876" y="1387288"/>
            <a:ext cx="1457555" cy="339912"/>
          </a:xfrm>
          <a:prstGeom prst="rect">
            <a:avLst/>
          </a:prstGeom>
          <a:noFill/>
          <a:ln>
            <a:headEnd/>
            <a:tailEnd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b="1" dirty="0">
                <a:solidFill>
                  <a:schemeClr val="bg1"/>
                </a:solidFill>
                <a:latin typeface="Segoe UI Light" panose="020B0502040204020203" pitchFamily="34" charset="0"/>
              </a:rPr>
              <a:t>Structured Data</a:t>
            </a:r>
            <a:endParaRPr lang="en-IN" sz="1100" b="1" dirty="0">
              <a:solidFill>
                <a:schemeClr val="bg1"/>
              </a:solidFill>
              <a:latin typeface="Segoe UI Light" panose="020B0502040204020203" pitchFamily="34" charset="0"/>
            </a:endParaRPr>
          </a:p>
        </p:txBody>
      </p:sp>
      <p:sp>
        <p:nvSpPr>
          <p:cNvPr id="98" name="Rectangle 58">
            <a:extLst>
              <a:ext uri="{FF2B5EF4-FFF2-40B4-BE49-F238E27FC236}">
                <a16:creationId xmlns:a16="http://schemas.microsoft.com/office/drawing/2014/main" id="{C8FF887E-06BF-4754-8457-B30B8ED3D748}"/>
              </a:ext>
            </a:extLst>
          </p:cNvPr>
          <p:cNvSpPr>
            <a:spLocks noChangeArrowheads="1"/>
          </p:cNvSpPr>
          <p:nvPr/>
        </p:nvSpPr>
        <p:spPr bwMode="gray">
          <a:xfrm>
            <a:off x="1086530" y="3677143"/>
            <a:ext cx="1457555" cy="339912"/>
          </a:xfrm>
          <a:prstGeom prst="rect">
            <a:avLst/>
          </a:prstGeom>
          <a:noFill/>
          <a:ln>
            <a:headEnd/>
            <a:tailEnd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b="1" dirty="0">
                <a:solidFill>
                  <a:schemeClr val="bg1"/>
                </a:solidFill>
                <a:latin typeface="Segoe UI Light" panose="020B0502040204020203" pitchFamily="34" charset="0"/>
              </a:rPr>
              <a:t>Unstructured Data</a:t>
            </a:r>
            <a:endParaRPr lang="en-IN" sz="1100" b="1" dirty="0">
              <a:solidFill>
                <a:schemeClr val="bg1"/>
              </a:solidFill>
              <a:latin typeface="Segoe UI Light" panose="020B0502040204020203" pitchFamily="34" charset="0"/>
            </a:endParaRPr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7F96E52F-E49E-465F-8AD8-5D0229275934}"/>
              </a:ext>
            </a:extLst>
          </p:cNvPr>
          <p:cNvGrpSpPr/>
          <p:nvPr/>
        </p:nvGrpSpPr>
        <p:grpSpPr>
          <a:xfrm>
            <a:off x="543447" y="1629084"/>
            <a:ext cx="2046979" cy="1478950"/>
            <a:chOff x="430512" y="1551496"/>
            <a:chExt cx="2047512" cy="1891603"/>
          </a:xfrm>
        </p:grpSpPr>
        <p:sp>
          <p:nvSpPr>
            <p:cNvPr id="100" name="Rectangle 56">
              <a:extLst>
                <a:ext uri="{FF2B5EF4-FFF2-40B4-BE49-F238E27FC236}">
                  <a16:creationId xmlns:a16="http://schemas.microsoft.com/office/drawing/2014/main" id="{EE2FFFA0-F3CB-4823-AD05-FA799C391C77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754955" y="1679321"/>
              <a:ext cx="1723069" cy="280422"/>
            </a:xfrm>
            <a:prstGeom prst="rect">
              <a:avLst/>
            </a:prstGeom>
            <a:solidFill>
              <a:schemeClr val="bg1"/>
            </a:solidFill>
            <a:ln>
              <a:headEnd/>
              <a:tailEnd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100" dirty="0">
                  <a:solidFill>
                    <a:schemeClr val="tx1"/>
                  </a:solidFill>
                  <a:latin typeface="Segoe UI Light" panose="020B0502040204020203" pitchFamily="34" charset="0"/>
                </a:rPr>
                <a:t>Customer Data</a:t>
              </a:r>
              <a:endParaRPr lang="en-IN" sz="1100" dirty="0">
                <a:solidFill>
                  <a:schemeClr val="tx1"/>
                </a:solidFill>
                <a:latin typeface="Segoe UI Light" panose="020B0502040204020203" pitchFamily="34" charset="0"/>
              </a:endParaRPr>
            </a:p>
          </p:txBody>
        </p:sp>
        <p:sp>
          <p:nvSpPr>
            <p:cNvPr id="101" name="Rectangle 57">
              <a:extLst>
                <a:ext uri="{FF2B5EF4-FFF2-40B4-BE49-F238E27FC236}">
                  <a16:creationId xmlns:a16="http://schemas.microsoft.com/office/drawing/2014/main" id="{FEF1FE19-1A1F-4BC3-AB27-E406D879A551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744930" y="2677634"/>
              <a:ext cx="1719470" cy="280800"/>
            </a:xfrm>
            <a:prstGeom prst="rect">
              <a:avLst/>
            </a:prstGeom>
            <a:solidFill>
              <a:schemeClr val="bg1"/>
            </a:solidFill>
            <a:ln>
              <a:headEnd/>
              <a:tailEnd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  <a:latin typeface="Segoe UI Light" panose="020B0502040204020203" pitchFamily="34" charset="0"/>
                </a:rPr>
                <a:t>Payment Data</a:t>
              </a:r>
              <a:endParaRPr lang="en-IN" sz="1100" dirty="0">
                <a:solidFill>
                  <a:schemeClr val="tx1"/>
                </a:solidFill>
                <a:latin typeface="Segoe UI Light" panose="020B0502040204020203" pitchFamily="34" charset="0"/>
              </a:endParaRPr>
            </a:p>
          </p:txBody>
        </p:sp>
        <p:sp>
          <p:nvSpPr>
            <p:cNvPr id="102" name="Rectangle 58">
              <a:extLst>
                <a:ext uri="{FF2B5EF4-FFF2-40B4-BE49-F238E27FC236}">
                  <a16:creationId xmlns:a16="http://schemas.microsoft.com/office/drawing/2014/main" id="{B16DE991-FFF0-46FB-8E86-F8C24A602B3A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744931" y="2011840"/>
              <a:ext cx="1719470" cy="280800"/>
            </a:xfrm>
            <a:prstGeom prst="rect">
              <a:avLst/>
            </a:prstGeom>
            <a:solidFill>
              <a:schemeClr val="bg1"/>
            </a:solidFill>
            <a:ln>
              <a:headEnd/>
              <a:tailEnd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  <a:latin typeface="Segoe UI Light" panose="020B0502040204020203" pitchFamily="34" charset="0"/>
                </a:rPr>
                <a:t>Web Data</a:t>
              </a:r>
              <a:endParaRPr lang="en-IN" sz="1100" dirty="0">
                <a:solidFill>
                  <a:schemeClr val="tx1"/>
                </a:solidFill>
                <a:latin typeface="Segoe UI Light" panose="020B0502040204020203" pitchFamily="34" charset="0"/>
              </a:endParaRPr>
            </a:p>
          </p:txBody>
        </p:sp>
        <p:sp>
          <p:nvSpPr>
            <p:cNvPr id="103" name="Rectangle 59">
              <a:extLst>
                <a:ext uri="{FF2B5EF4-FFF2-40B4-BE49-F238E27FC236}">
                  <a16:creationId xmlns:a16="http://schemas.microsoft.com/office/drawing/2014/main" id="{975FBDA7-F278-4A96-A8F6-1E8FDE2D6A4B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744931" y="2344737"/>
              <a:ext cx="1716626" cy="280800"/>
            </a:xfrm>
            <a:prstGeom prst="rect">
              <a:avLst/>
            </a:prstGeom>
            <a:solidFill>
              <a:schemeClr val="bg1"/>
            </a:solidFill>
            <a:ln>
              <a:headEnd/>
              <a:tailEnd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  <a:latin typeface="Segoe UI Light" panose="020B0502040204020203" pitchFamily="34" charset="0"/>
                </a:rPr>
                <a:t>Marketing Data</a:t>
              </a:r>
              <a:endParaRPr lang="en-IN" sz="1100" dirty="0">
                <a:solidFill>
                  <a:schemeClr val="tx1"/>
                </a:solidFill>
                <a:latin typeface="Segoe UI Light" panose="020B0502040204020203" pitchFamily="34" charset="0"/>
              </a:endParaRP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0AA3C138-3031-48C0-BE08-3E5307735E76}"/>
                </a:ext>
              </a:extLst>
            </p:cNvPr>
            <p:cNvSpPr txBox="1"/>
            <p:nvPr/>
          </p:nvSpPr>
          <p:spPr>
            <a:xfrm>
              <a:off x="430512" y="1551496"/>
              <a:ext cx="369428" cy="1891603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r>
                <a:rPr lang="en-IN" sz="1200" dirty="0">
                  <a:solidFill>
                    <a:schemeClr val="bg1"/>
                  </a:solidFill>
                  <a:latin typeface="Segoe UI Light" panose="020B0502040204020203" pitchFamily="34" charset="0"/>
                </a:rPr>
                <a:t> External / Internal</a:t>
              </a:r>
            </a:p>
          </p:txBody>
        </p:sp>
        <p:sp>
          <p:nvSpPr>
            <p:cNvPr id="105" name="Rectangle 57">
              <a:extLst>
                <a:ext uri="{FF2B5EF4-FFF2-40B4-BE49-F238E27FC236}">
                  <a16:creationId xmlns:a16="http://schemas.microsoft.com/office/drawing/2014/main" id="{54136C9B-00E3-4621-9427-5D142CF4CF3C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733895" y="3010531"/>
              <a:ext cx="1719470" cy="280800"/>
            </a:xfrm>
            <a:prstGeom prst="rect">
              <a:avLst/>
            </a:prstGeom>
            <a:solidFill>
              <a:schemeClr val="bg1"/>
            </a:solidFill>
            <a:ln>
              <a:headEnd/>
              <a:tailEnd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  <a:latin typeface="Segoe UI Light" panose="020B0502040204020203" pitchFamily="34" charset="0"/>
                </a:rPr>
                <a:t>App Data</a:t>
              </a:r>
              <a:endParaRPr lang="en-IN" sz="1100" dirty="0">
                <a:solidFill>
                  <a:schemeClr val="tx1"/>
                </a:solidFill>
                <a:latin typeface="Segoe UI Light" panose="020B0502040204020203" pitchFamily="34" charset="0"/>
              </a:endParaRPr>
            </a:p>
          </p:txBody>
        </p:sp>
      </p:grpSp>
      <p:sp>
        <p:nvSpPr>
          <p:cNvPr id="111" name="Rectangle 56">
            <a:extLst>
              <a:ext uri="{FF2B5EF4-FFF2-40B4-BE49-F238E27FC236}">
                <a16:creationId xmlns:a16="http://schemas.microsoft.com/office/drawing/2014/main" id="{C595BA87-6130-4335-807E-CAFC4C6D3714}"/>
              </a:ext>
            </a:extLst>
          </p:cNvPr>
          <p:cNvSpPr>
            <a:spLocks noChangeArrowheads="1"/>
          </p:cNvSpPr>
          <p:nvPr/>
        </p:nvSpPr>
        <p:spPr bwMode="gray">
          <a:xfrm>
            <a:off x="843152" y="3030106"/>
            <a:ext cx="1722621" cy="231433"/>
          </a:xfrm>
          <a:prstGeom prst="rect">
            <a:avLst/>
          </a:prstGeom>
          <a:solidFill>
            <a:schemeClr val="bg1"/>
          </a:solidFill>
          <a:ln>
            <a:headEnd/>
            <a:tailEnd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100" dirty="0">
                <a:solidFill>
                  <a:schemeClr val="tx1"/>
                </a:solidFill>
                <a:latin typeface="Segoe UI Light" panose="020B0502040204020203" pitchFamily="34" charset="0"/>
              </a:rPr>
              <a:t>Dispute Information</a:t>
            </a:r>
            <a:endParaRPr lang="en-IN" sz="1100" dirty="0">
              <a:solidFill>
                <a:schemeClr val="tx1"/>
              </a:solidFill>
              <a:latin typeface="Segoe UI Light" panose="020B0502040204020203" pitchFamily="34" charset="0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870E7314-AC1E-48EF-943A-775C358C65D3}"/>
              </a:ext>
            </a:extLst>
          </p:cNvPr>
          <p:cNvSpPr txBox="1"/>
          <p:nvPr/>
        </p:nvSpPr>
        <p:spPr>
          <a:xfrm>
            <a:off x="560890" y="4054450"/>
            <a:ext cx="369332" cy="147895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IN" sz="1200" dirty="0">
                <a:solidFill>
                  <a:schemeClr val="bg1"/>
                </a:solidFill>
                <a:latin typeface="Segoe UI Light" panose="020B0502040204020203" pitchFamily="34" charset="0"/>
              </a:rPr>
              <a:t> External / Internal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89A8752-AB8C-4EE3-A927-1970C5996E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6075" y="3191393"/>
            <a:ext cx="1135345" cy="1135345"/>
          </a:xfrm>
          <a:prstGeom prst="rect">
            <a:avLst/>
          </a:prstGeom>
        </p:spPr>
      </p:pic>
      <p:sp>
        <p:nvSpPr>
          <p:cNvPr id="35" name="Trapezoid 34">
            <a:extLst>
              <a:ext uri="{FF2B5EF4-FFF2-40B4-BE49-F238E27FC236}">
                <a16:creationId xmlns:a16="http://schemas.microsoft.com/office/drawing/2014/main" id="{FB1C1373-781F-4FB8-BA8E-0BC456203210}"/>
              </a:ext>
            </a:extLst>
          </p:cNvPr>
          <p:cNvSpPr/>
          <p:nvPr/>
        </p:nvSpPr>
        <p:spPr>
          <a:xfrm rot="5400000">
            <a:off x="2766679" y="3491136"/>
            <a:ext cx="3106354" cy="324291"/>
          </a:xfrm>
          <a:prstGeom prst="trapezoid">
            <a:avLst>
              <a:gd name="adj" fmla="val 179384"/>
            </a:avLst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70D669F-90FF-4DD8-AFBF-150DE00C4969}"/>
              </a:ext>
            </a:extLst>
          </p:cNvPr>
          <p:cNvGrpSpPr/>
          <p:nvPr/>
        </p:nvGrpSpPr>
        <p:grpSpPr>
          <a:xfrm>
            <a:off x="3267511" y="5683387"/>
            <a:ext cx="7093797" cy="915819"/>
            <a:chOff x="3267511" y="5509216"/>
            <a:chExt cx="7093797" cy="915819"/>
          </a:xfrm>
        </p:grpSpPr>
        <p:cxnSp>
          <p:nvCxnSpPr>
            <p:cNvPr id="289" name="Straight Connector 288">
              <a:extLst>
                <a:ext uri="{FF2B5EF4-FFF2-40B4-BE49-F238E27FC236}">
                  <a16:creationId xmlns:a16="http://schemas.microsoft.com/office/drawing/2014/main" id="{23CDFDE7-990E-4556-8B96-52ACC2F5FBD5}"/>
                </a:ext>
              </a:extLst>
            </p:cNvPr>
            <p:cNvCxnSpPr>
              <a:cxnSpLocks/>
            </p:cNvCxnSpPr>
            <p:nvPr/>
          </p:nvCxnSpPr>
          <p:spPr>
            <a:xfrm>
              <a:off x="3443709" y="5509216"/>
              <a:ext cx="6917599" cy="0"/>
            </a:xfrm>
            <a:prstGeom prst="line">
              <a:avLst/>
            </a:prstGeom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91" name="Picture 290">
              <a:extLst>
                <a:ext uri="{FF2B5EF4-FFF2-40B4-BE49-F238E27FC236}">
                  <a16:creationId xmlns:a16="http://schemas.microsoft.com/office/drawing/2014/main" id="{7381EE41-5B78-436A-97DF-5466EE69B3A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83591" y="5622253"/>
              <a:ext cx="930281" cy="348220"/>
            </a:xfrm>
            <a:prstGeom prst="rect">
              <a:avLst/>
            </a:prstGeom>
          </p:spPr>
        </p:pic>
        <p:pic>
          <p:nvPicPr>
            <p:cNvPr id="293" name="Picture 292">
              <a:extLst>
                <a:ext uri="{FF2B5EF4-FFF2-40B4-BE49-F238E27FC236}">
                  <a16:creationId xmlns:a16="http://schemas.microsoft.com/office/drawing/2014/main" id="{56F9F1C3-0A4A-437F-9FB9-C09474618E6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937439" y="5852116"/>
              <a:ext cx="835372" cy="523578"/>
            </a:xfrm>
            <a:prstGeom prst="rect">
              <a:avLst/>
            </a:prstGeom>
          </p:spPr>
        </p:pic>
        <p:pic>
          <p:nvPicPr>
            <p:cNvPr id="126" name="Picture 2" descr="Related image">
              <a:extLst>
                <a:ext uri="{FF2B5EF4-FFF2-40B4-BE49-F238E27FC236}">
                  <a16:creationId xmlns:a16="http://schemas.microsoft.com/office/drawing/2014/main" id="{15393058-D8BE-4750-9B8B-5025A4873B9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75196" y="5941867"/>
              <a:ext cx="686553" cy="3928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7" name="Picture 4" descr="Image result for hive sql">
              <a:extLst>
                <a:ext uri="{FF2B5EF4-FFF2-40B4-BE49-F238E27FC236}">
                  <a16:creationId xmlns:a16="http://schemas.microsoft.com/office/drawing/2014/main" id="{2701FBC0-1307-4D50-A0FF-E1DEEFB284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85898" y="5622253"/>
              <a:ext cx="573400" cy="5160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7" name="Picture 296">
              <a:extLst>
                <a:ext uri="{FF2B5EF4-FFF2-40B4-BE49-F238E27FC236}">
                  <a16:creationId xmlns:a16="http://schemas.microsoft.com/office/drawing/2014/main" id="{40AB4E29-F189-40C3-B28F-10D302C7812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267511" y="5938768"/>
              <a:ext cx="1302897" cy="437666"/>
            </a:xfrm>
            <a:prstGeom prst="rect">
              <a:avLst/>
            </a:prstGeom>
          </p:spPr>
        </p:pic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C06C95DE-8B9C-46E0-B2FA-037F93F11328}"/>
                </a:ext>
              </a:extLst>
            </p:cNvPr>
            <p:cNvCxnSpPr>
              <a:cxnSpLocks/>
            </p:cNvCxnSpPr>
            <p:nvPr/>
          </p:nvCxnSpPr>
          <p:spPr>
            <a:xfrm>
              <a:off x="3418516" y="6425035"/>
              <a:ext cx="6917599" cy="0"/>
            </a:xfrm>
            <a:prstGeom prst="line">
              <a:avLst/>
            </a:prstGeom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EAD39ED3-E787-4C3F-837B-79AB0E85D1D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632405" y="5558344"/>
              <a:ext cx="1485037" cy="46662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2CD3C8E-0FF9-4366-B947-6C79B391C04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087575" y="5899197"/>
              <a:ext cx="1020737" cy="348220"/>
            </a:xfrm>
            <a:prstGeom prst="rect">
              <a:avLst/>
            </a:prstGeom>
          </p:spPr>
        </p:pic>
        <p:pic>
          <p:nvPicPr>
            <p:cNvPr id="128" name="Picture 8" descr="Image result for R logo">
              <a:extLst>
                <a:ext uri="{FF2B5EF4-FFF2-40B4-BE49-F238E27FC236}">
                  <a16:creationId xmlns:a16="http://schemas.microsoft.com/office/drawing/2014/main" id="{0412A56D-13C2-4072-BBA9-9D92D853681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17449" y="5602980"/>
              <a:ext cx="495428" cy="433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AD3E8BF0-5D4B-406D-A723-32A922F4AB8F}"/>
              </a:ext>
            </a:extLst>
          </p:cNvPr>
          <p:cNvGrpSpPr/>
          <p:nvPr/>
        </p:nvGrpSpPr>
        <p:grpSpPr>
          <a:xfrm>
            <a:off x="1095524" y="711551"/>
            <a:ext cx="10710769" cy="361692"/>
            <a:chOff x="1113125" y="984576"/>
            <a:chExt cx="10710769" cy="361692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722DD900-320D-457A-9BAF-F7E22E888F5F}"/>
                </a:ext>
              </a:extLst>
            </p:cNvPr>
            <p:cNvSpPr txBox="1"/>
            <p:nvPr/>
          </p:nvSpPr>
          <p:spPr>
            <a:xfrm>
              <a:off x="1113125" y="1038491"/>
              <a:ext cx="1616148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 anchor="ctr">
              <a:spAutoFit/>
            </a:bodyPr>
            <a:lstStyle/>
            <a:p>
              <a:pPr algn="ctr" eaLnBrk="0" hangingPunct="0">
                <a:spcBef>
                  <a:spcPct val="20000"/>
                </a:spcBef>
                <a:buClr>
                  <a:srgbClr val="500093"/>
                </a:buClr>
                <a:buSzPct val="80000"/>
              </a:pPr>
              <a:r>
                <a:rPr lang="en-US" sz="1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Lucida Sans"/>
                  <a:ea typeface="Segoe UI" panose="020B0502040204020203" pitchFamily="34" charset="0"/>
                  <a:cs typeface="Lucida Sans"/>
                </a:rPr>
                <a:t>Data Acquisition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DC5F1777-202B-400C-89BF-7ED775E4F5A1}"/>
                </a:ext>
              </a:extLst>
            </p:cNvPr>
            <p:cNvSpPr txBox="1"/>
            <p:nvPr/>
          </p:nvSpPr>
          <p:spPr>
            <a:xfrm>
              <a:off x="4976710" y="1034908"/>
              <a:ext cx="2456122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 eaLnBrk="0" hangingPunct="0">
                <a:spcBef>
                  <a:spcPct val="20000"/>
                </a:spcBef>
                <a:buClr>
                  <a:srgbClr val="500093"/>
                </a:buClr>
                <a:buSzPct val="80000"/>
              </a:pPr>
              <a:r>
                <a:rPr lang="en-US" sz="1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Lucida Sans"/>
                  <a:ea typeface="Segoe UI" panose="020B0502040204020203" pitchFamily="34" charset="0"/>
                  <a:cs typeface="Lucida Sans"/>
                </a:rPr>
                <a:t>Creating unified data view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B1DF07D4-DA6E-4128-BF20-26D740311BF8}"/>
                </a:ext>
              </a:extLst>
            </p:cNvPr>
            <p:cNvSpPr txBox="1"/>
            <p:nvPr/>
          </p:nvSpPr>
          <p:spPr>
            <a:xfrm>
              <a:off x="9782950" y="984576"/>
              <a:ext cx="2040944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 anchor="ctr">
              <a:spAutoFit/>
            </a:bodyPr>
            <a:lstStyle/>
            <a:p>
              <a:pPr algn="ctr" eaLnBrk="0" hangingPunct="0">
                <a:spcBef>
                  <a:spcPct val="20000"/>
                </a:spcBef>
                <a:buClr>
                  <a:srgbClr val="500093"/>
                </a:buClr>
                <a:buSzPct val="80000"/>
              </a:pPr>
              <a:r>
                <a:rPr lang="en-US" sz="1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Lucida Sans"/>
                  <a:ea typeface="Segoe UI" panose="020B0502040204020203" pitchFamily="34" charset="0"/>
                  <a:cs typeface="Lucida Sans"/>
                </a:rPr>
                <a:t>Enable Consumption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832211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22783" y="80888"/>
            <a:ext cx="9501807" cy="358283"/>
          </a:xfrm>
        </p:spPr>
        <p:txBody>
          <a:bodyPr/>
          <a:lstStyle/>
          <a:p>
            <a:r>
              <a:rPr lang="en-US" dirty="0"/>
              <a:t>Procurement Optimization – Should Cost Modeling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0B40319A-8340-4C23-8985-3009D7D93B5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96270482"/>
              </p:ext>
            </p:extLst>
          </p:nvPr>
        </p:nvGraphicFramePr>
        <p:xfrm>
          <a:off x="-44539" y="1875558"/>
          <a:ext cx="6688228" cy="39168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CFE24D1-659F-447E-81C9-1C759948675C}"/>
              </a:ext>
            </a:extLst>
          </p:cNvPr>
          <p:cNvSpPr txBox="1"/>
          <p:nvPr/>
        </p:nvSpPr>
        <p:spPr>
          <a:xfrm>
            <a:off x="206010" y="3467867"/>
            <a:ext cx="1215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Many</a:t>
            </a:r>
            <a:b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Suppliers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35CBE07-AC33-4364-8D91-BDF1B9940569}"/>
              </a:ext>
            </a:extLst>
          </p:cNvPr>
          <p:cNvSpPr txBox="1"/>
          <p:nvPr/>
        </p:nvSpPr>
        <p:spPr>
          <a:xfrm>
            <a:off x="5218933" y="3503887"/>
            <a:ext cx="12075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Few</a:t>
            </a:r>
            <a:b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Suppliers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63C0903-339B-46F7-8B82-B12407E0225E}"/>
              </a:ext>
            </a:extLst>
          </p:cNvPr>
          <p:cNvSpPr txBox="1"/>
          <p:nvPr/>
        </p:nvSpPr>
        <p:spPr>
          <a:xfrm>
            <a:off x="2681139" y="5740276"/>
            <a:ext cx="1782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Commodity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C8770AA-810E-4DBC-B64F-4643D54C7632}"/>
              </a:ext>
            </a:extLst>
          </p:cNvPr>
          <p:cNvSpPr txBox="1"/>
          <p:nvPr/>
        </p:nvSpPr>
        <p:spPr>
          <a:xfrm>
            <a:off x="2155533" y="1487964"/>
            <a:ext cx="2288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Highly Engineered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9FF6222-D960-41A5-B415-5006321243B5}"/>
              </a:ext>
            </a:extLst>
          </p:cNvPr>
          <p:cNvSpPr/>
          <p:nvPr/>
        </p:nvSpPr>
        <p:spPr>
          <a:xfrm>
            <a:off x="6907148" y="775899"/>
            <a:ext cx="5043544" cy="473826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b="1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Should Cost Analysis –Price Negotiation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7681830" y="1647318"/>
            <a:ext cx="3494181" cy="4195160"/>
            <a:chOff x="8282607" y="1647318"/>
            <a:chExt cx="3494181" cy="419516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031FB9A-FBFC-4FD6-8045-850B3C0AA60C}"/>
                </a:ext>
              </a:extLst>
            </p:cNvPr>
            <p:cNvSpPr/>
            <p:nvPr/>
          </p:nvSpPr>
          <p:spPr>
            <a:xfrm>
              <a:off x="8282607" y="1727696"/>
              <a:ext cx="2504661" cy="36713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dirty="0">
                  <a:latin typeface="Arial" panose="020B0604020202020204" pitchFamily="34" charset="0"/>
                  <a:cs typeface="Arial" panose="020B0604020202020204" pitchFamily="34" charset="0"/>
                </a:rPr>
                <a:t>Cost to Supplier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5DF4A51-5437-40D0-BD78-6478BF0B18F1}"/>
                </a:ext>
              </a:extLst>
            </p:cNvPr>
            <p:cNvSpPr/>
            <p:nvPr/>
          </p:nvSpPr>
          <p:spPr>
            <a:xfrm>
              <a:off x="8317945" y="2536134"/>
              <a:ext cx="2504661" cy="389473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dirty="0">
                  <a:latin typeface="Arial" panose="020B0604020202020204" pitchFamily="34" charset="0"/>
                  <a:cs typeface="Arial" panose="020B0604020202020204" pitchFamily="34" charset="0"/>
                </a:rPr>
                <a:t>Labour Cost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711F987-EB96-4AAB-8BE5-562E6499160E}"/>
                </a:ext>
              </a:extLst>
            </p:cNvPr>
            <p:cNvSpPr/>
            <p:nvPr/>
          </p:nvSpPr>
          <p:spPr>
            <a:xfrm>
              <a:off x="8335615" y="3446726"/>
              <a:ext cx="2504661" cy="387263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dirty="0">
                  <a:latin typeface="Arial" panose="020B0604020202020204" pitchFamily="34" charset="0"/>
                  <a:cs typeface="Arial" panose="020B0604020202020204" pitchFamily="34" charset="0"/>
                </a:rPr>
                <a:t>Material Cost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4D0F3ED-BE3E-4563-8870-F1B4DAA133CD}"/>
                </a:ext>
              </a:extLst>
            </p:cNvPr>
            <p:cNvSpPr/>
            <p:nvPr/>
          </p:nvSpPr>
          <p:spPr>
            <a:xfrm>
              <a:off x="8362119" y="4374647"/>
              <a:ext cx="2504661" cy="42677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dirty="0">
                  <a:latin typeface="Arial" panose="020B0604020202020204" pitchFamily="34" charset="0"/>
                  <a:cs typeface="Arial" panose="020B0604020202020204" pitchFamily="34" charset="0"/>
                </a:rPr>
                <a:t>Mark up Cost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E5AAE40A-A143-4AEE-AB20-3C5609135F10}"/>
                </a:ext>
              </a:extLst>
            </p:cNvPr>
            <p:cNvSpPr/>
            <p:nvPr/>
          </p:nvSpPr>
          <p:spPr>
            <a:xfrm>
              <a:off x="8335614" y="5342083"/>
              <a:ext cx="2504661" cy="42493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dirty="0">
                  <a:latin typeface="Arial" panose="020B0604020202020204" pitchFamily="34" charset="0"/>
                  <a:cs typeface="Arial" panose="020B0604020202020204" pitchFamily="34" charset="0"/>
                </a:rPr>
                <a:t>Margin</a:t>
              </a:r>
            </a:p>
          </p:txBody>
        </p:sp>
        <p:sp>
          <p:nvSpPr>
            <p:cNvPr id="8" name="Plus Sign 7">
              <a:extLst>
                <a:ext uri="{FF2B5EF4-FFF2-40B4-BE49-F238E27FC236}">
                  <a16:creationId xmlns:a16="http://schemas.microsoft.com/office/drawing/2014/main" id="{7325D0D2-D1C5-4F46-97C4-20092AFC16EC}"/>
                </a:ext>
              </a:extLst>
            </p:cNvPr>
            <p:cNvSpPr/>
            <p:nvPr/>
          </p:nvSpPr>
          <p:spPr>
            <a:xfrm>
              <a:off x="9455424" y="3010918"/>
              <a:ext cx="463826" cy="384239"/>
            </a:xfrm>
            <a:prstGeom prst="mathPlu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Plus Sign 22">
              <a:extLst>
                <a:ext uri="{FF2B5EF4-FFF2-40B4-BE49-F238E27FC236}">
                  <a16:creationId xmlns:a16="http://schemas.microsoft.com/office/drawing/2014/main" id="{687151E7-CA86-4087-A004-FBFEABE159B3}"/>
                </a:ext>
              </a:extLst>
            </p:cNvPr>
            <p:cNvSpPr/>
            <p:nvPr/>
          </p:nvSpPr>
          <p:spPr>
            <a:xfrm>
              <a:off x="9428920" y="2134940"/>
              <a:ext cx="463826" cy="384239"/>
            </a:xfrm>
            <a:prstGeom prst="mathPlu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Plus Sign 23">
              <a:extLst>
                <a:ext uri="{FF2B5EF4-FFF2-40B4-BE49-F238E27FC236}">
                  <a16:creationId xmlns:a16="http://schemas.microsoft.com/office/drawing/2014/main" id="{9F7479A4-0DC7-4D42-B797-288AFCA07EC7}"/>
                </a:ext>
              </a:extLst>
            </p:cNvPr>
            <p:cNvSpPr/>
            <p:nvPr/>
          </p:nvSpPr>
          <p:spPr>
            <a:xfrm>
              <a:off x="9455424" y="3958099"/>
              <a:ext cx="463826" cy="384239"/>
            </a:xfrm>
            <a:prstGeom prst="mathPlu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Plus Sign 24">
              <a:extLst>
                <a:ext uri="{FF2B5EF4-FFF2-40B4-BE49-F238E27FC236}">
                  <a16:creationId xmlns:a16="http://schemas.microsoft.com/office/drawing/2014/main" id="{5AE59D01-0B6E-4AA3-928E-0814196748DE}"/>
                </a:ext>
              </a:extLst>
            </p:cNvPr>
            <p:cNvSpPr/>
            <p:nvPr/>
          </p:nvSpPr>
          <p:spPr>
            <a:xfrm>
              <a:off x="9455424" y="4839509"/>
              <a:ext cx="463826" cy="384239"/>
            </a:xfrm>
            <a:prstGeom prst="mathPlu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952DC85B-D508-440E-86C7-09435F730F9A}"/>
                </a:ext>
              </a:extLst>
            </p:cNvPr>
            <p:cNvCxnSpPr>
              <a:cxnSpLocks/>
            </p:cNvCxnSpPr>
            <p:nvPr/>
          </p:nvCxnSpPr>
          <p:spPr>
            <a:xfrm>
              <a:off x="11330609" y="1647318"/>
              <a:ext cx="13251" cy="419516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BA37259D-97A7-41C6-BAA1-6179A498FB3D}"/>
                </a:ext>
              </a:extLst>
            </p:cNvPr>
            <p:cNvCxnSpPr/>
            <p:nvPr/>
          </p:nvCxnSpPr>
          <p:spPr>
            <a:xfrm>
              <a:off x="10654748" y="1647318"/>
              <a:ext cx="68911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91D7B6F6-254D-4615-B0A3-7C783B040C5D}"/>
                </a:ext>
              </a:extLst>
            </p:cNvPr>
            <p:cNvCxnSpPr/>
            <p:nvPr/>
          </p:nvCxnSpPr>
          <p:spPr>
            <a:xfrm>
              <a:off x="10654747" y="5826648"/>
              <a:ext cx="68911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B0BF5A7-93C5-4B25-B418-B4841DD517F2}"/>
                </a:ext>
              </a:extLst>
            </p:cNvPr>
            <p:cNvSpPr txBox="1"/>
            <p:nvPr/>
          </p:nvSpPr>
          <p:spPr>
            <a:xfrm>
              <a:off x="11315123" y="2681812"/>
              <a:ext cx="461665" cy="2345066"/>
            </a:xfrm>
            <a:prstGeom prst="rect">
              <a:avLst/>
            </a:prstGeom>
            <a:noFill/>
          </p:spPr>
          <p:txBody>
            <a:bodyPr vert="vert" wrap="none" rtlCol="0">
              <a:spAutoFit/>
            </a:bodyPr>
            <a:lstStyle/>
            <a:p>
              <a:r>
                <a:rPr lang="en-IN" dirty="0">
                  <a:latin typeface="Arial" panose="020B0604020202020204" pitchFamily="34" charset="0"/>
                  <a:cs typeface="Arial" panose="020B0604020202020204" pitchFamily="34" charset="0"/>
                </a:rPr>
                <a:t>NEGOTIATED PRICE</a:t>
              </a:r>
            </a:p>
          </p:txBody>
        </p: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343AF718-8526-4D39-87AE-3BF7F3A72351}"/>
              </a:ext>
            </a:extLst>
          </p:cNvPr>
          <p:cNvSpPr/>
          <p:nvPr/>
        </p:nvSpPr>
        <p:spPr>
          <a:xfrm>
            <a:off x="206010" y="775898"/>
            <a:ext cx="6220484" cy="469243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b="1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Need for Should Cost Analysis</a:t>
            </a:r>
          </a:p>
        </p:txBody>
      </p:sp>
    </p:spTree>
    <p:extLst>
      <p:ext uri="{BB962C8B-B14F-4D97-AF65-F5344CB8AC3E}">
        <p14:creationId xmlns:p14="http://schemas.microsoft.com/office/powerpoint/2010/main" val="146114128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22783" y="80888"/>
            <a:ext cx="9501807" cy="358283"/>
          </a:xfrm>
        </p:spPr>
        <p:txBody>
          <a:bodyPr/>
          <a:lstStyle/>
          <a:p>
            <a:r>
              <a:rPr lang="en-US" dirty="0"/>
              <a:t>Procurement Optimization : Price Forecasting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3975590-355A-4947-B4DE-5D1DDE4FA53F}"/>
              </a:ext>
            </a:extLst>
          </p:cNvPr>
          <p:cNvSpPr txBox="1"/>
          <p:nvPr/>
        </p:nvSpPr>
        <p:spPr>
          <a:xfrm>
            <a:off x="467608" y="2024116"/>
            <a:ext cx="1683026" cy="649224"/>
          </a:xfrm>
          <a:prstGeom prst="rect">
            <a:avLst/>
          </a:prstGeom>
          <a:solidFill>
            <a:schemeClr val="accent6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pPr algn="ctr"/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Historical Price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791A4F9-6E67-4868-8998-DC84C726DA08}"/>
              </a:ext>
            </a:extLst>
          </p:cNvPr>
          <p:cNvSpPr txBox="1"/>
          <p:nvPr/>
        </p:nvSpPr>
        <p:spPr>
          <a:xfrm>
            <a:off x="467608" y="3463818"/>
            <a:ext cx="1683026" cy="649224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Price Drivers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1900CFE-59C9-4FD2-AE2A-47DD008DD693}"/>
              </a:ext>
            </a:extLst>
          </p:cNvPr>
          <p:cNvSpPr txBox="1"/>
          <p:nvPr/>
        </p:nvSpPr>
        <p:spPr>
          <a:xfrm>
            <a:off x="3033324" y="1581303"/>
            <a:ext cx="1351724" cy="649224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Trail data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9E95973-16B5-40E0-8E68-5B35081734AA}"/>
              </a:ext>
            </a:extLst>
          </p:cNvPr>
          <p:cNvSpPr txBox="1"/>
          <p:nvPr/>
        </p:nvSpPr>
        <p:spPr>
          <a:xfrm>
            <a:off x="3033325" y="2466930"/>
            <a:ext cx="1351723" cy="646331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Test demand</a:t>
            </a:r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241C6F80-8DB4-4624-9B60-7C0E0184C47D}"/>
              </a:ext>
            </a:extLst>
          </p:cNvPr>
          <p:cNvCxnSpPr>
            <a:stCxn id="37" idx="3"/>
            <a:endCxn id="63" idx="1"/>
          </p:cNvCxnSpPr>
          <p:nvPr/>
        </p:nvCxnSpPr>
        <p:spPr>
          <a:xfrm>
            <a:off x="2150634" y="2348728"/>
            <a:ext cx="882691" cy="44136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EF1CA532-1397-41C5-AE71-EEF020ADAEC5}"/>
              </a:ext>
            </a:extLst>
          </p:cNvPr>
          <p:cNvCxnSpPr>
            <a:stCxn id="37" idx="3"/>
            <a:endCxn id="62" idx="1"/>
          </p:cNvCxnSpPr>
          <p:nvPr/>
        </p:nvCxnSpPr>
        <p:spPr>
          <a:xfrm flipV="1">
            <a:off x="2150634" y="1905915"/>
            <a:ext cx="882690" cy="44281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9C18382F-EC5E-4E02-A69B-5C4D5C111FAC}"/>
              </a:ext>
            </a:extLst>
          </p:cNvPr>
          <p:cNvSpPr/>
          <p:nvPr/>
        </p:nvSpPr>
        <p:spPr>
          <a:xfrm>
            <a:off x="5274364" y="2202564"/>
            <a:ext cx="1669774" cy="3059624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Forecasting Algorithm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F4DB95F-EA4D-4D61-AA50-7D2215AE7823}"/>
              </a:ext>
            </a:extLst>
          </p:cNvPr>
          <p:cNvCxnSpPr>
            <a:cxnSpLocks/>
          </p:cNvCxnSpPr>
          <p:nvPr/>
        </p:nvCxnSpPr>
        <p:spPr>
          <a:xfrm flipV="1">
            <a:off x="4385048" y="2799970"/>
            <a:ext cx="8760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Rectangle 89">
            <a:extLst>
              <a:ext uri="{FF2B5EF4-FFF2-40B4-BE49-F238E27FC236}">
                <a16:creationId xmlns:a16="http://schemas.microsoft.com/office/drawing/2014/main" id="{6D47D07A-AC27-4D74-B5A0-95DE69F5F08D}"/>
              </a:ext>
            </a:extLst>
          </p:cNvPr>
          <p:cNvSpPr/>
          <p:nvPr/>
        </p:nvSpPr>
        <p:spPr>
          <a:xfrm>
            <a:off x="7674430" y="2202563"/>
            <a:ext cx="1669774" cy="14228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Accuracy measurement 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E74330B8-1102-43D9-9521-761ECCE82451}"/>
              </a:ext>
            </a:extLst>
          </p:cNvPr>
          <p:cNvSpPr/>
          <p:nvPr/>
        </p:nvSpPr>
        <p:spPr>
          <a:xfrm>
            <a:off x="7674430" y="3750890"/>
            <a:ext cx="1669774" cy="14228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Error noise check</a:t>
            </a:r>
          </a:p>
        </p:txBody>
      </p: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73A6F8E1-5D3D-49AC-9CA0-E91D835CDFEA}"/>
              </a:ext>
            </a:extLst>
          </p:cNvPr>
          <p:cNvCxnSpPr>
            <a:stCxn id="14" idx="3"/>
            <a:endCxn id="90" idx="1"/>
          </p:cNvCxnSpPr>
          <p:nvPr/>
        </p:nvCxnSpPr>
        <p:spPr>
          <a:xfrm flipV="1">
            <a:off x="6944138" y="2913982"/>
            <a:ext cx="730292" cy="81839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6E8DCF41-B2BB-4E03-B23B-B0B1FBF4C269}"/>
              </a:ext>
            </a:extLst>
          </p:cNvPr>
          <p:cNvCxnSpPr>
            <a:cxnSpLocks/>
            <a:stCxn id="14" idx="3"/>
            <a:endCxn id="91" idx="1"/>
          </p:cNvCxnSpPr>
          <p:nvPr/>
        </p:nvCxnSpPr>
        <p:spPr>
          <a:xfrm>
            <a:off x="6944138" y="3732376"/>
            <a:ext cx="730292" cy="72993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BFC1FA77-46A0-4CBA-8FBD-76F625FB118F}"/>
              </a:ext>
            </a:extLst>
          </p:cNvPr>
          <p:cNvCxnSpPr>
            <a:stCxn id="62" idx="3"/>
            <a:endCxn id="90" idx="0"/>
          </p:cNvCxnSpPr>
          <p:nvPr/>
        </p:nvCxnSpPr>
        <p:spPr>
          <a:xfrm>
            <a:off x="4385048" y="1905915"/>
            <a:ext cx="4124269" cy="29664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7" name="Diagram 106">
            <a:extLst>
              <a:ext uri="{FF2B5EF4-FFF2-40B4-BE49-F238E27FC236}">
                <a16:creationId xmlns:a16="http://schemas.microsoft.com/office/drawing/2014/main" id="{2BBE61B7-2489-44A3-8335-B4CB2D96238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15715147"/>
              </p:ext>
            </p:extLst>
          </p:nvPr>
        </p:nvGraphicFramePr>
        <p:xfrm>
          <a:off x="10074499" y="1693512"/>
          <a:ext cx="1669767" cy="34802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D6B83006-034B-4C2E-AFE1-387162A98876}"/>
              </a:ext>
            </a:extLst>
          </p:cNvPr>
          <p:cNvCxnSpPr>
            <a:stCxn id="90" idx="3"/>
          </p:cNvCxnSpPr>
          <p:nvPr/>
        </p:nvCxnSpPr>
        <p:spPr>
          <a:xfrm>
            <a:off x="9344204" y="2913982"/>
            <a:ext cx="71419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1F14EB23-74AA-4793-ACAF-24AD34F7727D}"/>
              </a:ext>
            </a:extLst>
          </p:cNvPr>
          <p:cNvCxnSpPr>
            <a:cxnSpLocks/>
          </p:cNvCxnSpPr>
          <p:nvPr/>
        </p:nvCxnSpPr>
        <p:spPr>
          <a:xfrm flipV="1">
            <a:off x="10071643" y="1988105"/>
            <a:ext cx="0" cy="9258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1CE27E81-46CD-49BC-97BE-B8BD8983EB06}"/>
              </a:ext>
            </a:extLst>
          </p:cNvPr>
          <p:cNvCxnSpPr>
            <a:cxnSpLocks/>
          </p:cNvCxnSpPr>
          <p:nvPr/>
        </p:nvCxnSpPr>
        <p:spPr>
          <a:xfrm>
            <a:off x="10078282" y="1974928"/>
            <a:ext cx="45719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Connector: Elbow 124">
            <a:extLst>
              <a:ext uri="{FF2B5EF4-FFF2-40B4-BE49-F238E27FC236}">
                <a16:creationId xmlns:a16="http://schemas.microsoft.com/office/drawing/2014/main" id="{9C3B3033-81EB-4CA8-B4CA-8F5ECA019CC3}"/>
              </a:ext>
            </a:extLst>
          </p:cNvPr>
          <p:cNvCxnSpPr>
            <a:stCxn id="91" idx="3"/>
          </p:cNvCxnSpPr>
          <p:nvPr/>
        </p:nvCxnSpPr>
        <p:spPr>
          <a:xfrm flipV="1">
            <a:off x="9344204" y="2913983"/>
            <a:ext cx="734078" cy="154832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onnector: Elbow 131">
            <a:extLst>
              <a:ext uri="{FF2B5EF4-FFF2-40B4-BE49-F238E27FC236}">
                <a16:creationId xmlns:a16="http://schemas.microsoft.com/office/drawing/2014/main" id="{AE1F9992-D229-4AFC-B654-9F31AA701CAD}"/>
              </a:ext>
            </a:extLst>
          </p:cNvPr>
          <p:cNvCxnSpPr>
            <a:cxnSpLocks/>
            <a:stCxn id="91" idx="2"/>
            <a:endCxn id="14" idx="2"/>
          </p:cNvCxnSpPr>
          <p:nvPr/>
        </p:nvCxnSpPr>
        <p:spPr>
          <a:xfrm rot="5400000">
            <a:off x="7265054" y="4017925"/>
            <a:ext cx="88460" cy="2400066"/>
          </a:xfrm>
          <a:prstGeom prst="bentConnector3">
            <a:avLst>
              <a:gd name="adj1" fmla="val 35842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FC9CFF81-967E-4B59-933D-DDEDD16CABC3}"/>
              </a:ext>
            </a:extLst>
          </p:cNvPr>
          <p:cNvSpPr txBox="1"/>
          <p:nvPr/>
        </p:nvSpPr>
        <p:spPr>
          <a:xfrm>
            <a:off x="331304" y="749025"/>
            <a:ext cx="1955635" cy="560314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algn="ctr">
              <a:defRPr sz="1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IN" sz="1600" dirty="0"/>
              <a:t>DATA COLLECTION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84667813-DA68-49FE-8EFC-043A234883DC}"/>
              </a:ext>
            </a:extLst>
          </p:cNvPr>
          <p:cNvSpPr txBox="1"/>
          <p:nvPr/>
        </p:nvSpPr>
        <p:spPr>
          <a:xfrm>
            <a:off x="2731369" y="721011"/>
            <a:ext cx="1955635" cy="588328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algn="ctr">
              <a:defRPr sz="1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IN" sz="1600" dirty="0"/>
              <a:t>DATA SEGMENTATION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873F5ADE-3492-4331-BE57-94031E642ECE}"/>
              </a:ext>
            </a:extLst>
          </p:cNvPr>
          <p:cNvSpPr txBox="1"/>
          <p:nvPr/>
        </p:nvSpPr>
        <p:spPr>
          <a:xfrm>
            <a:off x="5131434" y="721011"/>
            <a:ext cx="1955635" cy="588328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algn="ctr">
              <a:defRPr sz="1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IN" sz="1600" dirty="0"/>
              <a:t>ALGORITHM</a:t>
            </a: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43080838-00FD-42FC-B579-6EC79659145B}"/>
              </a:ext>
            </a:extLst>
          </p:cNvPr>
          <p:cNvSpPr txBox="1"/>
          <p:nvPr/>
        </p:nvSpPr>
        <p:spPr>
          <a:xfrm>
            <a:off x="7531500" y="721011"/>
            <a:ext cx="1955635" cy="588328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algn="ctr">
              <a:defRPr sz="1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IN" sz="1600" dirty="0"/>
              <a:t>FORECAST VALIDATION</a:t>
            </a: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5CFACC8E-FF1E-4CFF-8776-366BD32C3EEC}"/>
              </a:ext>
            </a:extLst>
          </p:cNvPr>
          <p:cNvSpPr txBox="1"/>
          <p:nvPr/>
        </p:nvSpPr>
        <p:spPr>
          <a:xfrm>
            <a:off x="9931565" y="721011"/>
            <a:ext cx="1955635" cy="588328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algn="ctr">
              <a:defRPr sz="1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IN" sz="1600" dirty="0"/>
              <a:t>FINAL FORECAST</a:t>
            </a:r>
          </a:p>
        </p:txBody>
      </p:sp>
      <p:cxnSp>
        <p:nvCxnSpPr>
          <p:cNvPr id="143" name="Straight Arrow Connector 142">
            <a:extLst>
              <a:ext uri="{FF2B5EF4-FFF2-40B4-BE49-F238E27FC236}">
                <a16:creationId xmlns:a16="http://schemas.microsoft.com/office/drawing/2014/main" id="{00A4433A-0297-4860-8D08-1239BB5CB66B}"/>
              </a:ext>
            </a:extLst>
          </p:cNvPr>
          <p:cNvCxnSpPr>
            <a:cxnSpLocks/>
          </p:cNvCxnSpPr>
          <p:nvPr/>
        </p:nvCxnSpPr>
        <p:spPr>
          <a:xfrm flipV="1">
            <a:off x="2150634" y="3756232"/>
            <a:ext cx="31104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414299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1080" y="80888"/>
            <a:ext cx="10591799" cy="389969"/>
          </a:xfrm>
        </p:spPr>
        <p:txBody>
          <a:bodyPr/>
          <a:lstStyle/>
          <a:p>
            <a:r>
              <a:rPr lang="en-US" dirty="0"/>
              <a:t>Procurement Optimization : Strategic Supplier Optimization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1E6924D7-8294-4C97-948E-D3F2DC76DCD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40309311"/>
              </p:ext>
            </p:extLst>
          </p:nvPr>
        </p:nvGraphicFramePr>
        <p:xfrm>
          <a:off x="1163320" y="1146387"/>
          <a:ext cx="2326640" cy="36389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62" name="Diagram 61">
            <a:extLst>
              <a:ext uri="{FF2B5EF4-FFF2-40B4-BE49-F238E27FC236}">
                <a16:creationId xmlns:a16="http://schemas.microsoft.com/office/drawing/2014/main" id="{95014DCB-AF32-46D3-AD8B-38BF15B773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27853884"/>
              </p:ext>
            </p:extLst>
          </p:nvPr>
        </p:nvGraphicFramePr>
        <p:xfrm>
          <a:off x="8326120" y="1253067"/>
          <a:ext cx="2326640" cy="35322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FA63A826-4116-4567-9B4C-EBBD57A2848D}"/>
              </a:ext>
            </a:extLst>
          </p:cNvPr>
          <p:cNvSpPr txBox="1"/>
          <p:nvPr/>
        </p:nvSpPr>
        <p:spPr>
          <a:xfrm>
            <a:off x="1706880" y="5602067"/>
            <a:ext cx="8397240" cy="369332"/>
          </a:xfrm>
          <a:prstGeom prst="rect">
            <a:avLst/>
          </a:prstGeom>
          <a:solidFill>
            <a:srgbClr val="000000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IN" dirty="0">
                <a:solidFill>
                  <a:schemeClr val="bg1"/>
                </a:solidFill>
              </a:rPr>
              <a:t>Supplier Selection Engine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76021C17-D187-4A42-8630-8885A6137956}"/>
              </a:ext>
            </a:extLst>
          </p:cNvPr>
          <p:cNvSpPr txBox="1"/>
          <p:nvPr/>
        </p:nvSpPr>
        <p:spPr>
          <a:xfrm>
            <a:off x="1181901" y="598270"/>
            <a:ext cx="2289479" cy="466344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algn="ctr">
              <a:defRPr sz="1400" b="1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IN" sz="1800" dirty="0"/>
              <a:t>SUPPLIER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13A3AFB3-6111-44A2-83BB-34ACE243FB0E}"/>
              </a:ext>
            </a:extLst>
          </p:cNvPr>
          <p:cNvSpPr txBox="1"/>
          <p:nvPr/>
        </p:nvSpPr>
        <p:spPr>
          <a:xfrm>
            <a:off x="8344701" y="598270"/>
            <a:ext cx="2289479" cy="466344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algn="ctr">
              <a:defRPr sz="1400" b="1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IN" sz="1800" dirty="0"/>
              <a:t>CUSTOMER</a:t>
            </a:r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C3DD4681-A573-4F86-89AF-0471C2726680}"/>
              </a:ext>
            </a:extLst>
          </p:cNvPr>
          <p:cNvGrpSpPr/>
          <p:nvPr/>
        </p:nvGrpSpPr>
        <p:grpSpPr>
          <a:xfrm>
            <a:off x="365759" y="1523997"/>
            <a:ext cx="1341121" cy="4262736"/>
            <a:chOff x="365759" y="1523997"/>
            <a:chExt cx="1341121" cy="4262736"/>
          </a:xfrm>
        </p:grpSpPr>
        <p:cxnSp>
          <p:nvCxnSpPr>
            <p:cNvPr id="103" name="Connector: Elbow 102">
              <a:extLst>
                <a:ext uri="{FF2B5EF4-FFF2-40B4-BE49-F238E27FC236}">
                  <a16:creationId xmlns:a16="http://schemas.microsoft.com/office/drawing/2014/main" id="{BA25BCF4-E6C5-4AD4-ADB5-6D0FB8CA5842}"/>
                </a:ext>
              </a:extLst>
            </p:cNvPr>
            <p:cNvCxnSpPr>
              <a:cxnSpLocks/>
              <a:endCxn id="10" idx="1"/>
            </p:cNvCxnSpPr>
            <p:nvPr/>
          </p:nvCxnSpPr>
          <p:spPr>
            <a:xfrm rot="16200000" flipH="1">
              <a:off x="-1095048" y="2984805"/>
              <a:ext cx="4262736" cy="1341120"/>
            </a:xfrm>
            <a:prstGeom prst="bentConnector2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A2F9552D-4F1B-44B1-B308-89605C1B22E2}"/>
                </a:ext>
              </a:extLst>
            </p:cNvPr>
            <p:cNvCxnSpPr/>
            <p:nvPr/>
          </p:nvCxnSpPr>
          <p:spPr>
            <a:xfrm>
              <a:off x="381000" y="1523997"/>
              <a:ext cx="782320" cy="0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A45F9305-0559-498D-8A1F-271F4CDB50A7}"/>
                </a:ext>
              </a:extLst>
            </p:cNvPr>
            <p:cNvCxnSpPr/>
            <p:nvPr/>
          </p:nvCxnSpPr>
          <p:spPr>
            <a:xfrm>
              <a:off x="365759" y="2263500"/>
              <a:ext cx="78232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4DAF8964-1FAC-47C7-9F7D-F6794B917C94}"/>
                </a:ext>
              </a:extLst>
            </p:cNvPr>
            <p:cNvCxnSpPr/>
            <p:nvPr/>
          </p:nvCxnSpPr>
          <p:spPr>
            <a:xfrm>
              <a:off x="365759" y="3008977"/>
              <a:ext cx="78232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27EAB474-D431-4421-95AB-E8DAB319DFA8}"/>
                </a:ext>
              </a:extLst>
            </p:cNvPr>
            <p:cNvCxnSpPr/>
            <p:nvPr/>
          </p:nvCxnSpPr>
          <p:spPr>
            <a:xfrm>
              <a:off x="365759" y="3740497"/>
              <a:ext cx="78232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AB637574-50C1-46FF-95C9-DABF9228ADA0}"/>
                </a:ext>
              </a:extLst>
            </p:cNvPr>
            <p:cNvCxnSpPr/>
            <p:nvPr/>
          </p:nvCxnSpPr>
          <p:spPr>
            <a:xfrm>
              <a:off x="381000" y="4433921"/>
              <a:ext cx="78232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C9DA55E2-6465-43D4-85B4-2C54166CCB53}"/>
              </a:ext>
            </a:extLst>
          </p:cNvPr>
          <p:cNvGrpSpPr/>
          <p:nvPr/>
        </p:nvGrpSpPr>
        <p:grpSpPr>
          <a:xfrm flipH="1">
            <a:off x="10104120" y="1523997"/>
            <a:ext cx="1341121" cy="4262736"/>
            <a:chOff x="365759" y="1523997"/>
            <a:chExt cx="1341121" cy="4262736"/>
          </a:xfrm>
        </p:grpSpPr>
        <p:cxnSp>
          <p:nvCxnSpPr>
            <p:cNvPr id="117" name="Connector: Elbow 116">
              <a:extLst>
                <a:ext uri="{FF2B5EF4-FFF2-40B4-BE49-F238E27FC236}">
                  <a16:creationId xmlns:a16="http://schemas.microsoft.com/office/drawing/2014/main" id="{CEF61D88-73B9-49B6-941F-50CF40A20A36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-1095048" y="2984805"/>
              <a:ext cx="4262736" cy="1341120"/>
            </a:xfrm>
            <a:prstGeom prst="bentConnector2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64D86EAC-8C82-4E17-9984-76FA2EBC0C10}"/>
                </a:ext>
              </a:extLst>
            </p:cNvPr>
            <p:cNvCxnSpPr/>
            <p:nvPr/>
          </p:nvCxnSpPr>
          <p:spPr>
            <a:xfrm>
              <a:off x="381000" y="1523997"/>
              <a:ext cx="782320" cy="0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A64354B5-92E6-4C98-BCBC-28C8B5DF8506}"/>
                </a:ext>
              </a:extLst>
            </p:cNvPr>
            <p:cNvCxnSpPr/>
            <p:nvPr/>
          </p:nvCxnSpPr>
          <p:spPr>
            <a:xfrm>
              <a:off x="365759" y="2263500"/>
              <a:ext cx="78232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32549A6E-39C5-4379-9506-D8E58DE29570}"/>
                </a:ext>
              </a:extLst>
            </p:cNvPr>
            <p:cNvCxnSpPr/>
            <p:nvPr/>
          </p:nvCxnSpPr>
          <p:spPr>
            <a:xfrm>
              <a:off x="365759" y="3008977"/>
              <a:ext cx="78232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C7A27D30-6FB3-4DFA-96C5-A7E25F5E47C0}"/>
                </a:ext>
              </a:extLst>
            </p:cNvPr>
            <p:cNvCxnSpPr/>
            <p:nvPr/>
          </p:nvCxnSpPr>
          <p:spPr>
            <a:xfrm>
              <a:off x="365759" y="3740497"/>
              <a:ext cx="78232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99D73AD3-5B7D-4421-B205-BF5F26079D3A}"/>
                </a:ext>
              </a:extLst>
            </p:cNvPr>
            <p:cNvCxnSpPr/>
            <p:nvPr/>
          </p:nvCxnSpPr>
          <p:spPr>
            <a:xfrm>
              <a:off x="381000" y="4433921"/>
              <a:ext cx="78232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7B010AA0-FB11-4BC5-8304-4750CBB3E0D9}"/>
              </a:ext>
            </a:extLst>
          </p:cNvPr>
          <p:cNvSpPr txBox="1"/>
          <p:nvPr/>
        </p:nvSpPr>
        <p:spPr>
          <a:xfrm>
            <a:off x="4744448" y="598270"/>
            <a:ext cx="2558321" cy="466344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algn="ctr">
              <a:defRPr sz="1400" b="1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IN" sz="1800" dirty="0"/>
              <a:t>Internal Supply Chain</a:t>
            </a:r>
          </a:p>
        </p:txBody>
      </p:sp>
      <p:graphicFrame>
        <p:nvGraphicFramePr>
          <p:cNvPr id="36" name="Diagram 35">
            <a:extLst>
              <a:ext uri="{FF2B5EF4-FFF2-40B4-BE49-F238E27FC236}">
                <a16:creationId xmlns:a16="http://schemas.microsoft.com/office/drawing/2014/main" id="{5695E23C-15B0-4EE6-AA62-83D86BCDB8B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04296265"/>
              </p:ext>
            </p:extLst>
          </p:nvPr>
        </p:nvGraphicFramePr>
        <p:xfrm>
          <a:off x="4820919" y="2325123"/>
          <a:ext cx="2326640" cy="990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ED315980-0B32-48F1-B04A-E632719B834E}"/>
              </a:ext>
            </a:extLst>
          </p:cNvPr>
          <p:cNvCxnSpPr>
            <a:endCxn id="36" idx="1"/>
          </p:cNvCxnSpPr>
          <p:nvPr/>
        </p:nvCxnSpPr>
        <p:spPr>
          <a:xfrm>
            <a:off x="3489960" y="1523997"/>
            <a:ext cx="1330959" cy="12964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5384ACE-7E86-407C-972C-2C1880B20C5E}"/>
              </a:ext>
            </a:extLst>
          </p:cNvPr>
          <p:cNvCxnSpPr/>
          <p:nvPr/>
        </p:nvCxnSpPr>
        <p:spPr>
          <a:xfrm>
            <a:off x="3484880" y="2263500"/>
            <a:ext cx="1336039" cy="5416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1C06FAC-0EBD-4153-A27B-A2890978216A}"/>
              </a:ext>
            </a:extLst>
          </p:cNvPr>
          <p:cNvCxnSpPr>
            <a:endCxn id="36" idx="1"/>
          </p:cNvCxnSpPr>
          <p:nvPr/>
        </p:nvCxnSpPr>
        <p:spPr>
          <a:xfrm flipV="1">
            <a:off x="3484880" y="2820423"/>
            <a:ext cx="1336039" cy="1454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ACD4A6A-1AE3-4975-A6E6-331BEB621B6A}"/>
              </a:ext>
            </a:extLst>
          </p:cNvPr>
          <p:cNvCxnSpPr>
            <a:cxnSpLocks/>
          </p:cNvCxnSpPr>
          <p:nvPr/>
        </p:nvCxnSpPr>
        <p:spPr>
          <a:xfrm flipV="1">
            <a:off x="3474719" y="2805183"/>
            <a:ext cx="1346200" cy="16056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B021D41-E17A-4E10-90DC-A94C5F6DC468}"/>
              </a:ext>
            </a:extLst>
          </p:cNvPr>
          <p:cNvCxnSpPr/>
          <p:nvPr/>
        </p:nvCxnSpPr>
        <p:spPr>
          <a:xfrm flipV="1">
            <a:off x="7147559" y="1523997"/>
            <a:ext cx="1178561" cy="12811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40BBF1D-4C25-4780-B60D-479666811749}"/>
              </a:ext>
            </a:extLst>
          </p:cNvPr>
          <p:cNvCxnSpPr/>
          <p:nvPr/>
        </p:nvCxnSpPr>
        <p:spPr>
          <a:xfrm flipV="1">
            <a:off x="7147559" y="2325123"/>
            <a:ext cx="1178561" cy="4953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6FD60BE-1AE7-481B-A3C9-4B5AAADE117E}"/>
              </a:ext>
            </a:extLst>
          </p:cNvPr>
          <p:cNvCxnSpPr/>
          <p:nvPr/>
        </p:nvCxnSpPr>
        <p:spPr>
          <a:xfrm>
            <a:off x="7147559" y="2820423"/>
            <a:ext cx="1173481" cy="1454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C4666E1-AFAB-4D2D-BF43-1427B439A678}"/>
              </a:ext>
            </a:extLst>
          </p:cNvPr>
          <p:cNvCxnSpPr/>
          <p:nvPr/>
        </p:nvCxnSpPr>
        <p:spPr>
          <a:xfrm>
            <a:off x="7147559" y="2820423"/>
            <a:ext cx="1173481" cy="16134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1984C72-C127-4D7B-BEFD-2769E57EB847}"/>
              </a:ext>
            </a:extLst>
          </p:cNvPr>
          <p:cNvCxnSpPr>
            <a:endCxn id="10" idx="0"/>
          </p:cNvCxnSpPr>
          <p:nvPr/>
        </p:nvCxnSpPr>
        <p:spPr>
          <a:xfrm>
            <a:off x="5905500" y="3315723"/>
            <a:ext cx="0" cy="228634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5402F315-6CF2-4F11-B0BD-3268E72390DF}"/>
              </a:ext>
            </a:extLst>
          </p:cNvPr>
          <p:cNvSpPr txBox="1"/>
          <p:nvPr/>
        </p:nvSpPr>
        <p:spPr>
          <a:xfrm>
            <a:off x="2743200" y="6250044"/>
            <a:ext cx="2941320" cy="369332"/>
          </a:xfrm>
          <a:prstGeom prst="rect">
            <a:avLst/>
          </a:prstGeom>
          <a:solidFill>
            <a:srgbClr val="E7E6E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SUPPLIER SCORECARD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B807B1A-9B6F-437D-ABEC-110D6E4089B1}"/>
              </a:ext>
            </a:extLst>
          </p:cNvPr>
          <p:cNvSpPr txBox="1"/>
          <p:nvPr/>
        </p:nvSpPr>
        <p:spPr>
          <a:xfrm>
            <a:off x="6050280" y="6250044"/>
            <a:ext cx="2849880" cy="369332"/>
          </a:xfrm>
          <a:prstGeom prst="rect">
            <a:avLst/>
          </a:prstGeom>
          <a:solidFill>
            <a:srgbClr val="E7E6E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OBJECTIVE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9913F0E9-F3BF-40AB-A3B0-32C37BC16833}"/>
              </a:ext>
            </a:extLst>
          </p:cNvPr>
          <p:cNvCxnSpPr>
            <a:stCxn id="59" idx="0"/>
          </p:cNvCxnSpPr>
          <p:nvPr/>
        </p:nvCxnSpPr>
        <p:spPr>
          <a:xfrm flipV="1">
            <a:off x="4213860" y="5971399"/>
            <a:ext cx="7620" cy="2786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93B9BBE9-85D6-4E05-8918-FF7FF3580FE7}"/>
              </a:ext>
            </a:extLst>
          </p:cNvPr>
          <p:cNvCxnSpPr/>
          <p:nvPr/>
        </p:nvCxnSpPr>
        <p:spPr>
          <a:xfrm flipV="1">
            <a:off x="7475220" y="5971398"/>
            <a:ext cx="7620" cy="2786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D6BF4A7B-6442-43CC-9E43-16B746292B38}"/>
              </a:ext>
            </a:extLst>
          </p:cNvPr>
          <p:cNvSpPr txBox="1"/>
          <p:nvPr/>
        </p:nvSpPr>
        <p:spPr>
          <a:xfrm>
            <a:off x="6012179" y="4453107"/>
            <a:ext cx="2270760" cy="646331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Supplier – Customer Mapping</a:t>
            </a: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54DE09C1-BFF7-4DE2-8261-6E1F5CD425E2}"/>
              </a:ext>
            </a:extLst>
          </p:cNvPr>
          <p:cNvCxnSpPr>
            <a:cxnSpLocks/>
          </p:cNvCxnSpPr>
          <p:nvPr/>
        </p:nvCxnSpPr>
        <p:spPr>
          <a:xfrm flipV="1">
            <a:off x="7131049" y="5099438"/>
            <a:ext cx="0" cy="5026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204245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2116211" y="2419350"/>
            <a:ext cx="8713713" cy="914400"/>
          </a:xfrm>
        </p:spPr>
        <p:txBody>
          <a:bodyPr/>
          <a:lstStyle/>
          <a:p>
            <a:r>
              <a:rPr lang="en-US" dirty="0"/>
              <a:t>LatentView Capabilities – Case Studies</a:t>
            </a:r>
          </a:p>
        </p:txBody>
      </p:sp>
    </p:spTree>
    <p:extLst>
      <p:ext uri="{BB962C8B-B14F-4D97-AF65-F5344CB8AC3E}">
        <p14:creationId xmlns:p14="http://schemas.microsoft.com/office/powerpoint/2010/main" val="15087515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hlinkClick r:id="rId3" action="ppaction://hlinksldjump"/>
            <a:extLst>
              <a:ext uri="{FF2B5EF4-FFF2-40B4-BE49-F238E27FC236}">
                <a16:creationId xmlns:a16="http://schemas.microsoft.com/office/drawing/2014/main" id="{8B1888E1-8B20-4F0E-9A67-A99378EFFA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809" y="2685682"/>
            <a:ext cx="770109" cy="456263"/>
          </a:xfrm>
          <a:prstGeom prst="rect">
            <a:avLst/>
          </a:prstGeom>
        </p:spPr>
      </p:pic>
      <p:pic>
        <p:nvPicPr>
          <p:cNvPr id="12" name="Picture 11">
            <a:hlinkClick r:id="rId5" action="ppaction://hlinksldjump"/>
            <a:extLst>
              <a:ext uri="{FF2B5EF4-FFF2-40B4-BE49-F238E27FC236}">
                <a16:creationId xmlns:a16="http://schemas.microsoft.com/office/drawing/2014/main" id="{5C08F4F6-01EE-401D-B9EA-F02E8FFBC1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5273" y="1505785"/>
            <a:ext cx="973287" cy="973287"/>
          </a:xfrm>
          <a:prstGeom prst="rect">
            <a:avLst/>
          </a:prstGeom>
        </p:spPr>
      </p:pic>
      <p:pic>
        <p:nvPicPr>
          <p:cNvPr id="15" name="Picture 14">
            <a:hlinkClick r:id="rId7" action="ppaction://hlinksldjump"/>
            <a:extLst>
              <a:ext uri="{FF2B5EF4-FFF2-40B4-BE49-F238E27FC236}">
                <a16:creationId xmlns:a16="http://schemas.microsoft.com/office/drawing/2014/main" id="{D00A09EE-8982-495B-8992-8D6135E43E6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5273" y="3464646"/>
            <a:ext cx="1067444" cy="78340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A14FB38-AF31-4F00-94DF-3BF6E5B8F949}"/>
              </a:ext>
            </a:extLst>
          </p:cNvPr>
          <p:cNvSpPr/>
          <p:nvPr/>
        </p:nvSpPr>
        <p:spPr>
          <a:xfrm>
            <a:off x="1761881" y="7952"/>
            <a:ext cx="8668238" cy="54663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25" tIns="45700" rIns="91425" bIns="4570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IN" sz="280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Demand Forecasting &amp; Advanced Demand Analytics</a:t>
            </a:r>
          </a:p>
        </p:txBody>
      </p:sp>
      <p:pic>
        <p:nvPicPr>
          <p:cNvPr id="18" name="Picture 17">
            <a:hlinkClick r:id="rId9" action="ppaction://hlinksldjump"/>
            <a:extLst>
              <a:ext uri="{FF2B5EF4-FFF2-40B4-BE49-F238E27FC236}">
                <a16:creationId xmlns:a16="http://schemas.microsoft.com/office/drawing/2014/main" id="{F1846321-CD33-427C-B257-7BDE58061CD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5809" y="4627441"/>
            <a:ext cx="936908" cy="183308"/>
          </a:xfrm>
          <a:prstGeom prst="rect">
            <a:avLst/>
          </a:prstGeom>
        </p:spPr>
      </p:pic>
      <p:pic>
        <p:nvPicPr>
          <p:cNvPr id="17" name="Picture 22" descr="Image result for bmw logo transparent background">
            <a:hlinkClick r:id="rId11" action="ppaction://hlinksldjump"/>
            <a:extLst>
              <a:ext uri="{FF2B5EF4-FFF2-40B4-BE49-F238E27FC236}">
                <a16:creationId xmlns:a16="http://schemas.microsoft.com/office/drawing/2014/main" id="{8023E0E2-16E3-4E5A-8AC8-2CBCDF0808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3233" y="5355967"/>
            <a:ext cx="584775" cy="584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3B3A734A-DC3D-4620-B625-9D2F82241E19}"/>
              </a:ext>
            </a:extLst>
          </p:cNvPr>
          <p:cNvGrpSpPr/>
          <p:nvPr/>
        </p:nvGrpSpPr>
        <p:grpSpPr>
          <a:xfrm>
            <a:off x="1944520" y="1636079"/>
            <a:ext cx="3603417" cy="4389006"/>
            <a:chOff x="1944520" y="1636079"/>
            <a:chExt cx="3603417" cy="4389006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8A4D9D1-0F02-4490-A125-371B04AF326E}"/>
                </a:ext>
              </a:extLst>
            </p:cNvPr>
            <p:cNvSpPr/>
            <p:nvPr/>
          </p:nvSpPr>
          <p:spPr>
            <a:xfrm>
              <a:off x="1944520" y="3538195"/>
              <a:ext cx="3603417" cy="5847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r>
                <a:rPr lang="en-IN" sz="1600" dirty="0">
                  <a:solidFill>
                    <a:schemeClr val="dk1"/>
                  </a:solidFill>
                  <a:sym typeface="Arial"/>
                  <a:rtl val="0"/>
                </a:rPr>
                <a:t>Demand forecasting for </a:t>
              </a:r>
              <a:r>
                <a:rPr lang="en-IN" sz="1600" b="1" dirty="0">
                  <a:solidFill>
                    <a:schemeClr val="dk1"/>
                  </a:solidFill>
                  <a:sym typeface="Arial"/>
                  <a:rtl val="0"/>
                </a:rPr>
                <a:t>operations planning </a:t>
              </a:r>
              <a:r>
                <a:rPr lang="en-IN" sz="1600" dirty="0">
                  <a:solidFill>
                    <a:schemeClr val="dk1"/>
                  </a:solidFill>
                  <a:sym typeface="Arial"/>
                  <a:rtl val="0"/>
                </a:rPr>
                <a:t>for home services in retail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67B8A8A-D7BA-4C36-B3F4-A65EF7F0BE5C}"/>
                </a:ext>
              </a:extLst>
            </p:cNvPr>
            <p:cNvSpPr/>
            <p:nvPr/>
          </p:nvSpPr>
          <p:spPr>
            <a:xfrm>
              <a:off x="1944520" y="4489253"/>
              <a:ext cx="3457618" cy="5847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IN" sz="1600" b="1" dirty="0">
                  <a:solidFill>
                    <a:schemeClr val="dk1"/>
                  </a:solidFill>
                  <a:sym typeface="Arial"/>
                  <a:rtl val="0"/>
                </a:rPr>
                <a:t>Trends Forecasting </a:t>
              </a:r>
              <a:r>
                <a:rPr lang="en-IN" sz="1600" dirty="0">
                  <a:solidFill>
                    <a:schemeClr val="dk1"/>
                  </a:solidFill>
                  <a:sym typeface="Arial"/>
                  <a:rtl val="0"/>
                </a:rPr>
                <a:t>for new product demand in Jewellery</a:t>
              </a:r>
              <a:endParaRPr lang="en-US" sz="1600" dirty="0">
                <a:solidFill>
                  <a:srgbClr val="000000">
                    <a:lumMod val="50000"/>
                    <a:lumOff val="50000"/>
                  </a:srgbClr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7381D21-1F9D-464D-B630-6D701E6EE389}"/>
                </a:ext>
              </a:extLst>
            </p:cNvPr>
            <p:cNvSpPr/>
            <p:nvPr/>
          </p:nvSpPr>
          <p:spPr>
            <a:xfrm>
              <a:off x="1944520" y="1636079"/>
              <a:ext cx="3457618" cy="5847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r>
                <a:rPr 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  <a:sym typeface="Arial"/>
                  <a:rtl val="0"/>
                </a:rPr>
                <a:t>Demand forecasting of </a:t>
              </a:r>
              <a:r>
                <a:rPr lang="en-US" sz="1600" b="1" dirty="0">
                  <a:solidFill>
                    <a:schemeClr val="tx1">
                      <a:lumMod val="95000"/>
                      <a:lumOff val="5000"/>
                    </a:schemeClr>
                  </a:solidFill>
                  <a:sym typeface="Arial"/>
                  <a:rtl val="0"/>
                </a:rPr>
                <a:t>First week of Music Album sales</a:t>
              </a:r>
              <a:r>
                <a:rPr 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  <a:sym typeface="Arial"/>
                  <a:rtl val="0"/>
                </a:rPr>
                <a:t> using social media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A8C1A58B-35C4-401F-81E9-58D3926319F7}"/>
                </a:ext>
              </a:extLst>
            </p:cNvPr>
            <p:cNvSpPr/>
            <p:nvPr/>
          </p:nvSpPr>
          <p:spPr>
            <a:xfrm>
              <a:off x="1944520" y="2587137"/>
              <a:ext cx="3065961" cy="5847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r>
                <a:rPr lang="en-IN" sz="1600" dirty="0">
                  <a:solidFill>
                    <a:schemeClr val="tx1">
                      <a:lumMod val="95000"/>
                      <a:lumOff val="5000"/>
                    </a:schemeClr>
                  </a:solidFill>
                  <a:sym typeface="Arial"/>
                  <a:rtl val="0"/>
                </a:rPr>
                <a:t>Hybrid Forecasting for Games </a:t>
              </a:r>
              <a:r>
                <a:rPr lang="en-IN" sz="1600" b="1" dirty="0">
                  <a:solidFill>
                    <a:schemeClr val="tx1">
                      <a:lumMod val="95000"/>
                      <a:lumOff val="5000"/>
                    </a:schemeClr>
                  </a:solidFill>
                  <a:sym typeface="Arial"/>
                  <a:rtl val="0"/>
                </a:rPr>
                <a:t>using Social &amp; Internal data</a:t>
              </a:r>
              <a:endParaRPr lang="en-IN" sz="1600" dirty="0">
                <a:solidFill>
                  <a:schemeClr val="tx1">
                    <a:lumMod val="95000"/>
                    <a:lumOff val="5000"/>
                  </a:schemeClr>
                </a:solidFill>
                <a:sym typeface="Arial"/>
                <a:rtl val="0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73DF7DFC-1F8C-4181-8D38-3DFB43F6267D}"/>
                </a:ext>
              </a:extLst>
            </p:cNvPr>
            <p:cNvSpPr/>
            <p:nvPr/>
          </p:nvSpPr>
          <p:spPr>
            <a:xfrm>
              <a:off x="1944520" y="5440310"/>
              <a:ext cx="3460206" cy="5847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r>
                <a:rPr lang="en-US" sz="1600" dirty="0">
                  <a:solidFill>
                    <a:schemeClr val="dk1"/>
                  </a:solidFill>
                  <a:sym typeface="Arial"/>
                  <a:rtl val="0"/>
                </a:rPr>
                <a:t>Managing </a:t>
              </a:r>
              <a:r>
                <a:rPr lang="en-US" sz="1600" b="1" dirty="0">
                  <a:solidFill>
                    <a:schemeClr val="dk1"/>
                  </a:solidFill>
                  <a:sym typeface="Arial"/>
                  <a:rtl val="0"/>
                </a:rPr>
                <a:t>demand shifts &amp; uncertainty </a:t>
              </a:r>
              <a:r>
                <a:rPr lang="en-US" sz="1600" dirty="0">
                  <a:solidFill>
                    <a:schemeClr val="dk1"/>
                  </a:solidFill>
                  <a:sym typeface="Arial"/>
                  <a:rtl val="0"/>
                </a:rPr>
                <a:t>using internal &amp; external data  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1DA575E7-3865-4739-BF25-1CD7F5F8999B}"/>
              </a:ext>
            </a:extLst>
          </p:cNvPr>
          <p:cNvSpPr txBox="1"/>
          <p:nvPr/>
        </p:nvSpPr>
        <p:spPr>
          <a:xfrm>
            <a:off x="465728" y="776866"/>
            <a:ext cx="5052569" cy="369262"/>
          </a:xfrm>
          <a:prstGeom prst="rect">
            <a:avLst/>
          </a:prstGeom>
          <a:solidFill>
            <a:srgbClr val="18549E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Innovative Demand Forecasting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D9B1178-AE49-48DC-A2DD-0EB014C30333}"/>
              </a:ext>
            </a:extLst>
          </p:cNvPr>
          <p:cNvSpPr txBox="1"/>
          <p:nvPr/>
        </p:nvSpPr>
        <p:spPr>
          <a:xfrm>
            <a:off x="6181054" y="798132"/>
            <a:ext cx="5337324" cy="369262"/>
          </a:xfrm>
          <a:prstGeom prst="rect">
            <a:avLst/>
          </a:prstGeom>
          <a:solidFill>
            <a:srgbClr val="18549E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Advanced Analytics Use cases 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9C2D38B-5901-41C5-839F-9DFFECDED3FF}"/>
              </a:ext>
            </a:extLst>
          </p:cNvPr>
          <p:cNvSpPr/>
          <p:nvPr/>
        </p:nvSpPr>
        <p:spPr>
          <a:xfrm>
            <a:off x="7813763" y="1704955"/>
            <a:ext cx="4045172" cy="5847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600" dirty="0">
                <a:sym typeface="Arial"/>
                <a:rtl val="0"/>
              </a:rPr>
              <a:t>Building</a:t>
            </a:r>
            <a:r>
              <a:rPr lang="en-US" sz="1600" b="1" dirty="0">
                <a:sym typeface="Arial"/>
                <a:rtl val="0"/>
              </a:rPr>
              <a:t> Go-To-Market Playbook </a:t>
            </a:r>
            <a:r>
              <a:rPr lang="en-US" sz="1600" dirty="0">
                <a:sym typeface="Arial"/>
                <a:rtl val="0"/>
              </a:rPr>
              <a:t>for potential markets (Power toothbrush)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C7D3D33-553C-444C-A783-C509D43201A5}"/>
              </a:ext>
            </a:extLst>
          </p:cNvPr>
          <p:cNvSpPr/>
          <p:nvPr/>
        </p:nvSpPr>
        <p:spPr>
          <a:xfrm>
            <a:off x="7421927" y="4268136"/>
            <a:ext cx="4429646" cy="156966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457200" lvl="2">
              <a:defRPr/>
            </a:pPr>
            <a:r>
              <a:rPr lang="en-US" sz="1600" b="1" dirty="0">
                <a:rtl val="0"/>
              </a:rPr>
              <a:t>Increasing Manufacturing Throughput </a:t>
            </a:r>
            <a:r>
              <a:rPr lang="en-US" sz="1600" dirty="0">
                <a:rtl val="0"/>
              </a:rPr>
              <a:t>using IoT analytics on manufacturing sensor data </a:t>
            </a:r>
          </a:p>
          <a:p>
            <a:pPr marL="457200" lvl="2">
              <a:defRPr/>
            </a:pPr>
            <a:endParaRPr lang="en-US" sz="1600" dirty="0">
              <a:rtl val="0"/>
            </a:endParaRPr>
          </a:p>
          <a:p>
            <a:pPr marL="457200" lvl="2">
              <a:defRPr/>
            </a:pPr>
            <a:endParaRPr lang="en-US" sz="1600" dirty="0">
              <a:rtl val="0"/>
            </a:endParaRPr>
          </a:p>
          <a:p>
            <a:pPr marL="457200" lvl="2">
              <a:defRPr/>
            </a:pPr>
            <a:r>
              <a:rPr lang="en-US" sz="1600" b="1" dirty="0">
                <a:rtl val="0"/>
              </a:rPr>
              <a:t>Predicting vehicle risks </a:t>
            </a:r>
            <a:r>
              <a:rPr lang="en-US" sz="1600" dirty="0">
                <a:rtl val="0"/>
              </a:rPr>
              <a:t>by profiling driver behavior in Connected Vehicle</a:t>
            </a:r>
          </a:p>
        </p:txBody>
      </p:sp>
      <p:pic>
        <p:nvPicPr>
          <p:cNvPr id="26" name="Picture 25">
            <a:hlinkClick r:id="" action="ppaction://noaction"/>
            <a:extLst>
              <a:ext uri="{FF2B5EF4-FFF2-40B4-BE49-F238E27FC236}">
                <a16:creationId xmlns:a16="http://schemas.microsoft.com/office/drawing/2014/main" id="{840893FB-278E-4C23-A89F-691444FF7DB0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03294" y="4257247"/>
            <a:ext cx="1333650" cy="357669"/>
          </a:xfrm>
          <a:prstGeom prst="rect">
            <a:avLst/>
          </a:prstGeom>
        </p:spPr>
      </p:pic>
      <p:pic>
        <p:nvPicPr>
          <p:cNvPr id="28" name="Picture 27">
            <a:hlinkClick r:id="" action="ppaction://noaction"/>
            <a:extLst>
              <a:ext uri="{FF2B5EF4-FFF2-40B4-BE49-F238E27FC236}">
                <a16:creationId xmlns:a16="http://schemas.microsoft.com/office/drawing/2014/main" id="{B5FADA7F-1E8A-4277-970A-501E25BADF77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7759" y="1736289"/>
            <a:ext cx="1124719" cy="43563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25C8BE9-F4AE-41D2-9E88-F17BDFC2E94A}"/>
              </a:ext>
            </a:extLst>
          </p:cNvPr>
          <p:cNvSpPr/>
          <p:nvPr/>
        </p:nvSpPr>
        <p:spPr>
          <a:xfrm>
            <a:off x="7813763" y="2892654"/>
            <a:ext cx="3804171" cy="58477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>
              <a:defRPr/>
            </a:pPr>
            <a:r>
              <a:rPr lang="en-US" sz="1600" b="1" dirty="0">
                <a:rtl val="0"/>
              </a:rPr>
              <a:t>Behavioral Analytics </a:t>
            </a:r>
            <a:r>
              <a:rPr lang="en-US" sz="1600" dirty="0">
                <a:rtl val="0"/>
              </a:rPr>
              <a:t>to drive personalized recommendation &amp; increased Sales</a:t>
            </a:r>
            <a:endParaRPr lang="en-US" sz="1600" b="1" dirty="0">
              <a:rtl val="0"/>
            </a:endParaRPr>
          </a:p>
        </p:txBody>
      </p:sp>
      <p:pic>
        <p:nvPicPr>
          <p:cNvPr id="29" name="Picture 28">
            <a:hlinkClick r:id="" action="ppaction://noaction"/>
            <a:extLst>
              <a:ext uri="{FF2B5EF4-FFF2-40B4-BE49-F238E27FC236}">
                <a16:creationId xmlns:a16="http://schemas.microsoft.com/office/drawing/2014/main" id="{CEF46E73-B04E-4A18-B401-8F8AA96001B9}"/>
              </a:ext>
            </a:extLst>
          </p:cNvPr>
          <p:cNvPicPr>
            <a:picLocks noChangeAspect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565058" y="2940599"/>
            <a:ext cx="852772" cy="327445"/>
          </a:xfrm>
          <a:prstGeom prst="rect">
            <a:avLst/>
          </a:prstGeom>
        </p:spPr>
      </p:pic>
      <p:pic>
        <p:nvPicPr>
          <p:cNvPr id="30" name="Picture 22" descr="Image result for bmw logo transparent background">
            <a:hlinkClick r:id="" action="ppaction://noaction"/>
            <a:extLst>
              <a:ext uri="{FF2B5EF4-FFF2-40B4-BE49-F238E27FC236}">
                <a16:creationId xmlns:a16="http://schemas.microsoft.com/office/drawing/2014/main" id="{CA24959A-CC2B-4FF4-8097-FDEB71FD10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99057" y="5247478"/>
            <a:ext cx="584775" cy="584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hlinkClick r:id="rId16" action="ppaction://hlinksldjump"/>
            <a:extLst>
              <a:ext uri="{FF2B5EF4-FFF2-40B4-BE49-F238E27FC236}">
                <a16:creationId xmlns:a16="http://schemas.microsoft.com/office/drawing/2014/main" id="{F3B19E4F-1370-4041-A7B3-21E092936070}"/>
              </a:ext>
            </a:extLst>
          </p:cNvPr>
          <p:cNvSpPr txBox="1"/>
          <p:nvPr/>
        </p:nvSpPr>
        <p:spPr>
          <a:xfrm>
            <a:off x="4388641" y="6345722"/>
            <a:ext cx="3584826" cy="369332"/>
          </a:xfrm>
          <a:prstGeom prst="rect">
            <a:avLst/>
          </a:prstGeom>
          <a:solidFill>
            <a:srgbClr val="18549E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Enable Consumption - Visualization</a:t>
            </a:r>
          </a:p>
        </p:txBody>
      </p:sp>
    </p:spTree>
    <p:extLst>
      <p:ext uri="{BB962C8B-B14F-4D97-AF65-F5344CB8AC3E}">
        <p14:creationId xmlns:p14="http://schemas.microsoft.com/office/powerpoint/2010/main" val="1357606769"/>
      </p:ext>
    </p:extLst>
  </p:cSld>
  <p:clrMapOvr>
    <a:masterClrMapping/>
  </p:clrMapOvr>
  <p:transition spd="med">
    <p:pull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3F24834-0118-4A81-8AD2-E9BA7E802D8F}"/>
              </a:ext>
            </a:extLst>
          </p:cNvPr>
          <p:cNvSpPr/>
          <p:nvPr/>
        </p:nvSpPr>
        <p:spPr>
          <a:xfrm>
            <a:off x="5981700" y="-27738"/>
            <a:ext cx="6209436" cy="6897270"/>
          </a:xfrm>
          <a:prstGeom prst="rect">
            <a:avLst/>
          </a:prstGeom>
          <a:blipFill dpi="0" rotWithShape="1">
            <a:blip r:embed="rId3">
              <a:alphaModFix amt="94000"/>
            </a:blip>
            <a:srcRect/>
            <a:stretch>
              <a:fillRect l="1" r="-123747"/>
            </a:stretch>
          </a:blipFill>
          <a:ln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1A88DD-676E-4002-B419-454C76BCA5F4}"/>
              </a:ext>
            </a:extLst>
          </p:cNvPr>
          <p:cNvSpPr txBox="1"/>
          <p:nvPr/>
        </p:nvSpPr>
        <p:spPr>
          <a:xfrm>
            <a:off x="6648450" y="2551837"/>
            <a:ext cx="45339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Xbox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360</a:t>
            </a:r>
          </a:p>
        </p:txBody>
      </p:sp>
      <p:pic>
        <p:nvPicPr>
          <p:cNvPr id="1026" name="Picture 2" descr="Image result for Xbox One Games">
            <a:extLst>
              <a:ext uri="{FF2B5EF4-FFF2-40B4-BE49-F238E27FC236}">
                <a16:creationId xmlns:a16="http://schemas.microsoft.com/office/drawing/2014/main" id="{A0071B90-254E-43FD-A2C2-4CA49A65DC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562" y="542925"/>
            <a:ext cx="2286000" cy="2886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2590A54-AADE-4B47-8333-F958A570E6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88948" y="1277772"/>
            <a:ext cx="2143125" cy="21431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1F2F60F-C6A8-404C-B293-06F8F56894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5562" y="3597916"/>
            <a:ext cx="4576511" cy="2765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69430"/>
      </p:ext>
    </p:extLst>
  </p:cSld>
  <p:clrMapOvr>
    <a:masterClrMapping/>
  </p:clrMapOvr>
  <p:transition spd="med">
    <p:pull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B2AA34-619B-4388-8F2D-1F7DFE4BF5CC}"/>
              </a:ext>
            </a:extLst>
          </p:cNvPr>
          <p:cNvSpPr>
            <a:spLocks noGrp="1"/>
          </p:cNvSpPr>
          <p:nvPr/>
        </p:nvSpPr>
        <p:spPr>
          <a:xfrm>
            <a:off x="327148" y="406901"/>
            <a:ext cx="11224685" cy="701474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ts val="2700"/>
              </a:lnSpc>
              <a:spcBef>
                <a:spcPct val="0"/>
              </a:spcBef>
              <a:buNone/>
              <a:defRPr lang="de-DE" sz="2600" b="1" kern="1200" cap="all" baseline="0">
                <a:solidFill>
                  <a:srgbClr val="92A2BD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27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600" b="1" i="0" u="none" strike="noStrike" kern="1200" cap="all" spc="0" normalizeH="0" baseline="0" noProof="0" dirty="0">
                <a:ln>
                  <a:noFill/>
                </a:ln>
                <a:solidFill>
                  <a:srgbClr val="92A2BD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GAME SALES FORECASTING</a:t>
            </a:r>
          </a:p>
        </p:txBody>
      </p:sp>
      <p:sp>
        <p:nvSpPr>
          <p:cNvPr id="3" name="TextBox 4">
            <a:extLst>
              <a:ext uri="{FF2B5EF4-FFF2-40B4-BE49-F238E27FC236}">
                <a16:creationId xmlns:a16="http://schemas.microsoft.com/office/drawing/2014/main" id="{FEFF450C-4ACF-4F65-AF2A-10A04635DFCB}"/>
              </a:ext>
            </a:extLst>
          </p:cNvPr>
          <p:cNvSpPr txBox="1"/>
          <p:nvPr/>
        </p:nvSpPr>
        <p:spPr>
          <a:xfrm>
            <a:off x="623405" y="1350911"/>
            <a:ext cx="8042837" cy="33855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  <a:prstDash val="sysDot"/>
          </a:ln>
        </p:spPr>
        <p:txBody>
          <a:bodyPr wrap="square" rtlCol="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Forecast 30 days unit sales of game titles that release in the ecosystem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58A763A-A3C4-42CD-AD1A-3603FE194E44}"/>
              </a:ext>
            </a:extLst>
          </p:cNvPr>
          <p:cNvSpPr/>
          <p:nvPr/>
        </p:nvSpPr>
        <p:spPr>
          <a:xfrm>
            <a:off x="536028" y="962124"/>
            <a:ext cx="2944825" cy="33855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BUSINESS OBJECTIVE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F27E040-238F-4931-93BB-7355C49853C5}"/>
              </a:ext>
            </a:extLst>
          </p:cNvPr>
          <p:cNvSpPr/>
          <p:nvPr/>
        </p:nvSpPr>
        <p:spPr>
          <a:xfrm>
            <a:off x="536028" y="1850364"/>
            <a:ext cx="2944825" cy="33855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APPROACH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7">
            <a:extLst>
              <a:ext uri="{FF2B5EF4-FFF2-40B4-BE49-F238E27FC236}">
                <a16:creationId xmlns:a16="http://schemas.microsoft.com/office/drawing/2014/main" id="{C3D51AF2-2A46-4409-B6C2-7244E9229F0E}"/>
              </a:ext>
            </a:extLst>
          </p:cNvPr>
          <p:cNvSpPr txBox="1"/>
          <p:nvPr/>
        </p:nvSpPr>
        <p:spPr>
          <a:xfrm>
            <a:off x="623404" y="2178576"/>
            <a:ext cx="8042837" cy="132343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  <a:prstDash val="sysDot"/>
          </a:ln>
        </p:spPr>
        <p:txBody>
          <a:bodyPr wrap="square" rtlCol="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Two models are used depending on the time of forecast: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 BASS Diffusion Model - When the date of forecast is more than 180 days from the date of game release.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Linear  Model - when the date of forecast is less than 180 days from the date of game release.</a:t>
            </a:r>
          </a:p>
        </p:txBody>
      </p:sp>
      <p:sp>
        <p:nvSpPr>
          <p:cNvPr id="7" name="AutoShape 7">
            <a:extLst>
              <a:ext uri="{FF2B5EF4-FFF2-40B4-BE49-F238E27FC236}">
                <a16:creationId xmlns:a16="http://schemas.microsoft.com/office/drawing/2014/main" id="{1605E424-BFC8-4F08-A4A1-E41A1CAECB37}"/>
              </a:ext>
            </a:extLst>
          </p:cNvPr>
          <p:cNvSpPr>
            <a:spLocks/>
          </p:cNvSpPr>
          <p:nvPr/>
        </p:nvSpPr>
        <p:spPr bwMode="auto">
          <a:xfrm>
            <a:off x="5444112" y="5040223"/>
            <a:ext cx="1776999" cy="166545"/>
          </a:xfrm>
          <a:prstGeom prst="roundRect">
            <a:avLst>
              <a:gd name="adj" fmla="val 50000"/>
            </a:avLst>
          </a:prstGeom>
          <a:solidFill>
            <a:schemeClr val="tx2"/>
          </a:solidFill>
          <a:ln w="25400" cap="flat" cmpd="sng">
            <a:noFill/>
            <a:prstDash val="solid"/>
            <a:miter lim="0"/>
            <a:headEnd/>
            <a:tailEnd/>
          </a:ln>
          <a:effectLst/>
          <a:extLst/>
        </p:spPr>
        <p:txBody>
          <a:bodyPr lIns="0" tIns="0" rIns="0" bIns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5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Calibri" panose="020F0502020204030204"/>
              <a:ea typeface="+mn-ea"/>
              <a:cs typeface="Gill Sans" charset="0"/>
              <a:sym typeface="Gill Sans" charset="0"/>
            </a:endParaRPr>
          </a:p>
        </p:txBody>
      </p:sp>
      <p:sp>
        <p:nvSpPr>
          <p:cNvPr id="8" name="AutoShape 8">
            <a:extLst>
              <a:ext uri="{FF2B5EF4-FFF2-40B4-BE49-F238E27FC236}">
                <a16:creationId xmlns:a16="http://schemas.microsoft.com/office/drawing/2014/main" id="{4A20F34C-405B-417C-B905-91BDAA02CFD1}"/>
              </a:ext>
            </a:extLst>
          </p:cNvPr>
          <p:cNvSpPr>
            <a:spLocks/>
          </p:cNvSpPr>
          <p:nvPr/>
        </p:nvSpPr>
        <p:spPr bwMode="auto">
          <a:xfrm>
            <a:off x="5758636" y="5040223"/>
            <a:ext cx="2154575" cy="176602"/>
          </a:xfrm>
          <a:prstGeom prst="roundRect">
            <a:avLst>
              <a:gd name="adj" fmla="val 50000"/>
            </a:avLst>
          </a:prstGeom>
          <a:solidFill>
            <a:schemeClr val="bg1">
              <a:lumMod val="50000"/>
            </a:schemeClr>
          </a:solidFill>
          <a:ln w="25400" cap="flat" cmpd="sng">
            <a:noFill/>
            <a:prstDash val="solid"/>
            <a:miter lim="0"/>
            <a:headEnd/>
            <a:tailEnd/>
          </a:ln>
          <a:effectLst/>
          <a:extLst/>
        </p:spPr>
        <p:txBody>
          <a:bodyPr lIns="0" tIns="0" rIns="0" bIns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5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Calibri" panose="020F0502020204030204"/>
              <a:ea typeface="+mn-ea"/>
              <a:cs typeface="Gill Sans" charset="0"/>
              <a:sym typeface="Gill Sans" charset="0"/>
            </a:endParaRPr>
          </a:p>
        </p:txBody>
      </p:sp>
      <p:sp>
        <p:nvSpPr>
          <p:cNvPr id="9" name="AutoShape 9">
            <a:extLst>
              <a:ext uri="{FF2B5EF4-FFF2-40B4-BE49-F238E27FC236}">
                <a16:creationId xmlns:a16="http://schemas.microsoft.com/office/drawing/2014/main" id="{D60CC405-8618-4EA0-99A3-48556A2AE227}"/>
              </a:ext>
            </a:extLst>
          </p:cNvPr>
          <p:cNvSpPr>
            <a:spLocks/>
          </p:cNvSpPr>
          <p:nvPr/>
        </p:nvSpPr>
        <p:spPr bwMode="auto">
          <a:xfrm>
            <a:off x="4155595" y="5040223"/>
            <a:ext cx="1777934" cy="166545"/>
          </a:xfrm>
          <a:prstGeom prst="roundRect">
            <a:avLst>
              <a:gd name="adj" fmla="val 50000"/>
            </a:avLst>
          </a:prstGeom>
          <a:solidFill>
            <a:schemeClr val="bg1">
              <a:lumMod val="50000"/>
            </a:schemeClr>
          </a:solidFill>
          <a:ln w="25400" cap="flat" cmpd="sng">
            <a:noFill/>
            <a:prstDash val="solid"/>
            <a:miter lim="0"/>
            <a:headEnd/>
            <a:tailEnd/>
          </a:ln>
          <a:effectLst/>
          <a:extLst/>
        </p:spPr>
        <p:txBody>
          <a:bodyPr lIns="0" tIns="0" rIns="0" bIns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5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Calibri" panose="020F0502020204030204"/>
              <a:ea typeface="+mn-ea"/>
              <a:cs typeface="Gill Sans" charset="0"/>
              <a:sym typeface="Gill Sans" charset="0"/>
            </a:endParaRPr>
          </a:p>
        </p:txBody>
      </p:sp>
      <p:sp>
        <p:nvSpPr>
          <p:cNvPr id="10" name="AutoShape 10">
            <a:extLst>
              <a:ext uri="{FF2B5EF4-FFF2-40B4-BE49-F238E27FC236}">
                <a16:creationId xmlns:a16="http://schemas.microsoft.com/office/drawing/2014/main" id="{38299EFC-B9E6-4C2F-BA52-340E0BB78596}"/>
              </a:ext>
            </a:extLst>
          </p:cNvPr>
          <p:cNvSpPr>
            <a:spLocks/>
          </p:cNvSpPr>
          <p:nvPr/>
        </p:nvSpPr>
        <p:spPr bwMode="auto">
          <a:xfrm>
            <a:off x="2546008" y="5040223"/>
            <a:ext cx="1776999" cy="166545"/>
          </a:xfrm>
          <a:prstGeom prst="roundRect">
            <a:avLst>
              <a:gd name="adj" fmla="val 50000"/>
            </a:avLst>
          </a:prstGeom>
          <a:solidFill>
            <a:schemeClr val="bg1">
              <a:lumMod val="50000"/>
            </a:schemeClr>
          </a:solidFill>
          <a:ln w="25400" cap="flat" cmpd="sng">
            <a:noFill/>
            <a:prstDash val="solid"/>
            <a:miter lim="0"/>
            <a:headEnd/>
            <a:tailEnd/>
          </a:ln>
          <a:effectLst/>
          <a:extLst/>
        </p:spPr>
        <p:txBody>
          <a:bodyPr lIns="0" tIns="0" rIns="0" bIns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5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Calibri" panose="020F0502020204030204"/>
              <a:ea typeface="+mn-ea"/>
              <a:cs typeface="Gill Sans" charset="0"/>
              <a:sym typeface="Gill Sans" charset="0"/>
            </a:endParaRPr>
          </a:p>
        </p:txBody>
      </p:sp>
      <p:sp>
        <p:nvSpPr>
          <p:cNvPr id="11" name="AutoShape 11">
            <a:extLst>
              <a:ext uri="{FF2B5EF4-FFF2-40B4-BE49-F238E27FC236}">
                <a16:creationId xmlns:a16="http://schemas.microsoft.com/office/drawing/2014/main" id="{7CB7C446-F987-4025-94B0-1DFA14DAC887}"/>
              </a:ext>
            </a:extLst>
          </p:cNvPr>
          <p:cNvSpPr>
            <a:spLocks/>
          </p:cNvSpPr>
          <p:nvPr/>
        </p:nvSpPr>
        <p:spPr bwMode="auto">
          <a:xfrm>
            <a:off x="907429" y="5040223"/>
            <a:ext cx="1777934" cy="166545"/>
          </a:xfrm>
          <a:prstGeom prst="roundRect">
            <a:avLst>
              <a:gd name="adj" fmla="val 50000"/>
            </a:avLst>
          </a:prstGeom>
          <a:solidFill>
            <a:schemeClr val="bg1">
              <a:lumMod val="50000"/>
            </a:schemeClr>
          </a:solidFill>
          <a:ln w="25400" cap="flat" cmpd="sng">
            <a:solidFill>
              <a:srgbClr val="000000">
                <a:alpha val="0"/>
              </a:srgbClr>
            </a:solidFill>
            <a:prstDash val="solid"/>
            <a:miter lim="0"/>
            <a:headEnd/>
            <a:tailEnd/>
          </a:ln>
          <a:effectLst/>
          <a:extLst/>
        </p:spPr>
        <p:txBody>
          <a:bodyPr lIns="0" tIns="0" rIns="0" bIns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5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Calibri" panose="020F0502020204030204"/>
              <a:ea typeface="+mn-ea"/>
              <a:cs typeface="Gill Sans" charset="0"/>
              <a:sym typeface="Gill Sans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A826C75-9EF7-4430-B72F-85090557CF2B}"/>
              </a:ext>
            </a:extLst>
          </p:cNvPr>
          <p:cNvGrpSpPr/>
          <p:nvPr/>
        </p:nvGrpSpPr>
        <p:grpSpPr>
          <a:xfrm>
            <a:off x="842749" y="4934566"/>
            <a:ext cx="394681" cy="377861"/>
            <a:chOff x="1170864" y="3493096"/>
            <a:chExt cx="377762" cy="377861"/>
          </a:xfrm>
        </p:grpSpPr>
        <p:sp>
          <p:nvSpPr>
            <p:cNvPr id="48" name="AutoShape 13">
              <a:extLst>
                <a:ext uri="{FF2B5EF4-FFF2-40B4-BE49-F238E27FC236}">
                  <a16:creationId xmlns:a16="http://schemas.microsoft.com/office/drawing/2014/main" id="{8AB96ADE-C1FF-4500-BF7E-888903BC22E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0864" y="3493096"/>
              <a:ext cx="377762" cy="377861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8" y="6724"/>
                    <a:pt x="20638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solidFill>
              <a:schemeClr val="accent1"/>
            </a:solidFill>
            <a:ln w="25400" cap="flat" cmpd="sng">
              <a:noFill/>
              <a:prstDash val="solid"/>
              <a:miter lim="0"/>
              <a:headEnd/>
              <a:tailEnd/>
            </a:ln>
            <a:effectLst/>
            <a:extLst/>
          </p:spPr>
          <p:txBody>
            <a:bodyPr lIns="0" tIns="0" rIns="0" bIns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5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Calibri" panose="020F0502020204030204"/>
                <a:ea typeface="+mn-ea"/>
                <a:cs typeface="Gill Sans" charset="0"/>
                <a:sym typeface="Gill Sans" charset="0"/>
              </a:endParaRPr>
            </a:p>
          </p:txBody>
        </p:sp>
        <p:sp>
          <p:nvSpPr>
            <p:cNvPr id="49" name="AutoShape 14">
              <a:extLst>
                <a:ext uri="{FF2B5EF4-FFF2-40B4-BE49-F238E27FC236}">
                  <a16:creationId xmlns:a16="http://schemas.microsoft.com/office/drawing/2014/main" id="{EEEF0A9C-BEED-4483-81AB-CBEE31D77F1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8285" y="3600544"/>
              <a:ext cx="162921" cy="162963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solidFill>
              <a:schemeClr val="bg2"/>
            </a:solidFill>
            <a:ln w="25400" cap="flat" cmpd="sng">
              <a:noFill/>
              <a:prstDash val="solid"/>
              <a:miter lim="0"/>
              <a:headEnd/>
              <a:tailEnd/>
            </a:ln>
            <a:effectLst/>
            <a:extLst/>
          </p:spPr>
          <p:txBody>
            <a:bodyPr lIns="0" tIns="0" rIns="0" bIns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5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Calibri" panose="020F0502020204030204"/>
                <a:ea typeface="+mn-ea"/>
                <a:cs typeface="Gill Sans" charset="0"/>
                <a:sym typeface="Gill Sans" charset="0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7868323-D0BC-44DD-81C9-3031859A5693}"/>
              </a:ext>
            </a:extLst>
          </p:cNvPr>
          <p:cNvGrpSpPr/>
          <p:nvPr/>
        </p:nvGrpSpPr>
        <p:grpSpPr>
          <a:xfrm>
            <a:off x="6158854" y="4953394"/>
            <a:ext cx="394681" cy="377861"/>
            <a:chOff x="7009769" y="3493096"/>
            <a:chExt cx="377762" cy="377861"/>
          </a:xfrm>
        </p:grpSpPr>
        <p:sp>
          <p:nvSpPr>
            <p:cNvPr id="46" name="AutoShape 22">
              <a:extLst>
                <a:ext uri="{FF2B5EF4-FFF2-40B4-BE49-F238E27FC236}">
                  <a16:creationId xmlns:a16="http://schemas.microsoft.com/office/drawing/2014/main" id="{505E6AEC-FD12-466D-B39A-E97584214653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9769" y="3493096"/>
              <a:ext cx="377762" cy="377861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8" y="6724"/>
                    <a:pt x="20638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solidFill>
              <a:schemeClr val="accent1"/>
            </a:solidFill>
            <a:ln w="25400" cap="flat" cmpd="sng">
              <a:noFill/>
              <a:prstDash val="solid"/>
              <a:miter lim="0"/>
              <a:headEnd/>
              <a:tailEnd/>
            </a:ln>
            <a:effectLst/>
            <a:extLst/>
          </p:spPr>
          <p:txBody>
            <a:bodyPr lIns="0" tIns="0" rIns="0" bIns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5600" b="0" i="0" u="none" strike="noStrike" kern="1200" cap="none" spc="0" normalizeH="0" baseline="0" noProof="0">
                <a:ln>
                  <a:noFill/>
                </a:ln>
                <a:solidFill>
                  <a:srgbClr val="2BB1E8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Calibri" panose="020F0502020204030204"/>
                <a:ea typeface="+mn-ea"/>
                <a:cs typeface="Gill Sans" charset="0"/>
                <a:sym typeface="Gill Sans" charset="0"/>
              </a:endParaRPr>
            </a:p>
          </p:txBody>
        </p:sp>
        <p:sp>
          <p:nvSpPr>
            <p:cNvPr id="47" name="AutoShape 23">
              <a:extLst>
                <a:ext uri="{FF2B5EF4-FFF2-40B4-BE49-F238E27FC236}">
                  <a16:creationId xmlns:a16="http://schemas.microsoft.com/office/drawing/2014/main" id="{7B5FAC16-011A-4CDE-9909-DFD0565A0ACF}"/>
                </a:ext>
              </a:extLst>
            </p:cNvPr>
            <p:cNvSpPr>
              <a:spLocks/>
            </p:cNvSpPr>
            <p:nvPr/>
          </p:nvSpPr>
          <p:spPr bwMode="auto">
            <a:xfrm>
              <a:off x="7117191" y="3584502"/>
              <a:ext cx="162921" cy="162963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solidFill>
              <a:schemeClr val="bg2"/>
            </a:solidFill>
            <a:ln w="25400" cap="flat" cmpd="sng">
              <a:noFill/>
              <a:prstDash val="solid"/>
              <a:miter lim="0"/>
              <a:headEnd/>
              <a:tailEnd/>
            </a:ln>
            <a:effectLst/>
            <a:extLst/>
          </p:spPr>
          <p:txBody>
            <a:bodyPr lIns="0" tIns="0" rIns="0" bIns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5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Calibri" panose="020F0502020204030204"/>
                <a:ea typeface="+mn-ea"/>
                <a:cs typeface="Gill Sans" charset="0"/>
                <a:sym typeface="Gill Sans" charset="0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49DAB4D-4C65-4C15-A8FB-5F33DC0DC5CB}"/>
              </a:ext>
            </a:extLst>
          </p:cNvPr>
          <p:cNvGrpSpPr/>
          <p:nvPr/>
        </p:nvGrpSpPr>
        <p:grpSpPr>
          <a:xfrm>
            <a:off x="7725576" y="4934566"/>
            <a:ext cx="394681" cy="377861"/>
            <a:chOff x="10426313" y="3493096"/>
            <a:chExt cx="377762" cy="377861"/>
          </a:xfrm>
        </p:grpSpPr>
        <p:sp>
          <p:nvSpPr>
            <p:cNvPr id="44" name="AutoShape 25">
              <a:extLst>
                <a:ext uri="{FF2B5EF4-FFF2-40B4-BE49-F238E27FC236}">
                  <a16:creationId xmlns:a16="http://schemas.microsoft.com/office/drawing/2014/main" id="{4CD728A5-A740-429D-9F6E-DE392A87084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26313" y="3493096"/>
              <a:ext cx="377762" cy="377861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8" y="6724"/>
                    <a:pt x="20638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solidFill>
              <a:schemeClr val="accent1"/>
            </a:solidFill>
            <a:ln w="25400" cap="flat" cmpd="sng">
              <a:noFill/>
              <a:prstDash val="solid"/>
              <a:miter lim="0"/>
              <a:headEnd/>
              <a:tailEnd/>
            </a:ln>
            <a:effectLst/>
            <a:extLst/>
          </p:spPr>
          <p:txBody>
            <a:bodyPr lIns="0" tIns="0" rIns="0" bIns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5600" b="0" i="0" u="none" strike="noStrike" kern="1200" cap="none" spc="0" normalizeH="0" baseline="0" noProof="0">
                <a:ln>
                  <a:noFill/>
                </a:ln>
                <a:solidFill>
                  <a:srgbClr val="2BB1E8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Calibri" panose="020F0502020204030204"/>
                <a:ea typeface="+mn-ea"/>
                <a:cs typeface="Gill Sans" charset="0"/>
                <a:sym typeface="Gill Sans" charset="0"/>
              </a:endParaRPr>
            </a:p>
          </p:txBody>
        </p:sp>
        <p:sp>
          <p:nvSpPr>
            <p:cNvPr id="45" name="AutoShape 26">
              <a:extLst>
                <a:ext uri="{FF2B5EF4-FFF2-40B4-BE49-F238E27FC236}">
                  <a16:creationId xmlns:a16="http://schemas.microsoft.com/office/drawing/2014/main" id="{A974E833-FFFB-4527-B654-09D006B9BD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33734" y="3600544"/>
              <a:ext cx="162921" cy="162963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25400" cap="flat" cmpd="sng">
              <a:noFill/>
              <a:prstDash val="solid"/>
              <a:miter lim="0"/>
              <a:headEnd/>
              <a:tailEnd/>
            </a:ln>
            <a:effectLst/>
            <a:extLst/>
          </p:spPr>
          <p:txBody>
            <a:bodyPr lIns="0" tIns="0" rIns="0" bIns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5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Calibri" panose="020F0502020204030204"/>
                <a:ea typeface="+mn-ea"/>
                <a:cs typeface="Gill Sans" charset="0"/>
                <a:sym typeface="Gill Sans" charset="0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12E63BE-04E6-4769-8635-AC2378144EFD}"/>
              </a:ext>
            </a:extLst>
          </p:cNvPr>
          <p:cNvGrpSpPr/>
          <p:nvPr/>
        </p:nvGrpSpPr>
        <p:grpSpPr>
          <a:xfrm>
            <a:off x="2782168" y="4934566"/>
            <a:ext cx="393746" cy="377861"/>
            <a:chOff x="3319010" y="3493096"/>
            <a:chExt cx="376867" cy="377861"/>
          </a:xfrm>
        </p:grpSpPr>
        <p:sp>
          <p:nvSpPr>
            <p:cNvPr id="42" name="AutoShape 28">
              <a:extLst>
                <a:ext uri="{FF2B5EF4-FFF2-40B4-BE49-F238E27FC236}">
                  <a16:creationId xmlns:a16="http://schemas.microsoft.com/office/drawing/2014/main" id="{0083CBA7-7218-4575-9168-8FFE56C5054D}"/>
                </a:ext>
              </a:extLst>
            </p:cNvPr>
            <p:cNvSpPr>
              <a:spLocks/>
            </p:cNvSpPr>
            <p:nvPr/>
          </p:nvSpPr>
          <p:spPr bwMode="auto">
            <a:xfrm>
              <a:off x="3319010" y="3493096"/>
              <a:ext cx="376867" cy="377861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8" y="6724"/>
                    <a:pt x="20638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solidFill>
              <a:schemeClr val="accent1"/>
            </a:solidFill>
            <a:ln w="25400" cap="flat" cmpd="sng">
              <a:noFill/>
              <a:prstDash val="solid"/>
              <a:miter lim="0"/>
              <a:headEnd/>
              <a:tailEnd/>
            </a:ln>
            <a:effectLst/>
            <a:extLst/>
          </p:spPr>
          <p:txBody>
            <a:bodyPr lIns="0" tIns="0" rIns="0" bIns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5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Calibri" panose="020F0502020204030204"/>
                <a:ea typeface="+mn-ea"/>
                <a:cs typeface="Gill Sans" charset="0"/>
                <a:sym typeface="Gill Sans" charset="0"/>
              </a:endParaRPr>
            </a:p>
          </p:txBody>
        </p:sp>
        <p:sp>
          <p:nvSpPr>
            <p:cNvPr id="43" name="AutoShape 29">
              <a:extLst>
                <a:ext uri="{FF2B5EF4-FFF2-40B4-BE49-F238E27FC236}">
                  <a16:creationId xmlns:a16="http://schemas.microsoft.com/office/drawing/2014/main" id="{73B23AE9-46A6-47E9-8A0A-4DA16F1BA370}"/>
                </a:ext>
              </a:extLst>
            </p:cNvPr>
            <p:cNvSpPr>
              <a:spLocks/>
            </p:cNvSpPr>
            <p:nvPr/>
          </p:nvSpPr>
          <p:spPr bwMode="auto">
            <a:xfrm>
              <a:off x="3425535" y="3600544"/>
              <a:ext cx="163817" cy="162963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solidFill>
              <a:schemeClr val="bg2"/>
            </a:solidFill>
            <a:ln w="25400" cap="flat" cmpd="sng">
              <a:noFill/>
              <a:prstDash val="solid"/>
              <a:miter lim="0"/>
              <a:headEnd/>
              <a:tailEnd/>
            </a:ln>
            <a:effectLst/>
            <a:extLst/>
          </p:spPr>
          <p:txBody>
            <a:bodyPr lIns="0" tIns="0" rIns="0" bIns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5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Calibri" panose="020F0502020204030204"/>
                <a:ea typeface="+mn-ea"/>
                <a:cs typeface="Gill Sans" charset="0"/>
                <a:sym typeface="Gill Sans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913EEA6-8EE0-449E-8036-F592171BC66F}"/>
              </a:ext>
            </a:extLst>
          </p:cNvPr>
          <p:cNvGrpSpPr/>
          <p:nvPr/>
        </p:nvGrpSpPr>
        <p:grpSpPr>
          <a:xfrm>
            <a:off x="4614891" y="4959576"/>
            <a:ext cx="394681" cy="377861"/>
            <a:chOff x="5532069" y="3493096"/>
            <a:chExt cx="377762" cy="377861"/>
          </a:xfrm>
        </p:grpSpPr>
        <p:sp>
          <p:nvSpPr>
            <p:cNvPr id="40" name="AutoShape 31">
              <a:extLst>
                <a:ext uri="{FF2B5EF4-FFF2-40B4-BE49-F238E27FC236}">
                  <a16:creationId xmlns:a16="http://schemas.microsoft.com/office/drawing/2014/main" id="{1A7D291B-0152-42DF-AEAD-4B39D3B48AD0}"/>
                </a:ext>
              </a:extLst>
            </p:cNvPr>
            <p:cNvSpPr>
              <a:spLocks/>
            </p:cNvSpPr>
            <p:nvPr/>
          </p:nvSpPr>
          <p:spPr bwMode="auto">
            <a:xfrm>
              <a:off x="5532069" y="3493096"/>
              <a:ext cx="377762" cy="377861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8" y="6724"/>
                    <a:pt x="20638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solidFill>
              <a:schemeClr val="accent1"/>
            </a:solidFill>
            <a:ln w="25400" cap="flat" cmpd="sng">
              <a:noFill/>
              <a:prstDash val="solid"/>
              <a:miter lim="0"/>
              <a:headEnd/>
              <a:tailEnd/>
            </a:ln>
            <a:effectLst/>
            <a:extLst/>
          </p:spPr>
          <p:txBody>
            <a:bodyPr lIns="0" tIns="0" rIns="0" bIns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5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Calibri" panose="020F0502020204030204"/>
                <a:ea typeface="+mn-ea"/>
                <a:cs typeface="Gill Sans" charset="0"/>
                <a:sym typeface="Gill Sans" charset="0"/>
              </a:endParaRPr>
            </a:p>
          </p:txBody>
        </p:sp>
        <p:sp>
          <p:nvSpPr>
            <p:cNvPr id="41" name="AutoShape 32">
              <a:extLst>
                <a:ext uri="{FF2B5EF4-FFF2-40B4-BE49-F238E27FC236}">
                  <a16:creationId xmlns:a16="http://schemas.microsoft.com/office/drawing/2014/main" id="{6264608C-765B-47D6-8B04-228EDE2567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40003" y="3600544"/>
              <a:ext cx="162921" cy="162963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solidFill>
              <a:schemeClr val="bg2"/>
            </a:solidFill>
            <a:ln w="25400" cap="flat" cmpd="sng">
              <a:noFill/>
              <a:prstDash val="solid"/>
              <a:miter lim="0"/>
              <a:headEnd/>
              <a:tailEnd/>
            </a:ln>
            <a:effectLst/>
            <a:extLst/>
          </p:spPr>
          <p:txBody>
            <a:bodyPr lIns="0" tIns="0" rIns="0" bIns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5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Calibri" panose="020F0502020204030204"/>
                <a:ea typeface="+mn-ea"/>
                <a:cs typeface="Gill Sans" charset="0"/>
                <a:sym typeface="Gill Sans" charset="0"/>
              </a:endParaRPr>
            </a:p>
          </p:txBody>
        </p:sp>
      </p:grpSp>
      <p:sp>
        <p:nvSpPr>
          <p:cNvPr id="17" name="AutoShape 55">
            <a:extLst>
              <a:ext uri="{FF2B5EF4-FFF2-40B4-BE49-F238E27FC236}">
                <a16:creationId xmlns:a16="http://schemas.microsoft.com/office/drawing/2014/main" id="{7937116E-04B3-4F10-AD64-02DE34AD17A8}"/>
              </a:ext>
            </a:extLst>
          </p:cNvPr>
          <p:cNvSpPr>
            <a:spLocks/>
          </p:cNvSpPr>
          <p:nvPr/>
        </p:nvSpPr>
        <p:spPr bwMode="auto">
          <a:xfrm rot="21599989">
            <a:off x="2831738" y="4604162"/>
            <a:ext cx="294608" cy="18803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336" y="21599"/>
                </a:moveTo>
                <a:cubicBezTo>
                  <a:pt x="969" y="21599"/>
                  <a:pt x="657" y="21365"/>
                  <a:pt x="392" y="20890"/>
                </a:cubicBezTo>
                <a:cubicBezTo>
                  <a:pt x="132" y="20401"/>
                  <a:pt x="0" y="19835"/>
                  <a:pt x="0" y="19171"/>
                </a:cubicBezTo>
                <a:cubicBezTo>
                  <a:pt x="0" y="18480"/>
                  <a:pt x="135" y="17907"/>
                  <a:pt x="403" y="17419"/>
                </a:cubicBezTo>
                <a:lnTo>
                  <a:pt x="9821" y="716"/>
                </a:lnTo>
                <a:cubicBezTo>
                  <a:pt x="10089" y="240"/>
                  <a:pt x="10412" y="0"/>
                  <a:pt x="10790" y="0"/>
                </a:cubicBezTo>
                <a:cubicBezTo>
                  <a:pt x="11176" y="0"/>
                  <a:pt x="11503" y="240"/>
                  <a:pt x="11774" y="716"/>
                </a:cubicBezTo>
                <a:lnTo>
                  <a:pt x="21196" y="17419"/>
                </a:lnTo>
                <a:cubicBezTo>
                  <a:pt x="21464" y="17907"/>
                  <a:pt x="21600" y="18480"/>
                  <a:pt x="21600" y="19171"/>
                </a:cubicBezTo>
                <a:cubicBezTo>
                  <a:pt x="21600" y="19815"/>
                  <a:pt x="21467" y="20375"/>
                  <a:pt x="21203" y="20870"/>
                </a:cubicBezTo>
                <a:cubicBezTo>
                  <a:pt x="20942" y="21359"/>
                  <a:pt x="20626" y="21599"/>
                  <a:pt x="20263" y="21599"/>
                </a:cubicBezTo>
                <a:lnTo>
                  <a:pt x="1336" y="2159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  <a:extLst/>
        </p:spPr>
        <p:txBody>
          <a:bodyPr lIns="38092" tIns="38092" rIns="38092" bIns="38092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3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Calibri" panose="020F0502020204030204"/>
              <a:ea typeface="+mn-ea"/>
              <a:cs typeface="Gill Sans" charset="0"/>
              <a:sym typeface="Gill Sans" charset="0"/>
            </a:endParaRPr>
          </a:p>
        </p:txBody>
      </p:sp>
      <p:sp>
        <p:nvSpPr>
          <p:cNvPr id="18" name="AutoShape 56">
            <a:extLst>
              <a:ext uri="{FF2B5EF4-FFF2-40B4-BE49-F238E27FC236}">
                <a16:creationId xmlns:a16="http://schemas.microsoft.com/office/drawing/2014/main" id="{1559A354-8695-491C-AAA0-69BF82DDE34D}"/>
              </a:ext>
            </a:extLst>
          </p:cNvPr>
          <p:cNvSpPr>
            <a:spLocks/>
          </p:cNvSpPr>
          <p:nvPr/>
        </p:nvSpPr>
        <p:spPr bwMode="auto">
          <a:xfrm rot="21599989">
            <a:off x="4665464" y="4629172"/>
            <a:ext cx="294608" cy="18803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336" y="21599"/>
                </a:moveTo>
                <a:cubicBezTo>
                  <a:pt x="969" y="21599"/>
                  <a:pt x="657" y="21365"/>
                  <a:pt x="392" y="20890"/>
                </a:cubicBezTo>
                <a:cubicBezTo>
                  <a:pt x="132" y="20401"/>
                  <a:pt x="0" y="19835"/>
                  <a:pt x="0" y="19171"/>
                </a:cubicBezTo>
                <a:cubicBezTo>
                  <a:pt x="0" y="18480"/>
                  <a:pt x="135" y="17907"/>
                  <a:pt x="403" y="17419"/>
                </a:cubicBezTo>
                <a:lnTo>
                  <a:pt x="9821" y="716"/>
                </a:lnTo>
                <a:cubicBezTo>
                  <a:pt x="10089" y="240"/>
                  <a:pt x="10412" y="0"/>
                  <a:pt x="10790" y="0"/>
                </a:cubicBezTo>
                <a:cubicBezTo>
                  <a:pt x="11176" y="0"/>
                  <a:pt x="11503" y="240"/>
                  <a:pt x="11774" y="716"/>
                </a:cubicBezTo>
                <a:lnTo>
                  <a:pt x="21196" y="17419"/>
                </a:lnTo>
                <a:cubicBezTo>
                  <a:pt x="21464" y="17907"/>
                  <a:pt x="21600" y="18480"/>
                  <a:pt x="21600" y="19171"/>
                </a:cubicBezTo>
                <a:cubicBezTo>
                  <a:pt x="21600" y="19815"/>
                  <a:pt x="21467" y="20375"/>
                  <a:pt x="21203" y="20870"/>
                </a:cubicBezTo>
                <a:cubicBezTo>
                  <a:pt x="20942" y="21359"/>
                  <a:pt x="20626" y="21599"/>
                  <a:pt x="20263" y="21599"/>
                </a:cubicBezTo>
                <a:lnTo>
                  <a:pt x="1336" y="2159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  <a:extLst/>
        </p:spPr>
        <p:txBody>
          <a:bodyPr lIns="38092" tIns="38092" rIns="38092" bIns="38092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3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Calibri" panose="020F0502020204030204"/>
              <a:ea typeface="+mn-ea"/>
              <a:cs typeface="Gill Sans" charset="0"/>
              <a:sym typeface="Gill Sans" charset="0"/>
            </a:endParaRPr>
          </a:p>
        </p:txBody>
      </p:sp>
      <p:sp>
        <p:nvSpPr>
          <p:cNvPr id="19" name="AutoShape 57">
            <a:extLst>
              <a:ext uri="{FF2B5EF4-FFF2-40B4-BE49-F238E27FC236}">
                <a16:creationId xmlns:a16="http://schemas.microsoft.com/office/drawing/2014/main" id="{E2019894-97F5-4379-9E97-2FE62E889320}"/>
              </a:ext>
            </a:extLst>
          </p:cNvPr>
          <p:cNvSpPr>
            <a:spLocks/>
          </p:cNvSpPr>
          <p:nvPr/>
        </p:nvSpPr>
        <p:spPr bwMode="auto">
          <a:xfrm rot="21599989">
            <a:off x="7775613" y="4604162"/>
            <a:ext cx="294607" cy="18803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336" y="21599"/>
                </a:moveTo>
                <a:cubicBezTo>
                  <a:pt x="969" y="21599"/>
                  <a:pt x="657" y="21365"/>
                  <a:pt x="392" y="20890"/>
                </a:cubicBezTo>
                <a:cubicBezTo>
                  <a:pt x="132" y="20401"/>
                  <a:pt x="0" y="19835"/>
                  <a:pt x="0" y="19171"/>
                </a:cubicBezTo>
                <a:cubicBezTo>
                  <a:pt x="0" y="18480"/>
                  <a:pt x="135" y="17907"/>
                  <a:pt x="403" y="17419"/>
                </a:cubicBezTo>
                <a:lnTo>
                  <a:pt x="9821" y="716"/>
                </a:lnTo>
                <a:cubicBezTo>
                  <a:pt x="10089" y="240"/>
                  <a:pt x="10412" y="0"/>
                  <a:pt x="10790" y="0"/>
                </a:cubicBezTo>
                <a:cubicBezTo>
                  <a:pt x="11176" y="0"/>
                  <a:pt x="11503" y="240"/>
                  <a:pt x="11774" y="716"/>
                </a:cubicBezTo>
                <a:lnTo>
                  <a:pt x="21196" y="17419"/>
                </a:lnTo>
                <a:cubicBezTo>
                  <a:pt x="21464" y="17907"/>
                  <a:pt x="21600" y="18480"/>
                  <a:pt x="21600" y="19171"/>
                </a:cubicBezTo>
                <a:cubicBezTo>
                  <a:pt x="21600" y="19815"/>
                  <a:pt x="21467" y="20375"/>
                  <a:pt x="21203" y="20870"/>
                </a:cubicBezTo>
                <a:cubicBezTo>
                  <a:pt x="20942" y="21359"/>
                  <a:pt x="20626" y="21599"/>
                  <a:pt x="20263" y="21599"/>
                </a:cubicBezTo>
                <a:lnTo>
                  <a:pt x="1336" y="2159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  <a:extLst/>
        </p:spPr>
        <p:txBody>
          <a:bodyPr lIns="38092" tIns="38092" rIns="38092" bIns="38092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3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Calibri" panose="020F0502020204030204"/>
              <a:ea typeface="+mn-ea"/>
              <a:cs typeface="Gill Sans" charset="0"/>
              <a:sym typeface="Gill Sans" charset="0"/>
            </a:endParaRPr>
          </a:p>
        </p:txBody>
      </p:sp>
      <p:sp>
        <p:nvSpPr>
          <p:cNvPr id="20" name="AutoShape 58">
            <a:extLst>
              <a:ext uri="{FF2B5EF4-FFF2-40B4-BE49-F238E27FC236}">
                <a16:creationId xmlns:a16="http://schemas.microsoft.com/office/drawing/2014/main" id="{75030E6A-EFBB-4E75-AED7-F00C49822A5B}"/>
              </a:ext>
            </a:extLst>
          </p:cNvPr>
          <p:cNvSpPr>
            <a:spLocks/>
          </p:cNvSpPr>
          <p:nvPr/>
        </p:nvSpPr>
        <p:spPr bwMode="auto">
          <a:xfrm rot="10799989">
            <a:off x="6208890" y="5495113"/>
            <a:ext cx="294607" cy="18803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336" y="21599"/>
                </a:moveTo>
                <a:cubicBezTo>
                  <a:pt x="969" y="21599"/>
                  <a:pt x="657" y="21365"/>
                  <a:pt x="392" y="20890"/>
                </a:cubicBezTo>
                <a:cubicBezTo>
                  <a:pt x="132" y="20401"/>
                  <a:pt x="0" y="19835"/>
                  <a:pt x="0" y="19171"/>
                </a:cubicBezTo>
                <a:cubicBezTo>
                  <a:pt x="0" y="18480"/>
                  <a:pt x="135" y="17907"/>
                  <a:pt x="403" y="17419"/>
                </a:cubicBezTo>
                <a:lnTo>
                  <a:pt x="9821" y="716"/>
                </a:lnTo>
                <a:cubicBezTo>
                  <a:pt x="10089" y="240"/>
                  <a:pt x="10412" y="0"/>
                  <a:pt x="10790" y="0"/>
                </a:cubicBezTo>
                <a:cubicBezTo>
                  <a:pt x="11176" y="0"/>
                  <a:pt x="11503" y="240"/>
                  <a:pt x="11774" y="716"/>
                </a:cubicBezTo>
                <a:lnTo>
                  <a:pt x="21196" y="17419"/>
                </a:lnTo>
                <a:cubicBezTo>
                  <a:pt x="21464" y="17907"/>
                  <a:pt x="21600" y="18480"/>
                  <a:pt x="21600" y="19171"/>
                </a:cubicBezTo>
                <a:cubicBezTo>
                  <a:pt x="21600" y="19815"/>
                  <a:pt x="21467" y="20375"/>
                  <a:pt x="21203" y="20870"/>
                </a:cubicBezTo>
                <a:cubicBezTo>
                  <a:pt x="20942" y="21359"/>
                  <a:pt x="20626" y="21599"/>
                  <a:pt x="20263" y="21599"/>
                </a:cubicBezTo>
                <a:lnTo>
                  <a:pt x="1336" y="2159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  <a:extLst/>
        </p:spPr>
        <p:txBody>
          <a:bodyPr lIns="38092" tIns="38092" rIns="38092" bIns="38092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3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Calibri" panose="020F0502020204030204"/>
              <a:ea typeface="+mn-ea"/>
              <a:cs typeface="Gill Sans" charset="0"/>
              <a:sym typeface="Gill Sans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9CE3F76-A1AC-462B-B4C9-F3C14B49A464}"/>
              </a:ext>
            </a:extLst>
          </p:cNvPr>
          <p:cNvSpPr/>
          <p:nvPr/>
        </p:nvSpPr>
        <p:spPr>
          <a:xfrm>
            <a:off x="5715574" y="5800487"/>
            <a:ext cx="1504496" cy="23083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30 days before Title release</a:t>
            </a:r>
            <a:endParaRPr kumimoji="0" lang="id-ID" sz="9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TextBox 34">
            <a:extLst>
              <a:ext uri="{FF2B5EF4-FFF2-40B4-BE49-F238E27FC236}">
                <a16:creationId xmlns:a16="http://schemas.microsoft.com/office/drawing/2014/main" id="{4EF79B45-AD55-4648-AFE1-21EC6EF8700E}"/>
              </a:ext>
            </a:extLst>
          </p:cNvPr>
          <p:cNvSpPr txBox="1"/>
          <p:nvPr/>
        </p:nvSpPr>
        <p:spPr>
          <a:xfrm>
            <a:off x="7349809" y="5746708"/>
            <a:ext cx="1316434" cy="288147"/>
          </a:xfrm>
          <a:prstGeom prst="rect">
            <a:avLst/>
          </a:prstGeom>
          <a:noFill/>
        </p:spPr>
        <p:txBody>
          <a:bodyPr wrap="square" lIns="72000" tIns="36000" rIns="72000" bIns="36000" rtlCol="0" anchor="t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DE365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Title Release</a:t>
            </a:r>
            <a:endParaRPr kumimoji="0" lang="id-ID" sz="1400" b="0" i="0" u="none" strike="noStrike" kern="1200" cap="none" spc="0" normalizeH="0" baseline="0" noProof="0" dirty="0">
              <a:ln>
                <a:noFill/>
              </a:ln>
              <a:solidFill>
                <a:srgbClr val="DE365A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AutoShape 56">
            <a:extLst>
              <a:ext uri="{FF2B5EF4-FFF2-40B4-BE49-F238E27FC236}">
                <a16:creationId xmlns:a16="http://schemas.microsoft.com/office/drawing/2014/main" id="{1AEE1BAB-4B0B-4CA4-AA38-1ACBCB5477B0}"/>
              </a:ext>
            </a:extLst>
          </p:cNvPr>
          <p:cNvSpPr>
            <a:spLocks/>
          </p:cNvSpPr>
          <p:nvPr/>
        </p:nvSpPr>
        <p:spPr bwMode="auto">
          <a:xfrm rot="21599989">
            <a:off x="6208890" y="4620304"/>
            <a:ext cx="294608" cy="18803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336" y="21599"/>
                </a:moveTo>
                <a:cubicBezTo>
                  <a:pt x="969" y="21599"/>
                  <a:pt x="657" y="21365"/>
                  <a:pt x="392" y="20890"/>
                </a:cubicBezTo>
                <a:cubicBezTo>
                  <a:pt x="132" y="20401"/>
                  <a:pt x="0" y="19835"/>
                  <a:pt x="0" y="19171"/>
                </a:cubicBezTo>
                <a:cubicBezTo>
                  <a:pt x="0" y="18480"/>
                  <a:pt x="135" y="17907"/>
                  <a:pt x="403" y="17419"/>
                </a:cubicBezTo>
                <a:lnTo>
                  <a:pt x="9821" y="716"/>
                </a:lnTo>
                <a:cubicBezTo>
                  <a:pt x="10089" y="240"/>
                  <a:pt x="10412" y="0"/>
                  <a:pt x="10790" y="0"/>
                </a:cubicBezTo>
                <a:cubicBezTo>
                  <a:pt x="11176" y="0"/>
                  <a:pt x="11503" y="240"/>
                  <a:pt x="11774" y="716"/>
                </a:cubicBezTo>
                <a:lnTo>
                  <a:pt x="21196" y="17419"/>
                </a:lnTo>
                <a:cubicBezTo>
                  <a:pt x="21464" y="17907"/>
                  <a:pt x="21600" y="18480"/>
                  <a:pt x="21600" y="19171"/>
                </a:cubicBezTo>
                <a:cubicBezTo>
                  <a:pt x="21600" y="19815"/>
                  <a:pt x="21467" y="20375"/>
                  <a:pt x="21203" y="20870"/>
                </a:cubicBezTo>
                <a:cubicBezTo>
                  <a:pt x="20942" y="21359"/>
                  <a:pt x="20626" y="21599"/>
                  <a:pt x="20263" y="21599"/>
                </a:cubicBezTo>
                <a:lnTo>
                  <a:pt x="1336" y="2159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  <a:extLst/>
        </p:spPr>
        <p:txBody>
          <a:bodyPr lIns="38092" tIns="38092" rIns="38092" bIns="38092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3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Calibri" panose="020F0502020204030204"/>
              <a:ea typeface="+mn-ea"/>
              <a:cs typeface="Gill Sans" charset="0"/>
              <a:sym typeface="Gill Sans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A7EEEB8-B206-490E-87BB-39D586171563}"/>
              </a:ext>
            </a:extLst>
          </p:cNvPr>
          <p:cNvSpPr/>
          <p:nvPr/>
        </p:nvSpPr>
        <p:spPr>
          <a:xfrm>
            <a:off x="4153222" y="5811286"/>
            <a:ext cx="1504496" cy="23083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60 days before Title release</a:t>
            </a:r>
            <a:endParaRPr kumimoji="0" lang="id-ID" sz="9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556FCBB-1C19-4CFE-AAEF-1E51FB32789F}"/>
              </a:ext>
            </a:extLst>
          </p:cNvPr>
          <p:cNvSpPr/>
          <p:nvPr/>
        </p:nvSpPr>
        <p:spPr>
          <a:xfrm>
            <a:off x="287376" y="5780816"/>
            <a:ext cx="1504496" cy="36933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More than 180 days before release</a:t>
            </a:r>
            <a:endParaRPr kumimoji="0" lang="id-ID" sz="9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263DA5E-BF51-42A6-A756-5308DB8841A2}"/>
              </a:ext>
            </a:extLst>
          </p:cNvPr>
          <p:cNvSpPr/>
          <p:nvPr/>
        </p:nvSpPr>
        <p:spPr>
          <a:xfrm>
            <a:off x="2251022" y="5717810"/>
            <a:ext cx="1504496" cy="36933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180 days before Title release</a:t>
            </a:r>
            <a:endParaRPr kumimoji="0" lang="id-ID" sz="9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AutoShape 58">
            <a:extLst>
              <a:ext uri="{FF2B5EF4-FFF2-40B4-BE49-F238E27FC236}">
                <a16:creationId xmlns:a16="http://schemas.microsoft.com/office/drawing/2014/main" id="{D79B45D3-9836-4B14-A82E-34A02915EF5C}"/>
              </a:ext>
            </a:extLst>
          </p:cNvPr>
          <p:cNvSpPr>
            <a:spLocks/>
          </p:cNvSpPr>
          <p:nvPr/>
        </p:nvSpPr>
        <p:spPr bwMode="auto">
          <a:xfrm rot="10799989">
            <a:off x="4663761" y="5501294"/>
            <a:ext cx="294607" cy="18803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336" y="21599"/>
                </a:moveTo>
                <a:cubicBezTo>
                  <a:pt x="969" y="21599"/>
                  <a:pt x="657" y="21365"/>
                  <a:pt x="392" y="20890"/>
                </a:cubicBezTo>
                <a:cubicBezTo>
                  <a:pt x="132" y="20401"/>
                  <a:pt x="0" y="19835"/>
                  <a:pt x="0" y="19171"/>
                </a:cubicBezTo>
                <a:cubicBezTo>
                  <a:pt x="0" y="18480"/>
                  <a:pt x="135" y="17907"/>
                  <a:pt x="403" y="17419"/>
                </a:cubicBezTo>
                <a:lnTo>
                  <a:pt x="9821" y="716"/>
                </a:lnTo>
                <a:cubicBezTo>
                  <a:pt x="10089" y="240"/>
                  <a:pt x="10412" y="0"/>
                  <a:pt x="10790" y="0"/>
                </a:cubicBezTo>
                <a:cubicBezTo>
                  <a:pt x="11176" y="0"/>
                  <a:pt x="11503" y="240"/>
                  <a:pt x="11774" y="716"/>
                </a:cubicBezTo>
                <a:lnTo>
                  <a:pt x="21196" y="17419"/>
                </a:lnTo>
                <a:cubicBezTo>
                  <a:pt x="21464" y="17907"/>
                  <a:pt x="21600" y="18480"/>
                  <a:pt x="21600" y="19171"/>
                </a:cubicBezTo>
                <a:cubicBezTo>
                  <a:pt x="21600" y="19815"/>
                  <a:pt x="21467" y="20375"/>
                  <a:pt x="21203" y="20870"/>
                </a:cubicBezTo>
                <a:cubicBezTo>
                  <a:pt x="20942" y="21359"/>
                  <a:pt x="20626" y="21599"/>
                  <a:pt x="20263" y="21599"/>
                </a:cubicBezTo>
                <a:lnTo>
                  <a:pt x="1336" y="2159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  <a:extLst/>
        </p:spPr>
        <p:txBody>
          <a:bodyPr lIns="38092" tIns="38092" rIns="38092" bIns="38092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3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Calibri" panose="020F0502020204030204"/>
              <a:ea typeface="+mn-ea"/>
              <a:cs typeface="Gill Sans" charset="0"/>
              <a:sym typeface="Gill Sans" charset="0"/>
            </a:endParaRPr>
          </a:p>
        </p:txBody>
      </p:sp>
      <p:sp>
        <p:nvSpPr>
          <p:cNvPr id="28" name="AutoShape 58">
            <a:extLst>
              <a:ext uri="{FF2B5EF4-FFF2-40B4-BE49-F238E27FC236}">
                <a16:creationId xmlns:a16="http://schemas.microsoft.com/office/drawing/2014/main" id="{7314A5E1-4E5E-4516-86DE-EC46F68C893E}"/>
              </a:ext>
            </a:extLst>
          </p:cNvPr>
          <p:cNvSpPr>
            <a:spLocks/>
          </p:cNvSpPr>
          <p:nvPr/>
        </p:nvSpPr>
        <p:spPr bwMode="auto">
          <a:xfrm rot="10799989">
            <a:off x="2829868" y="5475975"/>
            <a:ext cx="294607" cy="18803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336" y="21599"/>
                </a:moveTo>
                <a:cubicBezTo>
                  <a:pt x="969" y="21599"/>
                  <a:pt x="657" y="21365"/>
                  <a:pt x="392" y="20890"/>
                </a:cubicBezTo>
                <a:cubicBezTo>
                  <a:pt x="132" y="20401"/>
                  <a:pt x="0" y="19835"/>
                  <a:pt x="0" y="19171"/>
                </a:cubicBezTo>
                <a:cubicBezTo>
                  <a:pt x="0" y="18480"/>
                  <a:pt x="135" y="17907"/>
                  <a:pt x="403" y="17419"/>
                </a:cubicBezTo>
                <a:lnTo>
                  <a:pt x="9821" y="716"/>
                </a:lnTo>
                <a:cubicBezTo>
                  <a:pt x="10089" y="240"/>
                  <a:pt x="10412" y="0"/>
                  <a:pt x="10790" y="0"/>
                </a:cubicBezTo>
                <a:cubicBezTo>
                  <a:pt x="11176" y="0"/>
                  <a:pt x="11503" y="240"/>
                  <a:pt x="11774" y="716"/>
                </a:cubicBezTo>
                <a:lnTo>
                  <a:pt x="21196" y="17419"/>
                </a:lnTo>
                <a:cubicBezTo>
                  <a:pt x="21464" y="17907"/>
                  <a:pt x="21600" y="18480"/>
                  <a:pt x="21600" y="19171"/>
                </a:cubicBezTo>
                <a:cubicBezTo>
                  <a:pt x="21600" y="19815"/>
                  <a:pt x="21467" y="20375"/>
                  <a:pt x="21203" y="20870"/>
                </a:cubicBezTo>
                <a:cubicBezTo>
                  <a:pt x="20942" y="21359"/>
                  <a:pt x="20626" y="21599"/>
                  <a:pt x="20263" y="21599"/>
                </a:cubicBezTo>
                <a:lnTo>
                  <a:pt x="1336" y="2159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  <a:extLst/>
        </p:spPr>
        <p:txBody>
          <a:bodyPr lIns="38092" tIns="38092" rIns="38092" bIns="38092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3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Calibri" panose="020F0502020204030204"/>
              <a:ea typeface="+mn-ea"/>
              <a:cs typeface="Gill Sans" charset="0"/>
              <a:sym typeface="Gill Sans" charset="0"/>
            </a:endParaRPr>
          </a:p>
        </p:txBody>
      </p:sp>
      <p:sp>
        <p:nvSpPr>
          <p:cNvPr id="29" name="AutoShape 58">
            <a:extLst>
              <a:ext uri="{FF2B5EF4-FFF2-40B4-BE49-F238E27FC236}">
                <a16:creationId xmlns:a16="http://schemas.microsoft.com/office/drawing/2014/main" id="{B5FADAC8-B1F6-4998-8470-488F331BA27C}"/>
              </a:ext>
            </a:extLst>
          </p:cNvPr>
          <p:cNvSpPr>
            <a:spLocks/>
          </p:cNvSpPr>
          <p:nvPr/>
        </p:nvSpPr>
        <p:spPr bwMode="auto">
          <a:xfrm rot="10799989">
            <a:off x="892320" y="5475974"/>
            <a:ext cx="294607" cy="18803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336" y="21599"/>
                </a:moveTo>
                <a:cubicBezTo>
                  <a:pt x="969" y="21599"/>
                  <a:pt x="657" y="21365"/>
                  <a:pt x="392" y="20890"/>
                </a:cubicBezTo>
                <a:cubicBezTo>
                  <a:pt x="132" y="20401"/>
                  <a:pt x="0" y="19835"/>
                  <a:pt x="0" y="19171"/>
                </a:cubicBezTo>
                <a:cubicBezTo>
                  <a:pt x="0" y="18480"/>
                  <a:pt x="135" y="17907"/>
                  <a:pt x="403" y="17419"/>
                </a:cubicBezTo>
                <a:lnTo>
                  <a:pt x="9821" y="716"/>
                </a:lnTo>
                <a:cubicBezTo>
                  <a:pt x="10089" y="240"/>
                  <a:pt x="10412" y="0"/>
                  <a:pt x="10790" y="0"/>
                </a:cubicBezTo>
                <a:cubicBezTo>
                  <a:pt x="11176" y="0"/>
                  <a:pt x="11503" y="240"/>
                  <a:pt x="11774" y="716"/>
                </a:cubicBezTo>
                <a:lnTo>
                  <a:pt x="21196" y="17419"/>
                </a:lnTo>
                <a:cubicBezTo>
                  <a:pt x="21464" y="17907"/>
                  <a:pt x="21600" y="18480"/>
                  <a:pt x="21600" y="19171"/>
                </a:cubicBezTo>
                <a:cubicBezTo>
                  <a:pt x="21600" y="19815"/>
                  <a:pt x="21467" y="20375"/>
                  <a:pt x="21203" y="20870"/>
                </a:cubicBezTo>
                <a:cubicBezTo>
                  <a:pt x="20942" y="21359"/>
                  <a:pt x="20626" y="21599"/>
                  <a:pt x="20263" y="21599"/>
                </a:cubicBezTo>
                <a:lnTo>
                  <a:pt x="1336" y="2159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  <a:extLst/>
        </p:spPr>
        <p:txBody>
          <a:bodyPr lIns="38092" tIns="38092" rIns="38092" bIns="38092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3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Calibri" panose="020F0502020204030204"/>
              <a:ea typeface="+mn-ea"/>
              <a:cs typeface="Gill Sans" charset="0"/>
              <a:sym typeface="Gill Sans" charset="0"/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63E00EF-F6D0-4E42-8C17-2472D9DE60DC}"/>
              </a:ext>
            </a:extLst>
          </p:cNvPr>
          <p:cNvCxnSpPr>
            <a:cxnSpLocks/>
          </p:cNvCxnSpPr>
          <p:nvPr/>
        </p:nvCxnSpPr>
        <p:spPr>
          <a:xfrm>
            <a:off x="954981" y="3981718"/>
            <a:ext cx="6967935" cy="11726"/>
          </a:xfrm>
          <a:prstGeom prst="straightConnector1">
            <a:avLst/>
          </a:prstGeom>
          <a:ln w="38100">
            <a:solidFill>
              <a:schemeClr val="tx2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B101FBB-BA3C-483F-9909-4D3808F1FBBE}"/>
              </a:ext>
            </a:extLst>
          </p:cNvPr>
          <p:cNvCxnSpPr>
            <a:cxnSpLocks/>
          </p:cNvCxnSpPr>
          <p:nvPr/>
        </p:nvCxnSpPr>
        <p:spPr>
          <a:xfrm flipV="1">
            <a:off x="2977171" y="4326671"/>
            <a:ext cx="4936040" cy="19826"/>
          </a:xfrm>
          <a:prstGeom prst="straightConnector1">
            <a:avLst/>
          </a:prstGeom>
          <a:ln w="38100">
            <a:solidFill>
              <a:schemeClr val="tx2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ounded Rectangle 68">
            <a:extLst>
              <a:ext uri="{FF2B5EF4-FFF2-40B4-BE49-F238E27FC236}">
                <a16:creationId xmlns:a16="http://schemas.microsoft.com/office/drawing/2014/main" id="{AF088571-5AD6-4459-9B86-AB1A9352AB53}"/>
              </a:ext>
            </a:extLst>
          </p:cNvPr>
          <p:cNvSpPr/>
          <p:nvPr/>
        </p:nvSpPr>
        <p:spPr>
          <a:xfrm>
            <a:off x="3834664" y="3735711"/>
            <a:ext cx="1174908" cy="321368"/>
          </a:xfrm>
          <a:prstGeom prst="roundRect">
            <a:avLst/>
          </a:prstGeom>
          <a:solidFill>
            <a:srgbClr val="FCFC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BASS MODEL</a:t>
            </a:r>
          </a:p>
        </p:txBody>
      </p:sp>
      <p:sp>
        <p:nvSpPr>
          <p:cNvPr id="33" name="Rounded Rectangle 69">
            <a:extLst>
              <a:ext uri="{FF2B5EF4-FFF2-40B4-BE49-F238E27FC236}">
                <a16:creationId xmlns:a16="http://schemas.microsoft.com/office/drawing/2014/main" id="{A129D605-B6D6-481E-A421-DFDE062164DF}"/>
              </a:ext>
            </a:extLst>
          </p:cNvPr>
          <p:cNvSpPr/>
          <p:nvPr/>
        </p:nvSpPr>
        <p:spPr>
          <a:xfrm>
            <a:off x="4897877" y="4178039"/>
            <a:ext cx="1417987" cy="322730"/>
          </a:xfrm>
          <a:prstGeom prst="roundRect">
            <a:avLst/>
          </a:prstGeom>
          <a:solidFill>
            <a:srgbClr val="FCFC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LINEAR MODEL</a:t>
            </a:r>
          </a:p>
        </p:txBody>
      </p:sp>
      <p:sp>
        <p:nvSpPr>
          <p:cNvPr id="34" name="AutoShape 55">
            <a:extLst>
              <a:ext uri="{FF2B5EF4-FFF2-40B4-BE49-F238E27FC236}">
                <a16:creationId xmlns:a16="http://schemas.microsoft.com/office/drawing/2014/main" id="{956C151E-219E-4C05-ABA4-906D00E06E52}"/>
              </a:ext>
            </a:extLst>
          </p:cNvPr>
          <p:cNvSpPr>
            <a:spLocks/>
          </p:cNvSpPr>
          <p:nvPr/>
        </p:nvSpPr>
        <p:spPr bwMode="auto">
          <a:xfrm rot="21599989">
            <a:off x="892319" y="4582984"/>
            <a:ext cx="294608" cy="18803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336" y="21599"/>
                </a:moveTo>
                <a:cubicBezTo>
                  <a:pt x="969" y="21599"/>
                  <a:pt x="657" y="21365"/>
                  <a:pt x="392" y="20890"/>
                </a:cubicBezTo>
                <a:cubicBezTo>
                  <a:pt x="132" y="20401"/>
                  <a:pt x="0" y="19835"/>
                  <a:pt x="0" y="19171"/>
                </a:cubicBezTo>
                <a:cubicBezTo>
                  <a:pt x="0" y="18480"/>
                  <a:pt x="135" y="17907"/>
                  <a:pt x="403" y="17419"/>
                </a:cubicBezTo>
                <a:lnTo>
                  <a:pt x="9821" y="716"/>
                </a:lnTo>
                <a:cubicBezTo>
                  <a:pt x="10089" y="240"/>
                  <a:pt x="10412" y="0"/>
                  <a:pt x="10790" y="0"/>
                </a:cubicBezTo>
                <a:cubicBezTo>
                  <a:pt x="11176" y="0"/>
                  <a:pt x="11503" y="240"/>
                  <a:pt x="11774" y="716"/>
                </a:cubicBezTo>
                <a:lnTo>
                  <a:pt x="21196" y="17419"/>
                </a:lnTo>
                <a:cubicBezTo>
                  <a:pt x="21464" y="17907"/>
                  <a:pt x="21600" y="18480"/>
                  <a:pt x="21600" y="19171"/>
                </a:cubicBezTo>
                <a:cubicBezTo>
                  <a:pt x="21600" y="19815"/>
                  <a:pt x="21467" y="20375"/>
                  <a:pt x="21203" y="20870"/>
                </a:cubicBezTo>
                <a:cubicBezTo>
                  <a:pt x="20942" y="21359"/>
                  <a:pt x="20626" y="21599"/>
                  <a:pt x="20263" y="21599"/>
                </a:cubicBezTo>
                <a:lnTo>
                  <a:pt x="1336" y="2159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  <a:extLst/>
        </p:spPr>
        <p:txBody>
          <a:bodyPr lIns="38092" tIns="38092" rIns="38092" bIns="38092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3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Calibri" panose="020F0502020204030204"/>
              <a:ea typeface="+mn-ea"/>
              <a:cs typeface="Gill Sans" charset="0"/>
              <a:sym typeface="Gill Sans" charset="0"/>
            </a:endParaRPr>
          </a:p>
        </p:txBody>
      </p:sp>
      <p:sp>
        <p:nvSpPr>
          <p:cNvPr id="35" name="AutoShape 58">
            <a:extLst>
              <a:ext uri="{FF2B5EF4-FFF2-40B4-BE49-F238E27FC236}">
                <a16:creationId xmlns:a16="http://schemas.microsoft.com/office/drawing/2014/main" id="{A0A51207-8D26-40E9-984D-A5F6B5C2E50B}"/>
              </a:ext>
            </a:extLst>
          </p:cNvPr>
          <p:cNvSpPr>
            <a:spLocks/>
          </p:cNvSpPr>
          <p:nvPr/>
        </p:nvSpPr>
        <p:spPr bwMode="auto">
          <a:xfrm rot="10799989">
            <a:off x="7775613" y="5454796"/>
            <a:ext cx="294607" cy="18803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336" y="21599"/>
                </a:moveTo>
                <a:cubicBezTo>
                  <a:pt x="969" y="21599"/>
                  <a:pt x="657" y="21365"/>
                  <a:pt x="392" y="20890"/>
                </a:cubicBezTo>
                <a:cubicBezTo>
                  <a:pt x="132" y="20401"/>
                  <a:pt x="0" y="19835"/>
                  <a:pt x="0" y="19171"/>
                </a:cubicBezTo>
                <a:cubicBezTo>
                  <a:pt x="0" y="18480"/>
                  <a:pt x="135" y="17907"/>
                  <a:pt x="403" y="17419"/>
                </a:cubicBezTo>
                <a:lnTo>
                  <a:pt x="9821" y="716"/>
                </a:lnTo>
                <a:cubicBezTo>
                  <a:pt x="10089" y="240"/>
                  <a:pt x="10412" y="0"/>
                  <a:pt x="10790" y="0"/>
                </a:cubicBezTo>
                <a:cubicBezTo>
                  <a:pt x="11176" y="0"/>
                  <a:pt x="11503" y="240"/>
                  <a:pt x="11774" y="716"/>
                </a:cubicBezTo>
                <a:lnTo>
                  <a:pt x="21196" y="17419"/>
                </a:lnTo>
                <a:cubicBezTo>
                  <a:pt x="21464" y="17907"/>
                  <a:pt x="21600" y="18480"/>
                  <a:pt x="21600" y="19171"/>
                </a:cubicBezTo>
                <a:cubicBezTo>
                  <a:pt x="21600" y="19815"/>
                  <a:pt x="21467" y="20375"/>
                  <a:pt x="21203" y="20870"/>
                </a:cubicBezTo>
                <a:cubicBezTo>
                  <a:pt x="20942" y="21359"/>
                  <a:pt x="20626" y="21599"/>
                  <a:pt x="20263" y="21599"/>
                </a:cubicBezTo>
                <a:lnTo>
                  <a:pt x="1336" y="2159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  <a:extLst/>
        </p:spPr>
        <p:txBody>
          <a:bodyPr lIns="38092" tIns="38092" rIns="38092" bIns="38092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3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Calibri" panose="020F0502020204030204"/>
              <a:ea typeface="+mn-ea"/>
              <a:cs typeface="Gill Sans" charset="0"/>
              <a:sym typeface="Gill Sans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2EE013F-CEEF-41D8-9AA5-1BC1BAA6BC52}"/>
              </a:ext>
            </a:extLst>
          </p:cNvPr>
          <p:cNvSpPr/>
          <p:nvPr/>
        </p:nvSpPr>
        <p:spPr>
          <a:xfrm>
            <a:off x="8959799" y="987365"/>
            <a:ext cx="2944825" cy="33855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INTERNAL DATA</a:t>
            </a:r>
          </a:p>
        </p:txBody>
      </p:sp>
      <p:pic>
        <p:nvPicPr>
          <p:cNvPr id="37" name="table">
            <a:extLst>
              <a:ext uri="{FF2B5EF4-FFF2-40B4-BE49-F238E27FC236}">
                <a16:creationId xmlns:a16="http://schemas.microsoft.com/office/drawing/2014/main" id="{786086CC-A342-4EE7-991E-AE03E8748090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8959799" y="1312316"/>
            <a:ext cx="2451507" cy="2966720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3F7F4D59-FF72-4FD2-97FF-D1F6EC6F8172}"/>
              </a:ext>
            </a:extLst>
          </p:cNvPr>
          <p:cNvSpPr/>
          <p:nvPr/>
        </p:nvSpPr>
        <p:spPr>
          <a:xfrm>
            <a:off x="8959798" y="4574487"/>
            <a:ext cx="2944825" cy="33855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EXTERNAL DATA</a:t>
            </a:r>
          </a:p>
        </p:txBody>
      </p:sp>
      <p:pic>
        <p:nvPicPr>
          <p:cNvPr id="39" name="table">
            <a:extLst>
              <a:ext uri="{FF2B5EF4-FFF2-40B4-BE49-F238E27FC236}">
                <a16:creationId xmlns:a16="http://schemas.microsoft.com/office/drawing/2014/main" id="{285BF171-8706-459E-A630-224E8313FC3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9012261" y="4997380"/>
            <a:ext cx="2399045" cy="741680"/>
          </a:xfrm>
          <a:prstGeom prst="rect">
            <a:avLst/>
          </a:prstGeom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0F91F29E-39FC-40DB-ACAF-705F21CEBA13}"/>
              </a:ext>
            </a:extLst>
          </p:cNvPr>
          <p:cNvSpPr/>
          <p:nvPr/>
        </p:nvSpPr>
        <p:spPr>
          <a:xfrm>
            <a:off x="1" y="208761"/>
            <a:ext cx="12192000" cy="369024"/>
          </a:xfrm>
          <a:prstGeom prst="rect">
            <a:avLst/>
          </a:prstGeom>
          <a:solidFill>
            <a:srgbClr val="095879"/>
          </a:solidFill>
        </p:spPr>
        <p:txBody>
          <a:bodyPr wrap="square" lIns="121559" tIns="60780" rIns="121559" bIns="60780" rtlCol="0" anchor="ctr">
            <a:spAutoFit/>
          </a:bodyPr>
          <a:lstStyle/>
          <a:p>
            <a:pPr marL="0" marR="0" lvl="0" indent="0" algn="ctr" defTabSz="12399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568" b="0" i="0" u="none" strike="noStrike" kern="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Segoe UI"/>
              <a:ea typeface="+mn-ea"/>
              <a:cs typeface="Segoe UI"/>
            </a:endParaRPr>
          </a:p>
        </p:txBody>
      </p:sp>
      <p:pic>
        <p:nvPicPr>
          <p:cNvPr id="51" name="Picture 50" descr="https://upload.wikimedia.org/wikipedia/en/d/d3/LatentView_Analytics_Logo_2010.JPG">
            <a:extLst>
              <a:ext uri="{FF2B5EF4-FFF2-40B4-BE49-F238E27FC236}">
                <a16:creationId xmlns:a16="http://schemas.microsoft.com/office/drawing/2014/main" id="{7B14A1D5-2ACE-4B87-B309-320E00D837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6686" y="487"/>
            <a:ext cx="896850" cy="705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7748D463-EDB6-4EB4-8DC4-DAF04DE5A88B}"/>
              </a:ext>
            </a:extLst>
          </p:cNvPr>
          <p:cNvSpPr/>
          <p:nvPr/>
        </p:nvSpPr>
        <p:spPr>
          <a:xfrm>
            <a:off x="185976" y="119957"/>
            <a:ext cx="4223978" cy="546632"/>
          </a:xfrm>
          <a:prstGeom prst="rect">
            <a:avLst/>
          </a:prstGeom>
          <a:solidFill>
            <a:schemeClr val="bg1"/>
          </a:solidFill>
        </p:spPr>
        <p:txBody>
          <a:bodyPr vert="horz" lIns="121789" tIns="60895" rIns="121789" bIns="60895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745" b="1" i="0" u="none" strike="noStrike" kern="0" cap="none" spc="-96" normalizeH="0" baseline="0" noProof="0" dirty="0">
                <a:ln w="3175">
                  <a:noFill/>
                </a:ln>
                <a:solidFill>
                  <a:srgbClr val="095879"/>
                </a:solidFill>
                <a:effectLst/>
                <a:uLnTx/>
                <a:uFillTx/>
                <a:latin typeface="Segoe UI Semibold" panose="020B07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Game Sales Forecasting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D32F7B2-98E6-4D5A-8BEC-0AE056665EB0}"/>
              </a:ext>
            </a:extLst>
          </p:cNvPr>
          <p:cNvSpPr txBox="1"/>
          <p:nvPr/>
        </p:nvSpPr>
        <p:spPr>
          <a:xfrm>
            <a:off x="11439753" y="6431283"/>
            <a:ext cx="635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>
                <a:solidFill>
                  <a:srgbClr val="00B0F0"/>
                </a:solidFill>
                <a:hlinkClick r:id="rId5" action="ppaction://hlinksldjump"/>
              </a:rPr>
              <a:t>Back</a:t>
            </a:r>
            <a:endParaRPr lang="en-US" b="1" u="sng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557632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B2AA34-619B-4388-8F2D-1F7DFE4BF5CC}"/>
              </a:ext>
            </a:extLst>
          </p:cNvPr>
          <p:cNvSpPr>
            <a:spLocks noGrp="1"/>
          </p:cNvSpPr>
          <p:nvPr/>
        </p:nvSpPr>
        <p:spPr>
          <a:xfrm>
            <a:off x="327148" y="406901"/>
            <a:ext cx="11224685" cy="701474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ts val="2700"/>
              </a:lnSpc>
              <a:spcBef>
                <a:spcPct val="0"/>
              </a:spcBef>
              <a:buNone/>
              <a:defRPr lang="de-DE" sz="2600" b="1" kern="1200" cap="all" baseline="0">
                <a:solidFill>
                  <a:srgbClr val="92A2BD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27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600" b="1" i="0" u="none" strike="noStrike" kern="1200" cap="all" spc="0" normalizeH="0" baseline="0" noProof="0" dirty="0">
                <a:ln>
                  <a:noFill/>
                </a:ln>
                <a:solidFill>
                  <a:srgbClr val="92A2BD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GAME SALES FORECASTING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0F91F29E-39FC-40DB-ACAF-705F21CEBA13}"/>
              </a:ext>
            </a:extLst>
          </p:cNvPr>
          <p:cNvSpPr/>
          <p:nvPr/>
        </p:nvSpPr>
        <p:spPr>
          <a:xfrm>
            <a:off x="1" y="208761"/>
            <a:ext cx="12192000" cy="369024"/>
          </a:xfrm>
          <a:prstGeom prst="rect">
            <a:avLst/>
          </a:prstGeom>
          <a:solidFill>
            <a:srgbClr val="095879"/>
          </a:solidFill>
        </p:spPr>
        <p:txBody>
          <a:bodyPr wrap="square" lIns="121559" tIns="60780" rIns="121559" bIns="60780" rtlCol="0" anchor="ctr">
            <a:spAutoFit/>
          </a:bodyPr>
          <a:lstStyle/>
          <a:p>
            <a:pPr marL="0" marR="0" lvl="0" indent="0" algn="ctr" defTabSz="12399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568" b="0" i="0" u="none" strike="noStrike" kern="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Segoe UI"/>
              <a:ea typeface="+mn-ea"/>
              <a:cs typeface="Segoe UI"/>
            </a:endParaRPr>
          </a:p>
        </p:txBody>
      </p:sp>
      <p:pic>
        <p:nvPicPr>
          <p:cNvPr id="51" name="Picture 50" descr="https://upload.wikimedia.org/wikipedia/en/d/d3/LatentView_Analytics_Logo_2010.JPG">
            <a:extLst>
              <a:ext uri="{FF2B5EF4-FFF2-40B4-BE49-F238E27FC236}">
                <a16:creationId xmlns:a16="http://schemas.microsoft.com/office/drawing/2014/main" id="{7B14A1D5-2ACE-4B87-B309-320E00D837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6686" y="487"/>
            <a:ext cx="896850" cy="705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7748D463-EDB6-4EB4-8DC4-DAF04DE5A88B}"/>
              </a:ext>
            </a:extLst>
          </p:cNvPr>
          <p:cNvSpPr/>
          <p:nvPr/>
        </p:nvSpPr>
        <p:spPr>
          <a:xfrm>
            <a:off x="185976" y="119957"/>
            <a:ext cx="8087040" cy="546632"/>
          </a:xfrm>
          <a:prstGeom prst="rect">
            <a:avLst/>
          </a:prstGeom>
          <a:solidFill>
            <a:schemeClr val="bg1"/>
          </a:solidFill>
        </p:spPr>
        <p:txBody>
          <a:bodyPr vert="horz" lIns="121789" tIns="60895" rIns="121789" bIns="60895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745" b="1" i="0" u="none" strike="noStrike" kern="0" cap="none" spc="-96" normalizeH="0" baseline="0" noProof="0" dirty="0">
                <a:ln w="3175">
                  <a:noFill/>
                </a:ln>
                <a:solidFill>
                  <a:srgbClr val="095879"/>
                </a:solidFill>
                <a:effectLst/>
                <a:uLnTx/>
                <a:uFillTx/>
                <a:latin typeface="Segoe UI Semibold" panose="020B07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Game Sales Forecasting</a:t>
            </a:r>
          </a:p>
        </p:txBody>
      </p:sp>
      <p:sp>
        <p:nvSpPr>
          <p:cNvPr id="35" name="Rounded Rectangle 67">
            <a:extLst>
              <a:ext uri="{FF2B5EF4-FFF2-40B4-BE49-F238E27FC236}">
                <a16:creationId xmlns:a16="http://schemas.microsoft.com/office/drawing/2014/main" id="{556F5C4A-2A82-4C68-A3C7-07A08E5C457C}"/>
              </a:ext>
            </a:extLst>
          </p:cNvPr>
          <p:cNvSpPr/>
          <p:nvPr/>
        </p:nvSpPr>
        <p:spPr>
          <a:xfrm>
            <a:off x="788225" y="4891796"/>
            <a:ext cx="2160000" cy="1518701"/>
          </a:xfrm>
          <a:prstGeom prst="roundRect">
            <a:avLst/>
          </a:prstGeom>
          <a:gradFill>
            <a:gsLst>
              <a:gs pos="5700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Rounded Rectangle 63">
            <a:extLst>
              <a:ext uri="{FF2B5EF4-FFF2-40B4-BE49-F238E27FC236}">
                <a16:creationId xmlns:a16="http://schemas.microsoft.com/office/drawing/2014/main" id="{C48ACC4F-D41F-4378-8FD2-EDD2405FB849}"/>
              </a:ext>
            </a:extLst>
          </p:cNvPr>
          <p:cNvSpPr/>
          <p:nvPr/>
        </p:nvSpPr>
        <p:spPr>
          <a:xfrm>
            <a:off x="9355631" y="4901977"/>
            <a:ext cx="2160000" cy="1518701"/>
          </a:xfrm>
          <a:prstGeom prst="roundRect">
            <a:avLst/>
          </a:prstGeom>
          <a:gradFill>
            <a:gsLst>
              <a:gs pos="5700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Rounded Rectangle 62">
            <a:extLst>
              <a:ext uri="{FF2B5EF4-FFF2-40B4-BE49-F238E27FC236}">
                <a16:creationId xmlns:a16="http://schemas.microsoft.com/office/drawing/2014/main" id="{6ADF0EB5-F5DF-4828-8752-FEF0649926D5}"/>
              </a:ext>
            </a:extLst>
          </p:cNvPr>
          <p:cNvSpPr/>
          <p:nvPr/>
        </p:nvSpPr>
        <p:spPr>
          <a:xfrm>
            <a:off x="6974708" y="4891797"/>
            <a:ext cx="2160000" cy="1518701"/>
          </a:xfrm>
          <a:prstGeom prst="roundRect">
            <a:avLst/>
          </a:prstGeom>
          <a:gradFill>
            <a:gsLst>
              <a:gs pos="5700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D9009E2-2F5D-4CA1-92C0-E1BDD1BE1E97}"/>
              </a:ext>
            </a:extLst>
          </p:cNvPr>
          <p:cNvGrpSpPr/>
          <p:nvPr/>
        </p:nvGrpSpPr>
        <p:grpSpPr>
          <a:xfrm>
            <a:off x="7516353" y="5061997"/>
            <a:ext cx="1787017" cy="468988"/>
            <a:chOff x="6698780" y="1916728"/>
            <a:chExt cx="1787017" cy="468988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51522C0-E1B7-43F5-A08F-6A4E89C97BD9}"/>
                </a:ext>
              </a:extLst>
            </p:cNvPr>
            <p:cNvSpPr txBox="1"/>
            <p:nvPr/>
          </p:nvSpPr>
          <p:spPr>
            <a:xfrm>
              <a:off x="6718849" y="1916728"/>
              <a:ext cx="16757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TWITTER BUZZ</a:t>
              </a:r>
              <a:endParaRPr kumimoji="0" lang="id-ID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7672FCBC-3AB1-4DCF-9517-B144595E6A11}"/>
                </a:ext>
              </a:extLst>
            </p:cNvPr>
            <p:cNvSpPr txBox="1"/>
            <p:nvPr/>
          </p:nvSpPr>
          <p:spPr>
            <a:xfrm>
              <a:off x="6698780" y="2131800"/>
              <a:ext cx="1787017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6 MONTHS AGGREGATED</a:t>
              </a:r>
              <a:endParaRPr kumimoji="0" lang="id-ID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BDA573C-F7AB-447D-853B-1FFDE7E759A4}"/>
              </a:ext>
            </a:extLst>
          </p:cNvPr>
          <p:cNvGrpSpPr/>
          <p:nvPr/>
        </p:nvGrpSpPr>
        <p:grpSpPr>
          <a:xfrm>
            <a:off x="9897517" y="5061998"/>
            <a:ext cx="1725271" cy="468987"/>
            <a:chOff x="9558907" y="1916729"/>
            <a:chExt cx="1725271" cy="468987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06B3A57A-8F9C-4265-A4B3-19A9B36BAB08}"/>
                </a:ext>
              </a:extLst>
            </p:cNvPr>
            <p:cNvSpPr txBox="1"/>
            <p:nvPr/>
          </p:nvSpPr>
          <p:spPr>
            <a:xfrm>
              <a:off x="9578976" y="1916729"/>
              <a:ext cx="15835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UNIQUE USERS</a:t>
              </a:r>
              <a:endParaRPr kumimoji="0" lang="id-ID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FA39026F-C8EE-4150-9A8F-2A1891CF17DA}"/>
                </a:ext>
              </a:extLst>
            </p:cNvPr>
            <p:cNvSpPr txBox="1"/>
            <p:nvPr/>
          </p:nvSpPr>
          <p:spPr>
            <a:xfrm>
              <a:off x="9558907" y="2131800"/>
              <a:ext cx="172527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6 MONTHS AGGREGATED</a:t>
              </a:r>
              <a:endParaRPr kumimoji="0" lang="id-ID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B20D73AC-53F0-4239-9C5F-61809BE07F19}"/>
              </a:ext>
            </a:extLst>
          </p:cNvPr>
          <p:cNvSpPr txBox="1"/>
          <p:nvPr/>
        </p:nvSpPr>
        <p:spPr>
          <a:xfrm>
            <a:off x="6974709" y="5579501"/>
            <a:ext cx="216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59K</a:t>
            </a:r>
            <a:endParaRPr kumimoji="0" lang="id-ID" sz="4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E4DBD95-DACB-4C8B-8D4F-57AE97153092}"/>
              </a:ext>
            </a:extLst>
          </p:cNvPr>
          <p:cNvSpPr txBox="1"/>
          <p:nvPr/>
        </p:nvSpPr>
        <p:spPr>
          <a:xfrm>
            <a:off x="9353007" y="5579501"/>
            <a:ext cx="21626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4.5M</a:t>
            </a:r>
            <a:endParaRPr kumimoji="0" lang="id-ID" sz="4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46" name="Chart 45">
            <a:extLst>
              <a:ext uri="{FF2B5EF4-FFF2-40B4-BE49-F238E27FC236}">
                <a16:creationId xmlns:a16="http://schemas.microsoft.com/office/drawing/2014/main" id="{F4902FCA-6BF9-4CBF-8EB3-1EDE1C53A65E}"/>
              </a:ext>
            </a:extLst>
          </p:cNvPr>
          <p:cNvGraphicFramePr/>
          <p:nvPr>
            <p:extLst/>
          </p:nvPr>
        </p:nvGraphicFramePr>
        <p:xfrm>
          <a:off x="669031" y="1218358"/>
          <a:ext cx="10927879" cy="23032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47" name="Picture 46">
            <a:extLst>
              <a:ext uri="{FF2B5EF4-FFF2-40B4-BE49-F238E27FC236}">
                <a16:creationId xmlns:a16="http://schemas.microsoft.com/office/drawing/2014/main" id="{FC8275A6-A82E-4BAC-9A23-4FD07271C04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9118" y="5062869"/>
            <a:ext cx="428400" cy="428400"/>
          </a:xfrm>
          <a:prstGeom prst="rect">
            <a:avLst/>
          </a:prstGeom>
        </p:spPr>
      </p:pic>
      <p:sp>
        <p:nvSpPr>
          <p:cNvPr id="48" name="Text Placeholder 18">
            <a:extLst>
              <a:ext uri="{FF2B5EF4-FFF2-40B4-BE49-F238E27FC236}">
                <a16:creationId xmlns:a16="http://schemas.microsoft.com/office/drawing/2014/main" id="{8E6FA61A-533B-4082-B35C-C4A7AD671882}"/>
              </a:ext>
            </a:extLst>
          </p:cNvPr>
          <p:cNvSpPr txBox="1">
            <a:spLocks/>
          </p:cNvSpPr>
          <p:nvPr/>
        </p:nvSpPr>
        <p:spPr>
          <a:xfrm>
            <a:off x="877283" y="5242816"/>
            <a:ext cx="176869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d-ID"/>
            </a:defPPr>
            <a:lvl1pPr>
              <a:defRPr sz="105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FIRST 30 DAYS</a:t>
            </a:r>
          </a:p>
        </p:txBody>
      </p:sp>
      <p:sp>
        <p:nvSpPr>
          <p:cNvPr id="49" name="Text Placeholder 18">
            <a:extLst>
              <a:ext uri="{FF2B5EF4-FFF2-40B4-BE49-F238E27FC236}">
                <a16:creationId xmlns:a16="http://schemas.microsoft.com/office/drawing/2014/main" id="{D4453103-36A6-41F2-A6EB-97A119DF9890}"/>
              </a:ext>
            </a:extLst>
          </p:cNvPr>
          <p:cNvSpPr txBox="1">
            <a:spLocks/>
          </p:cNvSpPr>
          <p:nvPr/>
        </p:nvSpPr>
        <p:spPr>
          <a:xfrm>
            <a:off x="788225" y="5589078"/>
            <a:ext cx="2160000" cy="831600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121917" tIns="60958" rIns="121917" bIns="60958" anchor="ctr"/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b="1" kern="1200">
                <a:solidFill>
                  <a:schemeClr val="bg1"/>
                </a:solidFill>
                <a:latin typeface="New Cicle" pitchFamily="2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5B9BD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471K</a:t>
            </a:r>
          </a:p>
        </p:txBody>
      </p:sp>
      <p:sp>
        <p:nvSpPr>
          <p:cNvPr id="53" name="Text Placeholder 18">
            <a:extLst>
              <a:ext uri="{FF2B5EF4-FFF2-40B4-BE49-F238E27FC236}">
                <a16:creationId xmlns:a16="http://schemas.microsoft.com/office/drawing/2014/main" id="{539A2843-E20A-43C4-AB11-0AF654AC2604}"/>
              </a:ext>
            </a:extLst>
          </p:cNvPr>
          <p:cNvSpPr txBox="1">
            <a:spLocks/>
          </p:cNvSpPr>
          <p:nvPr/>
        </p:nvSpPr>
        <p:spPr>
          <a:xfrm>
            <a:off x="877284" y="5061997"/>
            <a:ext cx="18948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d-ID"/>
            </a:defPPr>
            <a:lvl1pPr>
              <a:defRPr sz="1400" b="1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0000500000000000000" pitchFamily="50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PREDICTED SALES</a:t>
            </a:r>
          </a:p>
        </p:txBody>
      </p:sp>
      <p:graphicFrame>
        <p:nvGraphicFramePr>
          <p:cNvPr id="83" name="Table 82">
            <a:extLst>
              <a:ext uri="{FF2B5EF4-FFF2-40B4-BE49-F238E27FC236}">
                <a16:creationId xmlns:a16="http://schemas.microsoft.com/office/drawing/2014/main" id="{CE533DD1-3851-4B3E-88EB-9FA8B625636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65220" y="3555454"/>
          <a:ext cx="10847735" cy="723867"/>
        </p:xfrm>
        <a:graphic>
          <a:graphicData uri="http://schemas.openxmlformats.org/drawingml/2006/table">
            <a:tbl>
              <a:tblPr/>
              <a:tblGrid>
                <a:gridCol w="16215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39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39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39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39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8346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834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8346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6398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6398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76398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76398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76398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241289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Montserrat Semi Bold" panose="00000700000000000000" pitchFamily="50" charset="0"/>
                        </a:rPr>
                        <a:t>Sales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2">
                            <a:lumMod val="5000"/>
                            <a:lumOff val="95000"/>
                          </a:schemeClr>
                        </a:gs>
                        <a:gs pos="100000">
                          <a:schemeClr val="accent2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Montserrat Semi Bold" panose="00000700000000000000" pitchFamily="50" charset="0"/>
                        </a:rPr>
                        <a:t>M_-5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2">
                            <a:lumMod val="5000"/>
                            <a:lumOff val="95000"/>
                          </a:schemeClr>
                        </a:gs>
                        <a:gs pos="100000">
                          <a:schemeClr val="accent2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Montserrat Semi Bold" panose="00000700000000000000" pitchFamily="50" charset="0"/>
                        </a:rPr>
                        <a:t>M_-4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2">
                            <a:lumMod val="5000"/>
                            <a:lumOff val="95000"/>
                          </a:schemeClr>
                        </a:gs>
                        <a:gs pos="100000">
                          <a:schemeClr val="accent2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Montserrat Semi Bold" panose="00000700000000000000" pitchFamily="50" charset="0"/>
                        </a:rPr>
                        <a:t>M_-3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2">
                            <a:lumMod val="5000"/>
                            <a:lumOff val="95000"/>
                          </a:schemeClr>
                        </a:gs>
                        <a:gs pos="100000">
                          <a:schemeClr val="accent2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Montserrat Semi Bold" panose="00000700000000000000" pitchFamily="50" charset="0"/>
                        </a:rPr>
                        <a:t>M_-2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2">
                            <a:lumMod val="5000"/>
                            <a:lumOff val="95000"/>
                          </a:schemeClr>
                        </a:gs>
                        <a:gs pos="100000">
                          <a:schemeClr val="accent2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Montserrat Semi Bold" panose="00000700000000000000" pitchFamily="50" charset="0"/>
                        </a:rPr>
                        <a:t>M_-1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2">
                            <a:lumMod val="5000"/>
                            <a:lumOff val="95000"/>
                          </a:schemeClr>
                        </a:gs>
                        <a:gs pos="100000">
                          <a:schemeClr val="accent2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Montserrat Semi Bold" panose="00000700000000000000" pitchFamily="50" charset="0"/>
                        </a:rPr>
                        <a:t>M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2">
                            <a:lumMod val="5000"/>
                            <a:lumOff val="95000"/>
                          </a:schemeClr>
                        </a:gs>
                        <a:gs pos="100000">
                          <a:schemeClr val="accent2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Montserrat Semi Bold" panose="00000700000000000000" pitchFamily="50" charset="0"/>
                        </a:rPr>
                        <a:t>M_1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2">
                            <a:lumMod val="5000"/>
                            <a:lumOff val="95000"/>
                          </a:schemeClr>
                        </a:gs>
                        <a:gs pos="100000">
                          <a:schemeClr val="accent2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Montserrat Semi Bold" panose="00000700000000000000" pitchFamily="50" charset="0"/>
                        </a:rPr>
                        <a:t>M_2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2">
                            <a:lumMod val="5000"/>
                            <a:lumOff val="95000"/>
                          </a:schemeClr>
                        </a:gs>
                        <a:gs pos="100000">
                          <a:schemeClr val="accent2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Montserrat Semi Bold" panose="00000700000000000000" pitchFamily="50" charset="0"/>
                        </a:rPr>
                        <a:t>M_3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2">
                            <a:lumMod val="5000"/>
                            <a:lumOff val="95000"/>
                          </a:schemeClr>
                        </a:gs>
                        <a:gs pos="100000">
                          <a:schemeClr val="accent2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Montserrat Semi Bold" panose="00000700000000000000" pitchFamily="50" charset="0"/>
                        </a:rPr>
                        <a:t>M_4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2">
                            <a:lumMod val="5000"/>
                            <a:lumOff val="95000"/>
                          </a:schemeClr>
                        </a:gs>
                        <a:gs pos="100000">
                          <a:schemeClr val="accent2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Montserrat Semi Bold" panose="00000700000000000000" pitchFamily="50" charset="0"/>
                        </a:rPr>
                        <a:t>M_5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2">
                            <a:lumMod val="5000"/>
                            <a:lumOff val="95000"/>
                          </a:schemeClr>
                        </a:gs>
                        <a:gs pos="100000">
                          <a:schemeClr val="accent2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Montserrat Semi Bold" panose="00000700000000000000" pitchFamily="50" charset="0"/>
                        </a:rPr>
                        <a:t>M_6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2">
                            <a:lumMod val="5000"/>
                            <a:lumOff val="95000"/>
                          </a:schemeClr>
                        </a:gs>
                        <a:gs pos="100000">
                          <a:schemeClr val="accent2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1289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Montserrat Semi Bold" panose="00000700000000000000" pitchFamily="50" charset="0"/>
                        </a:rPr>
                        <a:t>DESTINY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2">
                            <a:lumMod val="5000"/>
                            <a:lumOff val="95000"/>
                          </a:schemeClr>
                        </a:gs>
                        <a:gs pos="100000">
                          <a:schemeClr val="accent2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 Light" panose="00000400000000000000" pitchFamily="50" charset="0"/>
                        </a:rPr>
                        <a:t>0k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2">
                            <a:lumMod val="5000"/>
                            <a:lumOff val="95000"/>
                          </a:schemeClr>
                        </a:gs>
                        <a:gs pos="100000">
                          <a:schemeClr val="accent2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Montserrat Light" panose="00000400000000000000" pitchFamily="50" charset="0"/>
                        </a:rPr>
                        <a:t>0k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2">
                            <a:lumMod val="5000"/>
                            <a:lumOff val="95000"/>
                          </a:schemeClr>
                        </a:gs>
                        <a:gs pos="100000">
                          <a:schemeClr val="accent2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Montserrat Light" panose="00000400000000000000" pitchFamily="50" charset="0"/>
                        </a:rPr>
                        <a:t>1k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2">
                            <a:lumMod val="5000"/>
                            <a:lumOff val="95000"/>
                          </a:schemeClr>
                        </a:gs>
                        <a:gs pos="100000">
                          <a:schemeClr val="accent2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Montserrat Light" panose="00000400000000000000" pitchFamily="50" charset="0"/>
                        </a:rPr>
                        <a:t>10k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2">
                            <a:lumMod val="5000"/>
                            <a:lumOff val="95000"/>
                          </a:schemeClr>
                        </a:gs>
                        <a:gs pos="100000">
                          <a:schemeClr val="accent2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Montserrat Light" panose="00000400000000000000" pitchFamily="50" charset="0"/>
                        </a:rPr>
                        <a:t>128k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2">
                            <a:lumMod val="5000"/>
                            <a:lumOff val="95000"/>
                          </a:schemeClr>
                        </a:gs>
                        <a:gs pos="100000">
                          <a:schemeClr val="accent2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Montserrat Light" panose="00000400000000000000" pitchFamily="50" charset="0"/>
                        </a:rPr>
                        <a:t>357k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2">
                            <a:lumMod val="5000"/>
                            <a:lumOff val="95000"/>
                          </a:schemeClr>
                        </a:gs>
                        <a:gs pos="100000">
                          <a:schemeClr val="accent2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Montserrat Light" panose="00000400000000000000" pitchFamily="50" charset="0"/>
                        </a:rPr>
                        <a:t>57k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2">
                            <a:lumMod val="5000"/>
                            <a:lumOff val="95000"/>
                          </a:schemeClr>
                        </a:gs>
                        <a:gs pos="100000">
                          <a:schemeClr val="accent2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Montserrat Light" panose="00000400000000000000" pitchFamily="50" charset="0"/>
                        </a:rPr>
                        <a:t>4k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2">
                            <a:lumMod val="5000"/>
                            <a:lumOff val="95000"/>
                          </a:schemeClr>
                        </a:gs>
                        <a:gs pos="100000">
                          <a:schemeClr val="accent2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Montserrat Light" panose="00000400000000000000" pitchFamily="50" charset="0"/>
                        </a:rPr>
                        <a:t>0k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2">
                            <a:lumMod val="5000"/>
                            <a:lumOff val="95000"/>
                          </a:schemeClr>
                        </a:gs>
                        <a:gs pos="100000">
                          <a:schemeClr val="accent2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Montserrat Light" panose="00000400000000000000" pitchFamily="50" charset="0"/>
                        </a:rPr>
                        <a:t>0k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2">
                            <a:lumMod val="5000"/>
                            <a:lumOff val="95000"/>
                          </a:schemeClr>
                        </a:gs>
                        <a:gs pos="100000">
                          <a:schemeClr val="accent2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Montserrat Light" panose="00000400000000000000" pitchFamily="50" charset="0"/>
                        </a:rPr>
                        <a:t>0k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2">
                            <a:lumMod val="5000"/>
                            <a:lumOff val="95000"/>
                          </a:schemeClr>
                        </a:gs>
                        <a:gs pos="100000">
                          <a:schemeClr val="accent2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Montserrat Light" panose="00000400000000000000" pitchFamily="50" charset="0"/>
                        </a:rPr>
                        <a:t>0k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2">
                            <a:lumMod val="5000"/>
                            <a:lumOff val="95000"/>
                          </a:schemeClr>
                        </a:gs>
                        <a:gs pos="100000">
                          <a:schemeClr val="accent2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1289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Montserrat Semi Bold" panose="00000700000000000000" pitchFamily="50" charset="0"/>
                        </a:rPr>
                        <a:t>DESTINY</a:t>
                      </a:r>
                      <a:r>
                        <a:rPr lang="en-IN" sz="1100" b="0" i="0" u="none" strike="noStrike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Montserrat Semi Bold" panose="00000700000000000000" pitchFamily="50" charset="0"/>
                        </a:rPr>
                        <a:t> 2</a:t>
                      </a:r>
                      <a:endParaRPr lang="en-IN" sz="11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Montserrat Semi Bold" panose="00000700000000000000" pitchFamily="50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2">
                            <a:lumMod val="5000"/>
                            <a:lumOff val="95000"/>
                          </a:schemeClr>
                        </a:gs>
                        <a:gs pos="100000">
                          <a:schemeClr val="accent2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Montserrat Light" panose="00000400000000000000" pitchFamily="50" charset="0"/>
                        </a:rPr>
                        <a:t>0k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2">
                            <a:lumMod val="5000"/>
                            <a:lumOff val="95000"/>
                          </a:schemeClr>
                        </a:gs>
                        <a:gs pos="100000">
                          <a:schemeClr val="accent2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Montserrat Light" panose="00000400000000000000" pitchFamily="50" charset="0"/>
                        </a:rPr>
                        <a:t>0k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2">
                            <a:lumMod val="5000"/>
                            <a:lumOff val="95000"/>
                          </a:schemeClr>
                        </a:gs>
                        <a:gs pos="100000">
                          <a:schemeClr val="accent2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Montserrat Light" panose="00000400000000000000" pitchFamily="50" charset="0"/>
                        </a:rPr>
                        <a:t>2k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2">
                            <a:lumMod val="5000"/>
                            <a:lumOff val="95000"/>
                          </a:schemeClr>
                        </a:gs>
                        <a:gs pos="100000">
                          <a:schemeClr val="accent2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Montserrat Light" panose="00000400000000000000" pitchFamily="50" charset="0"/>
                        </a:rPr>
                        <a:t>25k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2">
                            <a:lumMod val="5000"/>
                            <a:lumOff val="95000"/>
                          </a:schemeClr>
                        </a:gs>
                        <a:gs pos="100000">
                          <a:schemeClr val="accent2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Montserrat Light" panose="00000400000000000000" pitchFamily="50" charset="0"/>
                        </a:rPr>
                        <a:t>324k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2">
                            <a:lumMod val="5000"/>
                            <a:lumOff val="95000"/>
                          </a:schemeClr>
                        </a:gs>
                        <a:gs pos="100000">
                          <a:schemeClr val="accent2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Montserrat Light" panose="00000400000000000000" pitchFamily="50" charset="0"/>
                        </a:rPr>
                        <a:t>900k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2">
                            <a:lumMod val="5000"/>
                            <a:lumOff val="95000"/>
                          </a:schemeClr>
                        </a:gs>
                        <a:gs pos="100000">
                          <a:schemeClr val="accent2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Montserrat Light" panose="00000400000000000000" pitchFamily="50" charset="0"/>
                        </a:rPr>
                        <a:t>143k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2">
                            <a:lumMod val="5000"/>
                            <a:lumOff val="95000"/>
                          </a:schemeClr>
                        </a:gs>
                        <a:gs pos="100000">
                          <a:schemeClr val="accent2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Montserrat Light" panose="00000400000000000000" pitchFamily="50" charset="0"/>
                        </a:rPr>
                        <a:t>10k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2">
                            <a:lumMod val="5000"/>
                            <a:lumOff val="95000"/>
                          </a:schemeClr>
                        </a:gs>
                        <a:gs pos="100000">
                          <a:schemeClr val="accent2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Montserrat Light" panose="00000400000000000000" pitchFamily="50" charset="0"/>
                        </a:rPr>
                        <a:t>1k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2">
                            <a:lumMod val="5000"/>
                            <a:lumOff val="95000"/>
                          </a:schemeClr>
                        </a:gs>
                        <a:gs pos="100000">
                          <a:schemeClr val="accent2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Montserrat Light" panose="00000400000000000000" pitchFamily="50" charset="0"/>
                        </a:rPr>
                        <a:t>0k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2">
                            <a:lumMod val="5000"/>
                            <a:lumOff val="95000"/>
                          </a:schemeClr>
                        </a:gs>
                        <a:gs pos="100000">
                          <a:schemeClr val="accent2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Montserrat Light" panose="00000400000000000000" pitchFamily="50" charset="0"/>
                        </a:rPr>
                        <a:t>0k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2">
                            <a:lumMod val="5000"/>
                            <a:lumOff val="95000"/>
                          </a:schemeClr>
                        </a:gs>
                        <a:gs pos="100000">
                          <a:schemeClr val="accent2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 Light" panose="00000400000000000000" pitchFamily="50" charset="0"/>
                        </a:rPr>
                        <a:t>0k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2">
                            <a:lumMod val="5000"/>
                            <a:lumOff val="95000"/>
                          </a:schemeClr>
                        </a:gs>
                        <a:gs pos="100000">
                          <a:schemeClr val="accent2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84" name="TextBox 83">
            <a:extLst>
              <a:ext uri="{FF2B5EF4-FFF2-40B4-BE49-F238E27FC236}">
                <a16:creationId xmlns:a16="http://schemas.microsoft.com/office/drawing/2014/main" id="{D06DA0EF-EC68-46A9-8F09-12A3AC87C66B}"/>
              </a:ext>
            </a:extLst>
          </p:cNvPr>
          <p:cNvSpPr txBox="1"/>
          <p:nvPr/>
        </p:nvSpPr>
        <p:spPr>
          <a:xfrm>
            <a:off x="4438620" y="4328863"/>
            <a:ext cx="2716321" cy="378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62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LINEAR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IN" sz="1862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 FORECAST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7AF6F2AA-33B1-40E6-951D-AC5444769208}"/>
              </a:ext>
            </a:extLst>
          </p:cNvPr>
          <p:cNvSpPr txBox="1"/>
          <p:nvPr/>
        </p:nvSpPr>
        <p:spPr>
          <a:xfrm>
            <a:off x="4678369" y="1511614"/>
            <a:ext cx="298935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FORECAST DONE 180 DAYS  BEFORE RELEASE DATE</a:t>
            </a:r>
            <a:endParaRPr kumimoji="0" lang="id-ID" sz="105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D84BE448-D1BF-482F-96C5-51F6129A6D5B}"/>
              </a:ext>
            </a:extLst>
          </p:cNvPr>
          <p:cNvSpPr txBox="1"/>
          <p:nvPr/>
        </p:nvSpPr>
        <p:spPr>
          <a:xfrm>
            <a:off x="4475471" y="4581674"/>
            <a:ext cx="337291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FORECAST DONE WITHIN 30 DAYS  BEFORE RELEASE DATE</a:t>
            </a:r>
            <a:endParaRPr kumimoji="0" lang="id-ID" sz="105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D58A2F70-6307-4AED-9D2B-6DCD9B9CA628}"/>
              </a:ext>
            </a:extLst>
          </p:cNvPr>
          <p:cNvSpPr txBox="1"/>
          <p:nvPr/>
        </p:nvSpPr>
        <p:spPr>
          <a:xfrm>
            <a:off x="8273016" y="1803323"/>
            <a:ext cx="184537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0" i="0" u="none" strike="noStrike" kern="1200" cap="none" spc="0" normalizeH="0" baseline="0" noProof="0" dirty="0">
                <a:ln>
                  <a:noFill/>
                </a:ln>
                <a:solidFill>
                  <a:srgbClr val="5B9BD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1.25M</a:t>
            </a:r>
          </a:p>
        </p:txBody>
      </p:sp>
      <p:sp>
        <p:nvSpPr>
          <p:cNvPr id="89" name="Text Placeholder 18">
            <a:extLst>
              <a:ext uri="{FF2B5EF4-FFF2-40B4-BE49-F238E27FC236}">
                <a16:creationId xmlns:a16="http://schemas.microsoft.com/office/drawing/2014/main" id="{DE75E83E-F6C6-4ACE-B01A-3FF21AD9AF20}"/>
              </a:ext>
            </a:extLst>
          </p:cNvPr>
          <p:cNvSpPr txBox="1">
            <a:spLocks/>
          </p:cNvSpPr>
          <p:nvPr/>
        </p:nvSpPr>
        <p:spPr>
          <a:xfrm>
            <a:off x="8208557" y="1564334"/>
            <a:ext cx="16889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d-ID"/>
            </a:defPPr>
            <a:lvl1pPr>
              <a:defRPr sz="1400" b="1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0000500000000000000" pitchFamily="50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ACTUAL SALES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8E69ED82-1729-4685-9B32-351B67275FC5}"/>
              </a:ext>
            </a:extLst>
          </p:cNvPr>
          <p:cNvSpPr/>
          <p:nvPr/>
        </p:nvSpPr>
        <p:spPr>
          <a:xfrm>
            <a:off x="5688949" y="1683349"/>
            <a:ext cx="484095" cy="17333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91" name="Chart 90">
            <a:extLst>
              <a:ext uri="{FF2B5EF4-FFF2-40B4-BE49-F238E27FC236}">
                <a16:creationId xmlns:a16="http://schemas.microsoft.com/office/drawing/2014/main" id="{FD71D4FF-1E51-4629-AE94-C3474CA19DAD}"/>
              </a:ext>
            </a:extLst>
          </p:cNvPr>
          <p:cNvGraphicFramePr/>
          <p:nvPr>
            <p:extLst/>
          </p:nvPr>
        </p:nvGraphicFramePr>
        <p:xfrm>
          <a:off x="3482629" y="4799965"/>
          <a:ext cx="3381618" cy="18536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92" name="Freeform 7">
            <a:extLst>
              <a:ext uri="{FF2B5EF4-FFF2-40B4-BE49-F238E27FC236}">
                <a16:creationId xmlns:a16="http://schemas.microsoft.com/office/drawing/2014/main" id="{D58BC34A-CFE6-4EBD-A3E0-8BAC7C556A7C}"/>
              </a:ext>
            </a:extLst>
          </p:cNvPr>
          <p:cNvSpPr>
            <a:spLocks/>
          </p:cNvSpPr>
          <p:nvPr/>
        </p:nvSpPr>
        <p:spPr bwMode="auto">
          <a:xfrm>
            <a:off x="7085169" y="5081961"/>
            <a:ext cx="540000" cy="428400"/>
          </a:xfrm>
          <a:custGeom>
            <a:avLst/>
            <a:gdLst>
              <a:gd name="T0" fmla="*/ 271 w 3327"/>
              <a:gd name="T1" fmla="*/ 2413 h 2718"/>
              <a:gd name="T2" fmla="*/ 650 w 3327"/>
              <a:gd name="T3" fmla="*/ 2326 h 2718"/>
              <a:gd name="T4" fmla="*/ 1001 w 3327"/>
              <a:gd name="T5" fmla="*/ 2128 h 2718"/>
              <a:gd name="T6" fmla="*/ 835 w 3327"/>
              <a:gd name="T7" fmla="*/ 2099 h 2718"/>
              <a:gd name="T8" fmla="*/ 690 w 3327"/>
              <a:gd name="T9" fmla="*/ 2041 h 2718"/>
              <a:gd name="T10" fmla="*/ 568 w 3327"/>
              <a:gd name="T11" fmla="*/ 1957 h 2718"/>
              <a:gd name="T12" fmla="*/ 465 w 3327"/>
              <a:gd name="T13" fmla="*/ 1844 h 2718"/>
              <a:gd name="T14" fmla="*/ 384 w 3327"/>
              <a:gd name="T15" fmla="*/ 1702 h 2718"/>
              <a:gd name="T16" fmla="*/ 512 w 3327"/>
              <a:gd name="T17" fmla="*/ 1660 h 2718"/>
              <a:gd name="T18" fmla="*/ 632 w 3327"/>
              <a:gd name="T19" fmla="*/ 1628 h 2718"/>
              <a:gd name="T20" fmla="*/ 462 w 3327"/>
              <a:gd name="T21" fmla="*/ 1553 h 2718"/>
              <a:gd name="T22" fmla="*/ 327 w 3327"/>
              <a:gd name="T23" fmla="*/ 1451 h 2718"/>
              <a:gd name="T24" fmla="*/ 226 w 3327"/>
              <a:gd name="T25" fmla="*/ 1324 h 2718"/>
              <a:gd name="T26" fmla="*/ 157 w 3327"/>
              <a:gd name="T27" fmla="*/ 1168 h 2718"/>
              <a:gd name="T28" fmla="*/ 123 w 3327"/>
              <a:gd name="T29" fmla="*/ 987 h 2718"/>
              <a:gd name="T30" fmla="*/ 266 w 3327"/>
              <a:gd name="T31" fmla="*/ 1014 h 2718"/>
              <a:gd name="T32" fmla="*/ 381 w 3327"/>
              <a:gd name="T33" fmla="*/ 1005 h 2718"/>
              <a:gd name="T34" fmla="*/ 213 w 3327"/>
              <a:gd name="T35" fmla="*/ 799 h 2718"/>
              <a:gd name="T36" fmla="*/ 134 w 3327"/>
              <a:gd name="T37" fmla="*/ 553 h 2718"/>
              <a:gd name="T38" fmla="*/ 141 w 3327"/>
              <a:gd name="T39" fmla="*/ 338 h 2718"/>
              <a:gd name="T40" fmla="*/ 221 w 3327"/>
              <a:gd name="T41" fmla="*/ 126 h 2718"/>
              <a:gd name="T42" fmla="*/ 402 w 3327"/>
              <a:gd name="T43" fmla="*/ 317 h 2718"/>
              <a:gd name="T44" fmla="*/ 638 w 3327"/>
              <a:gd name="T45" fmla="*/ 507 h 2718"/>
              <a:gd name="T46" fmla="*/ 895 w 3327"/>
              <a:gd name="T47" fmla="*/ 654 h 2718"/>
              <a:gd name="T48" fmla="*/ 1174 w 3327"/>
              <a:gd name="T49" fmla="*/ 761 h 2718"/>
              <a:gd name="T50" fmla="*/ 1473 w 3327"/>
              <a:gd name="T51" fmla="*/ 826 h 2718"/>
              <a:gd name="T52" fmla="*/ 1618 w 3327"/>
              <a:gd name="T53" fmla="*/ 724 h 2718"/>
              <a:gd name="T54" fmla="*/ 1626 w 3327"/>
              <a:gd name="T55" fmla="*/ 568 h 2718"/>
              <a:gd name="T56" fmla="*/ 1683 w 3327"/>
              <a:gd name="T57" fmla="*/ 392 h 2718"/>
              <a:gd name="T58" fmla="*/ 1783 w 3327"/>
              <a:gd name="T59" fmla="*/ 236 h 2718"/>
              <a:gd name="T60" fmla="*/ 1922 w 3327"/>
              <a:gd name="T61" fmla="*/ 114 h 2718"/>
              <a:gd name="T62" fmla="*/ 2088 w 3327"/>
              <a:gd name="T63" fmla="*/ 32 h 2718"/>
              <a:gd name="T64" fmla="*/ 2266 w 3327"/>
              <a:gd name="T65" fmla="*/ 0 h 2718"/>
              <a:gd name="T66" fmla="*/ 2509 w 3327"/>
              <a:gd name="T67" fmla="*/ 29 h 2718"/>
              <a:gd name="T68" fmla="*/ 2723 w 3327"/>
              <a:gd name="T69" fmla="*/ 144 h 2718"/>
              <a:gd name="T70" fmla="*/ 2805 w 3327"/>
              <a:gd name="T71" fmla="*/ 211 h 2718"/>
              <a:gd name="T72" fmla="*/ 2930 w 3327"/>
              <a:gd name="T73" fmla="*/ 183 h 2718"/>
              <a:gd name="T74" fmla="*/ 3212 w 3327"/>
              <a:gd name="T75" fmla="*/ 64 h 2718"/>
              <a:gd name="T76" fmla="*/ 3202 w 3327"/>
              <a:gd name="T77" fmla="*/ 137 h 2718"/>
              <a:gd name="T78" fmla="*/ 3106 w 3327"/>
              <a:gd name="T79" fmla="*/ 284 h 2718"/>
              <a:gd name="T80" fmla="*/ 2978 w 3327"/>
              <a:gd name="T81" fmla="*/ 405 h 2718"/>
              <a:gd name="T82" fmla="*/ 3095 w 3327"/>
              <a:gd name="T83" fmla="*/ 401 h 2718"/>
              <a:gd name="T84" fmla="*/ 3327 w 3327"/>
              <a:gd name="T85" fmla="*/ 331 h 2718"/>
              <a:gd name="T86" fmla="*/ 3189 w 3327"/>
              <a:gd name="T87" fmla="*/ 495 h 2718"/>
              <a:gd name="T88" fmla="*/ 2997 w 3327"/>
              <a:gd name="T89" fmla="*/ 671 h 2718"/>
              <a:gd name="T90" fmla="*/ 2989 w 3327"/>
              <a:gd name="T91" fmla="*/ 827 h 2718"/>
              <a:gd name="T92" fmla="*/ 2936 w 3327"/>
              <a:gd name="T93" fmla="*/ 1217 h 2718"/>
              <a:gd name="T94" fmla="*/ 2806 w 3327"/>
              <a:gd name="T95" fmla="*/ 1587 h 2718"/>
              <a:gd name="T96" fmla="*/ 2664 w 3327"/>
              <a:gd name="T97" fmla="*/ 1844 h 2718"/>
              <a:gd name="T98" fmla="*/ 2479 w 3327"/>
              <a:gd name="T99" fmla="*/ 2092 h 2718"/>
              <a:gd name="T100" fmla="*/ 2264 w 3327"/>
              <a:gd name="T101" fmla="*/ 2299 h 2718"/>
              <a:gd name="T102" fmla="*/ 2017 w 3327"/>
              <a:gd name="T103" fmla="*/ 2468 h 2718"/>
              <a:gd name="T104" fmla="*/ 1740 w 3327"/>
              <a:gd name="T105" fmla="*/ 2596 h 2718"/>
              <a:gd name="T106" fmla="*/ 1485 w 3327"/>
              <a:gd name="T107" fmla="*/ 2670 h 2718"/>
              <a:gd name="T108" fmla="*/ 1232 w 3327"/>
              <a:gd name="T109" fmla="*/ 2710 h 2718"/>
              <a:gd name="T110" fmla="*/ 983 w 3327"/>
              <a:gd name="T111" fmla="*/ 2718 h 2718"/>
              <a:gd name="T112" fmla="*/ 735 w 3327"/>
              <a:gd name="T113" fmla="*/ 2695 h 2718"/>
              <a:gd name="T114" fmla="*/ 493 w 3327"/>
              <a:gd name="T115" fmla="*/ 2639 h 2718"/>
              <a:gd name="T116" fmla="*/ 253 w 3327"/>
              <a:gd name="T117" fmla="*/ 2550 h 2718"/>
              <a:gd name="T118" fmla="*/ 0 w 3327"/>
              <a:gd name="T119" fmla="*/ 2418 h 27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3327" h="2718">
                <a:moveTo>
                  <a:pt x="3" y="2411"/>
                </a:moveTo>
                <a:lnTo>
                  <a:pt x="3" y="2411"/>
                </a:lnTo>
                <a:lnTo>
                  <a:pt x="71" y="2416"/>
                </a:lnTo>
                <a:lnTo>
                  <a:pt x="139" y="2418"/>
                </a:lnTo>
                <a:lnTo>
                  <a:pt x="206" y="2418"/>
                </a:lnTo>
                <a:lnTo>
                  <a:pt x="271" y="2413"/>
                </a:lnTo>
                <a:lnTo>
                  <a:pt x="337" y="2406"/>
                </a:lnTo>
                <a:lnTo>
                  <a:pt x="401" y="2397"/>
                </a:lnTo>
                <a:lnTo>
                  <a:pt x="465" y="2383"/>
                </a:lnTo>
                <a:lnTo>
                  <a:pt x="528" y="2367"/>
                </a:lnTo>
                <a:lnTo>
                  <a:pt x="589" y="2348"/>
                </a:lnTo>
                <a:lnTo>
                  <a:pt x="650" y="2326"/>
                </a:lnTo>
                <a:lnTo>
                  <a:pt x="710" y="2301"/>
                </a:lnTo>
                <a:lnTo>
                  <a:pt x="770" y="2271"/>
                </a:lnTo>
                <a:lnTo>
                  <a:pt x="828" y="2241"/>
                </a:lnTo>
                <a:lnTo>
                  <a:pt x="887" y="2206"/>
                </a:lnTo>
                <a:lnTo>
                  <a:pt x="945" y="2168"/>
                </a:lnTo>
                <a:lnTo>
                  <a:pt x="1001" y="2128"/>
                </a:lnTo>
                <a:lnTo>
                  <a:pt x="1001" y="2128"/>
                </a:lnTo>
                <a:lnTo>
                  <a:pt x="944" y="2121"/>
                </a:lnTo>
                <a:lnTo>
                  <a:pt x="916" y="2117"/>
                </a:lnTo>
                <a:lnTo>
                  <a:pt x="888" y="2111"/>
                </a:lnTo>
                <a:lnTo>
                  <a:pt x="862" y="2106"/>
                </a:lnTo>
                <a:lnTo>
                  <a:pt x="835" y="2099"/>
                </a:lnTo>
                <a:lnTo>
                  <a:pt x="809" y="2090"/>
                </a:lnTo>
                <a:lnTo>
                  <a:pt x="784" y="2082"/>
                </a:lnTo>
                <a:lnTo>
                  <a:pt x="760" y="2074"/>
                </a:lnTo>
                <a:lnTo>
                  <a:pt x="736" y="2064"/>
                </a:lnTo>
                <a:lnTo>
                  <a:pt x="713" y="2053"/>
                </a:lnTo>
                <a:lnTo>
                  <a:pt x="690" y="2041"/>
                </a:lnTo>
                <a:lnTo>
                  <a:pt x="668" y="2029"/>
                </a:lnTo>
                <a:lnTo>
                  <a:pt x="647" y="2016"/>
                </a:lnTo>
                <a:lnTo>
                  <a:pt x="626" y="2002"/>
                </a:lnTo>
                <a:lnTo>
                  <a:pt x="606" y="1987"/>
                </a:lnTo>
                <a:lnTo>
                  <a:pt x="586" y="1972"/>
                </a:lnTo>
                <a:lnTo>
                  <a:pt x="568" y="1957"/>
                </a:lnTo>
                <a:lnTo>
                  <a:pt x="548" y="1940"/>
                </a:lnTo>
                <a:lnTo>
                  <a:pt x="530" y="1922"/>
                </a:lnTo>
                <a:lnTo>
                  <a:pt x="514" y="1904"/>
                </a:lnTo>
                <a:lnTo>
                  <a:pt x="497" y="1884"/>
                </a:lnTo>
                <a:lnTo>
                  <a:pt x="480" y="1865"/>
                </a:lnTo>
                <a:lnTo>
                  <a:pt x="465" y="1844"/>
                </a:lnTo>
                <a:lnTo>
                  <a:pt x="451" y="1821"/>
                </a:lnTo>
                <a:lnTo>
                  <a:pt x="436" y="1799"/>
                </a:lnTo>
                <a:lnTo>
                  <a:pt x="422" y="1777"/>
                </a:lnTo>
                <a:lnTo>
                  <a:pt x="409" y="1752"/>
                </a:lnTo>
                <a:lnTo>
                  <a:pt x="397" y="1728"/>
                </a:lnTo>
                <a:lnTo>
                  <a:pt x="384" y="1702"/>
                </a:lnTo>
                <a:lnTo>
                  <a:pt x="362" y="1649"/>
                </a:lnTo>
                <a:lnTo>
                  <a:pt x="362" y="1649"/>
                </a:lnTo>
                <a:lnTo>
                  <a:pt x="400" y="1654"/>
                </a:lnTo>
                <a:lnTo>
                  <a:pt x="439" y="1657"/>
                </a:lnTo>
                <a:lnTo>
                  <a:pt x="476" y="1660"/>
                </a:lnTo>
                <a:lnTo>
                  <a:pt x="512" y="1660"/>
                </a:lnTo>
                <a:lnTo>
                  <a:pt x="550" y="1657"/>
                </a:lnTo>
                <a:lnTo>
                  <a:pt x="587" y="1653"/>
                </a:lnTo>
                <a:lnTo>
                  <a:pt x="625" y="1647"/>
                </a:lnTo>
                <a:lnTo>
                  <a:pt x="663" y="1639"/>
                </a:lnTo>
                <a:lnTo>
                  <a:pt x="663" y="1639"/>
                </a:lnTo>
                <a:lnTo>
                  <a:pt x="632" y="1628"/>
                </a:lnTo>
                <a:lnTo>
                  <a:pt x="601" y="1618"/>
                </a:lnTo>
                <a:lnTo>
                  <a:pt x="572" y="1606"/>
                </a:lnTo>
                <a:lnTo>
                  <a:pt x="543" y="1594"/>
                </a:lnTo>
                <a:lnTo>
                  <a:pt x="515" y="1580"/>
                </a:lnTo>
                <a:lnTo>
                  <a:pt x="489" y="1567"/>
                </a:lnTo>
                <a:lnTo>
                  <a:pt x="462" y="1553"/>
                </a:lnTo>
                <a:lnTo>
                  <a:pt x="437" y="1537"/>
                </a:lnTo>
                <a:lnTo>
                  <a:pt x="413" y="1522"/>
                </a:lnTo>
                <a:lnTo>
                  <a:pt x="391" y="1505"/>
                </a:lnTo>
                <a:lnTo>
                  <a:pt x="369" y="1489"/>
                </a:lnTo>
                <a:lnTo>
                  <a:pt x="348" y="1470"/>
                </a:lnTo>
                <a:lnTo>
                  <a:pt x="327" y="1451"/>
                </a:lnTo>
                <a:lnTo>
                  <a:pt x="308" y="1431"/>
                </a:lnTo>
                <a:lnTo>
                  <a:pt x="290" y="1412"/>
                </a:lnTo>
                <a:lnTo>
                  <a:pt x="273" y="1391"/>
                </a:lnTo>
                <a:lnTo>
                  <a:pt x="256" y="1369"/>
                </a:lnTo>
                <a:lnTo>
                  <a:pt x="241" y="1346"/>
                </a:lnTo>
                <a:lnTo>
                  <a:pt x="226" y="1324"/>
                </a:lnTo>
                <a:lnTo>
                  <a:pt x="212" y="1299"/>
                </a:lnTo>
                <a:lnTo>
                  <a:pt x="199" y="1275"/>
                </a:lnTo>
                <a:lnTo>
                  <a:pt x="188" y="1249"/>
                </a:lnTo>
                <a:lnTo>
                  <a:pt x="177" y="1224"/>
                </a:lnTo>
                <a:lnTo>
                  <a:pt x="167" y="1196"/>
                </a:lnTo>
                <a:lnTo>
                  <a:pt x="157" y="1168"/>
                </a:lnTo>
                <a:lnTo>
                  <a:pt x="149" y="1140"/>
                </a:lnTo>
                <a:lnTo>
                  <a:pt x="142" y="1111"/>
                </a:lnTo>
                <a:lnTo>
                  <a:pt x="135" y="1082"/>
                </a:lnTo>
                <a:lnTo>
                  <a:pt x="131" y="1051"/>
                </a:lnTo>
                <a:lnTo>
                  <a:pt x="125" y="1019"/>
                </a:lnTo>
                <a:lnTo>
                  <a:pt x="123" y="987"/>
                </a:lnTo>
                <a:lnTo>
                  <a:pt x="120" y="954"/>
                </a:lnTo>
                <a:lnTo>
                  <a:pt x="120" y="954"/>
                </a:lnTo>
                <a:lnTo>
                  <a:pt x="156" y="972"/>
                </a:lnTo>
                <a:lnTo>
                  <a:pt x="192" y="987"/>
                </a:lnTo>
                <a:lnTo>
                  <a:pt x="230" y="1001"/>
                </a:lnTo>
                <a:lnTo>
                  <a:pt x="266" y="1014"/>
                </a:lnTo>
                <a:lnTo>
                  <a:pt x="303" y="1023"/>
                </a:lnTo>
                <a:lnTo>
                  <a:pt x="341" y="1030"/>
                </a:lnTo>
                <a:lnTo>
                  <a:pt x="380" y="1034"/>
                </a:lnTo>
                <a:lnTo>
                  <a:pt x="419" y="1036"/>
                </a:lnTo>
                <a:lnTo>
                  <a:pt x="419" y="1036"/>
                </a:lnTo>
                <a:lnTo>
                  <a:pt x="381" y="1005"/>
                </a:lnTo>
                <a:lnTo>
                  <a:pt x="348" y="975"/>
                </a:lnTo>
                <a:lnTo>
                  <a:pt x="316" y="941"/>
                </a:lnTo>
                <a:lnTo>
                  <a:pt x="287" y="908"/>
                </a:lnTo>
                <a:lnTo>
                  <a:pt x="259" y="873"/>
                </a:lnTo>
                <a:lnTo>
                  <a:pt x="234" y="837"/>
                </a:lnTo>
                <a:lnTo>
                  <a:pt x="213" y="799"/>
                </a:lnTo>
                <a:lnTo>
                  <a:pt x="194" y="761"/>
                </a:lnTo>
                <a:lnTo>
                  <a:pt x="175" y="721"/>
                </a:lnTo>
                <a:lnTo>
                  <a:pt x="161" y="681"/>
                </a:lnTo>
                <a:lnTo>
                  <a:pt x="150" y="639"/>
                </a:lnTo>
                <a:lnTo>
                  <a:pt x="141" y="596"/>
                </a:lnTo>
                <a:lnTo>
                  <a:pt x="134" y="553"/>
                </a:lnTo>
                <a:lnTo>
                  <a:pt x="131" y="507"/>
                </a:lnTo>
                <a:lnTo>
                  <a:pt x="129" y="459"/>
                </a:lnTo>
                <a:lnTo>
                  <a:pt x="131" y="412"/>
                </a:lnTo>
                <a:lnTo>
                  <a:pt x="131" y="412"/>
                </a:lnTo>
                <a:lnTo>
                  <a:pt x="135" y="374"/>
                </a:lnTo>
                <a:lnTo>
                  <a:pt x="141" y="338"/>
                </a:lnTo>
                <a:lnTo>
                  <a:pt x="149" y="300"/>
                </a:lnTo>
                <a:lnTo>
                  <a:pt x="159" y="266"/>
                </a:lnTo>
                <a:lnTo>
                  <a:pt x="171" y="229"/>
                </a:lnTo>
                <a:lnTo>
                  <a:pt x="187" y="195"/>
                </a:lnTo>
                <a:lnTo>
                  <a:pt x="202" y="160"/>
                </a:lnTo>
                <a:lnTo>
                  <a:pt x="221" y="126"/>
                </a:lnTo>
                <a:lnTo>
                  <a:pt x="221" y="126"/>
                </a:lnTo>
                <a:lnTo>
                  <a:pt x="256" y="167"/>
                </a:lnTo>
                <a:lnTo>
                  <a:pt x="291" y="206"/>
                </a:lnTo>
                <a:lnTo>
                  <a:pt x="327" y="243"/>
                </a:lnTo>
                <a:lnTo>
                  <a:pt x="365" y="281"/>
                </a:lnTo>
                <a:lnTo>
                  <a:pt x="402" y="317"/>
                </a:lnTo>
                <a:lnTo>
                  <a:pt x="440" y="351"/>
                </a:lnTo>
                <a:lnTo>
                  <a:pt x="479" y="384"/>
                </a:lnTo>
                <a:lnTo>
                  <a:pt x="518" y="417"/>
                </a:lnTo>
                <a:lnTo>
                  <a:pt x="557" y="448"/>
                </a:lnTo>
                <a:lnTo>
                  <a:pt x="597" y="477"/>
                </a:lnTo>
                <a:lnTo>
                  <a:pt x="638" y="507"/>
                </a:lnTo>
                <a:lnTo>
                  <a:pt x="679" y="534"/>
                </a:lnTo>
                <a:lnTo>
                  <a:pt x="721" y="561"/>
                </a:lnTo>
                <a:lnTo>
                  <a:pt x="764" y="586"/>
                </a:lnTo>
                <a:lnTo>
                  <a:pt x="807" y="610"/>
                </a:lnTo>
                <a:lnTo>
                  <a:pt x="851" y="633"/>
                </a:lnTo>
                <a:lnTo>
                  <a:pt x="895" y="654"/>
                </a:lnTo>
                <a:lnTo>
                  <a:pt x="940" y="675"/>
                </a:lnTo>
                <a:lnTo>
                  <a:pt x="986" y="695"/>
                </a:lnTo>
                <a:lnTo>
                  <a:pt x="1032" y="713"/>
                </a:lnTo>
                <a:lnTo>
                  <a:pt x="1079" y="731"/>
                </a:lnTo>
                <a:lnTo>
                  <a:pt x="1126" y="746"/>
                </a:lnTo>
                <a:lnTo>
                  <a:pt x="1174" y="761"/>
                </a:lnTo>
                <a:lnTo>
                  <a:pt x="1222" y="775"/>
                </a:lnTo>
                <a:lnTo>
                  <a:pt x="1271" y="788"/>
                </a:lnTo>
                <a:lnTo>
                  <a:pt x="1321" y="799"/>
                </a:lnTo>
                <a:lnTo>
                  <a:pt x="1371" y="809"/>
                </a:lnTo>
                <a:lnTo>
                  <a:pt x="1421" y="819"/>
                </a:lnTo>
                <a:lnTo>
                  <a:pt x="1473" y="826"/>
                </a:lnTo>
                <a:lnTo>
                  <a:pt x="1526" y="832"/>
                </a:lnTo>
                <a:lnTo>
                  <a:pt x="1579" y="838"/>
                </a:lnTo>
                <a:lnTo>
                  <a:pt x="1632" y="842"/>
                </a:lnTo>
                <a:lnTo>
                  <a:pt x="1632" y="842"/>
                </a:lnTo>
                <a:lnTo>
                  <a:pt x="1625" y="781"/>
                </a:lnTo>
                <a:lnTo>
                  <a:pt x="1618" y="724"/>
                </a:lnTo>
                <a:lnTo>
                  <a:pt x="1618" y="724"/>
                </a:lnTo>
                <a:lnTo>
                  <a:pt x="1616" y="692"/>
                </a:lnTo>
                <a:lnTo>
                  <a:pt x="1616" y="661"/>
                </a:lnTo>
                <a:lnTo>
                  <a:pt x="1618" y="629"/>
                </a:lnTo>
                <a:lnTo>
                  <a:pt x="1620" y="598"/>
                </a:lnTo>
                <a:lnTo>
                  <a:pt x="1626" y="568"/>
                </a:lnTo>
                <a:lnTo>
                  <a:pt x="1632" y="537"/>
                </a:lnTo>
                <a:lnTo>
                  <a:pt x="1638" y="508"/>
                </a:lnTo>
                <a:lnTo>
                  <a:pt x="1648" y="477"/>
                </a:lnTo>
                <a:lnTo>
                  <a:pt x="1658" y="448"/>
                </a:lnTo>
                <a:lnTo>
                  <a:pt x="1669" y="420"/>
                </a:lnTo>
                <a:lnTo>
                  <a:pt x="1683" y="392"/>
                </a:lnTo>
                <a:lnTo>
                  <a:pt x="1697" y="364"/>
                </a:lnTo>
                <a:lnTo>
                  <a:pt x="1712" y="337"/>
                </a:lnTo>
                <a:lnTo>
                  <a:pt x="1728" y="312"/>
                </a:lnTo>
                <a:lnTo>
                  <a:pt x="1746" y="285"/>
                </a:lnTo>
                <a:lnTo>
                  <a:pt x="1764" y="261"/>
                </a:lnTo>
                <a:lnTo>
                  <a:pt x="1783" y="236"/>
                </a:lnTo>
                <a:lnTo>
                  <a:pt x="1804" y="214"/>
                </a:lnTo>
                <a:lnTo>
                  <a:pt x="1826" y="192"/>
                </a:lnTo>
                <a:lnTo>
                  <a:pt x="1849" y="171"/>
                </a:lnTo>
                <a:lnTo>
                  <a:pt x="1872" y="150"/>
                </a:lnTo>
                <a:lnTo>
                  <a:pt x="1896" y="132"/>
                </a:lnTo>
                <a:lnTo>
                  <a:pt x="1922" y="114"/>
                </a:lnTo>
                <a:lnTo>
                  <a:pt x="1948" y="97"/>
                </a:lnTo>
                <a:lnTo>
                  <a:pt x="1974" y="82"/>
                </a:lnTo>
                <a:lnTo>
                  <a:pt x="2002" y="66"/>
                </a:lnTo>
                <a:lnTo>
                  <a:pt x="2030" y="54"/>
                </a:lnTo>
                <a:lnTo>
                  <a:pt x="2059" y="41"/>
                </a:lnTo>
                <a:lnTo>
                  <a:pt x="2088" y="32"/>
                </a:lnTo>
                <a:lnTo>
                  <a:pt x="2119" y="23"/>
                </a:lnTo>
                <a:lnTo>
                  <a:pt x="2149" y="15"/>
                </a:lnTo>
                <a:lnTo>
                  <a:pt x="2180" y="9"/>
                </a:lnTo>
                <a:lnTo>
                  <a:pt x="2180" y="9"/>
                </a:lnTo>
                <a:lnTo>
                  <a:pt x="2223" y="4"/>
                </a:lnTo>
                <a:lnTo>
                  <a:pt x="2266" y="0"/>
                </a:lnTo>
                <a:lnTo>
                  <a:pt x="2308" y="0"/>
                </a:lnTo>
                <a:lnTo>
                  <a:pt x="2350" y="1"/>
                </a:lnTo>
                <a:lnTo>
                  <a:pt x="2390" y="4"/>
                </a:lnTo>
                <a:lnTo>
                  <a:pt x="2431" y="11"/>
                </a:lnTo>
                <a:lnTo>
                  <a:pt x="2470" y="19"/>
                </a:lnTo>
                <a:lnTo>
                  <a:pt x="2509" y="29"/>
                </a:lnTo>
                <a:lnTo>
                  <a:pt x="2546" y="43"/>
                </a:lnTo>
                <a:lnTo>
                  <a:pt x="2582" y="58"/>
                </a:lnTo>
                <a:lnTo>
                  <a:pt x="2618" y="76"/>
                </a:lnTo>
                <a:lnTo>
                  <a:pt x="2655" y="97"/>
                </a:lnTo>
                <a:lnTo>
                  <a:pt x="2689" y="119"/>
                </a:lnTo>
                <a:lnTo>
                  <a:pt x="2723" y="144"/>
                </a:lnTo>
                <a:lnTo>
                  <a:pt x="2756" y="172"/>
                </a:lnTo>
                <a:lnTo>
                  <a:pt x="2788" y="202"/>
                </a:lnTo>
                <a:lnTo>
                  <a:pt x="2788" y="202"/>
                </a:lnTo>
                <a:lnTo>
                  <a:pt x="2794" y="207"/>
                </a:lnTo>
                <a:lnTo>
                  <a:pt x="2799" y="210"/>
                </a:lnTo>
                <a:lnTo>
                  <a:pt x="2805" y="211"/>
                </a:lnTo>
                <a:lnTo>
                  <a:pt x="2809" y="213"/>
                </a:lnTo>
                <a:lnTo>
                  <a:pt x="2820" y="211"/>
                </a:lnTo>
                <a:lnTo>
                  <a:pt x="2831" y="210"/>
                </a:lnTo>
                <a:lnTo>
                  <a:pt x="2831" y="210"/>
                </a:lnTo>
                <a:lnTo>
                  <a:pt x="2882" y="197"/>
                </a:lnTo>
                <a:lnTo>
                  <a:pt x="2930" y="183"/>
                </a:lnTo>
                <a:lnTo>
                  <a:pt x="2979" y="168"/>
                </a:lnTo>
                <a:lnTo>
                  <a:pt x="3026" y="150"/>
                </a:lnTo>
                <a:lnTo>
                  <a:pt x="3074" y="132"/>
                </a:lnTo>
                <a:lnTo>
                  <a:pt x="3121" y="111"/>
                </a:lnTo>
                <a:lnTo>
                  <a:pt x="3167" y="89"/>
                </a:lnTo>
                <a:lnTo>
                  <a:pt x="3212" y="64"/>
                </a:lnTo>
                <a:lnTo>
                  <a:pt x="3212" y="64"/>
                </a:lnTo>
                <a:lnTo>
                  <a:pt x="3237" y="52"/>
                </a:lnTo>
                <a:lnTo>
                  <a:pt x="3237" y="52"/>
                </a:lnTo>
                <a:lnTo>
                  <a:pt x="3225" y="82"/>
                </a:lnTo>
                <a:lnTo>
                  <a:pt x="3214" y="110"/>
                </a:lnTo>
                <a:lnTo>
                  <a:pt x="3202" y="137"/>
                </a:lnTo>
                <a:lnTo>
                  <a:pt x="3188" y="164"/>
                </a:lnTo>
                <a:lnTo>
                  <a:pt x="3174" y="189"/>
                </a:lnTo>
                <a:lnTo>
                  <a:pt x="3159" y="214"/>
                </a:lnTo>
                <a:lnTo>
                  <a:pt x="3142" y="239"/>
                </a:lnTo>
                <a:lnTo>
                  <a:pt x="3124" y="261"/>
                </a:lnTo>
                <a:lnTo>
                  <a:pt x="3106" y="284"/>
                </a:lnTo>
                <a:lnTo>
                  <a:pt x="3086" y="306"/>
                </a:lnTo>
                <a:lnTo>
                  <a:pt x="3067" y="327"/>
                </a:lnTo>
                <a:lnTo>
                  <a:pt x="3046" y="348"/>
                </a:lnTo>
                <a:lnTo>
                  <a:pt x="3024" y="367"/>
                </a:lnTo>
                <a:lnTo>
                  <a:pt x="3001" y="385"/>
                </a:lnTo>
                <a:lnTo>
                  <a:pt x="2978" y="405"/>
                </a:lnTo>
                <a:lnTo>
                  <a:pt x="2953" y="422"/>
                </a:lnTo>
                <a:lnTo>
                  <a:pt x="2953" y="422"/>
                </a:lnTo>
                <a:lnTo>
                  <a:pt x="2978" y="420"/>
                </a:lnTo>
                <a:lnTo>
                  <a:pt x="3001" y="417"/>
                </a:lnTo>
                <a:lnTo>
                  <a:pt x="3049" y="410"/>
                </a:lnTo>
                <a:lnTo>
                  <a:pt x="3095" y="401"/>
                </a:lnTo>
                <a:lnTo>
                  <a:pt x="3141" y="388"/>
                </a:lnTo>
                <a:lnTo>
                  <a:pt x="3141" y="388"/>
                </a:lnTo>
                <a:lnTo>
                  <a:pt x="3232" y="359"/>
                </a:lnTo>
                <a:lnTo>
                  <a:pt x="3278" y="344"/>
                </a:lnTo>
                <a:lnTo>
                  <a:pt x="3327" y="331"/>
                </a:lnTo>
                <a:lnTo>
                  <a:pt x="3327" y="331"/>
                </a:lnTo>
                <a:lnTo>
                  <a:pt x="3294" y="373"/>
                </a:lnTo>
                <a:lnTo>
                  <a:pt x="3260" y="415"/>
                </a:lnTo>
                <a:lnTo>
                  <a:pt x="3225" y="456"/>
                </a:lnTo>
                <a:lnTo>
                  <a:pt x="3207" y="476"/>
                </a:lnTo>
                <a:lnTo>
                  <a:pt x="3189" y="495"/>
                </a:lnTo>
                <a:lnTo>
                  <a:pt x="3189" y="495"/>
                </a:lnTo>
                <a:lnTo>
                  <a:pt x="3143" y="540"/>
                </a:lnTo>
                <a:lnTo>
                  <a:pt x="3096" y="582"/>
                </a:lnTo>
                <a:lnTo>
                  <a:pt x="3049" y="624"/>
                </a:lnTo>
                <a:lnTo>
                  <a:pt x="3001" y="665"/>
                </a:lnTo>
                <a:lnTo>
                  <a:pt x="3001" y="665"/>
                </a:lnTo>
                <a:lnTo>
                  <a:pt x="2997" y="671"/>
                </a:lnTo>
                <a:lnTo>
                  <a:pt x="2993" y="678"/>
                </a:lnTo>
                <a:lnTo>
                  <a:pt x="2990" y="685"/>
                </a:lnTo>
                <a:lnTo>
                  <a:pt x="2989" y="693"/>
                </a:lnTo>
                <a:lnTo>
                  <a:pt x="2989" y="693"/>
                </a:lnTo>
                <a:lnTo>
                  <a:pt x="2990" y="760"/>
                </a:lnTo>
                <a:lnTo>
                  <a:pt x="2989" y="827"/>
                </a:lnTo>
                <a:lnTo>
                  <a:pt x="2986" y="892"/>
                </a:lnTo>
                <a:lnTo>
                  <a:pt x="2980" y="959"/>
                </a:lnTo>
                <a:lnTo>
                  <a:pt x="2972" y="1023"/>
                </a:lnTo>
                <a:lnTo>
                  <a:pt x="2962" y="1089"/>
                </a:lnTo>
                <a:lnTo>
                  <a:pt x="2950" y="1153"/>
                </a:lnTo>
                <a:lnTo>
                  <a:pt x="2936" y="1217"/>
                </a:lnTo>
                <a:lnTo>
                  <a:pt x="2919" y="1280"/>
                </a:lnTo>
                <a:lnTo>
                  <a:pt x="2901" y="1342"/>
                </a:lnTo>
                <a:lnTo>
                  <a:pt x="2880" y="1404"/>
                </a:lnTo>
                <a:lnTo>
                  <a:pt x="2858" y="1466"/>
                </a:lnTo>
                <a:lnTo>
                  <a:pt x="2833" y="1526"/>
                </a:lnTo>
                <a:lnTo>
                  <a:pt x="2806" y="1587"/>
                </a:lnTo>
                <a:lnTo>
                  <a:pt x="2777" y="1647"/>
                </a:lnTo>
                <a:lnTo>
                  <a:pt x="2747" y="1706"/>
                </a:lnTo>
                <a:lnTo>
                  <a:pt x="2747" y="1706"/>
                </a:lnTo>
                <a:lnTo>
                  <a:pt x="2720" y="1753"/>
                </a:lnTo>
                <a:lnTo>
                  <a:pt x="2692" y="1799"/>
                </a:lnTo>
                <a:lnTo>
                  <a:pt x="2664" y="1844"/>
                </a:lnTo>
                <a:lnTo>
                  <a:pt x="2635" y="1888"/>
                </a:lnTo>
                <a:lnTo>
                  <a:pt x="2606" y="1930"/>
                </a:lnTo>
                <a:lnTo>
                  <a:pt x="2575" y="1972"/>
                </a:lnTo>
                <a:lnTo>
                  <a:pt x="2545" y="2014"/>
                </a:lnTo>
                <a:lnTo>
                  <a:pt x="2513" y="2053"/>
                </a:lnTo>
                <a:lnTo>
                  <a:pt x="2479" y="2092"/>
                </a:lnTo>
                <a:lnTo>
                  <a:pt x="2446" y="2129"/>
                </a:lnTo>
                <a:lnTo>
                  <a:pt x="2411" y="2165"/>
                </a:lnTo>
                <a:lnTo>
                  <a:pt x="2375" y="2200"/>
                </a:lnTo>
                <a:lnTo>
                  <a:pt x="2339" y="2235"/>
                </a:lnTo>
                <a:lnTo>
                  <a:pt x="2301" y="2267"/>
                </a:lnTo>
                <a:lnTo>
                  <a:pt x="2264" y="2299"/>
                </a:lnTo>
                <a:lnTo>
                  <a:pt x="2225" y="2331"/>
                </a:lnTo>
                <a:lnTo>
                  <a:pt x="2186" y="2360"/>
                </a:lnTo>
                <a:lnTo>
                  <a:pt x="2145" y="2390"/>
                </a:lnTo>
                <a:lnTo>
                  <a:pt x="2103" y="2416"/>
                </a:lnTo>
                <a:lnTo>
                  <a:pt x="2060" y="2443"/>
                </a:lnTo>
                <a:lnTo>
                  <a:pt x="2017" y="2468"/>
                </a:lnTo>
                <a:lnTo>
                  <a:pt x="1974" y="2493"/>
                </a:lnTo>
                <a:lnTo>
                  <a:pt x="1929" y="2515"/>
                </a:lnTo>
                <a:lnTo>
                  <a:pt x="1883" y="2537"/>
                </a:lnTo>
                <a:lnTo>
                  <a:pt x="1836" y="2558"/>
                </a:lnTo>
                <a:lnTo>
                  <a:pt x="1789" y="2578"/>
                </a:lnTo>
                <a:lnTo>
                  <a:pt x="1740" y="2596"/>
                </a:lnTo>
                <a:lnTo>
                  <a:pt x="1691" y="2613"/>
                </a:lnTo>
                <a:lnTo>
                  <a:pt x="1641" y="2628"/>
                </a:lnTo>
                <a:lnTo>
                  <a:pt x="1590" y="2643"/>
                </a:lnTo>
                <a:lnTo>
                  <a:pt x="1538" y="2657"/>
                </a:lnTo>
                <a:lnTo>
                  <a:pt x="1485" y="2670"/>
                </a:lnTo>
                <a:lnTo>
                  <a:pt x="1485" y="2670"/>
                </a:lnTo>
                <a:lnTo>
                  <a:pt x="1444" y="2678"/>
                </a:lnTo>
                <a:lnTo>
                  <a:pt x="1400" y="2686"/>
                </a:lnTo>
                <a:lnTo>
                  <a:pt x="1359" y="2693"/>
                </a:lnTo>
                <a:lnTo>
                  <a:pt x="1317" y="2699"/>
                </a:lnTo>
                <a:lnTo>
                  <a:pt x="1275" y="2704"/>
                </a:lnTo>
                <a:lnTo>
                  <a:pt x="1232" y="2710"/>
                </a:lnTo>
                <a:lnTo>
                  <a:pt x="1190" y="2713"/>
                </a:lnTo>
                <a:lnTo>
                  <a:pt x="1148" y="2716"/>
                </a:lnTo>
                <a:lnTo>
                  <a:pt x="1107" y="2718"/>
                </a:lnTo>
                <a:lnTo>
                  <a:pt x="1065" y="2718"/>
                </a:lnTo>
                <a:lnTo>
                  <a:pt x="1023" y="2718"/>
                </a:lnTo>
                <a:lnTo>
                  <a:pt x="983" y="2718"/>
                </a:lnTo>
                <a:lnTo>
                  <a:pt x="941" y="2717"/>
                </a:lnTo>
                <a:lnTo>
                  <a:pt x="899" y="2714"/>
                </a:lnTo>
                <a:lnTo>
                  <a:pt x="859" y="2710"/>
                </a:lnTo>
                <a:lnTo>
                  <a:pt x="817" y="2706"/>
                </a:lnTo>
                <a:lnTo>
                  <a:pt x="777" y="2700"/>
                </a:lnTo>
                <a:lnTo>
                  <a:pt x="735" y="2695"/>
                </a:lnTo>
                <a:lnTo>
                  <a:pt x="695" y="2688"/>
                </a:lnTo>
                <a:lnTo>
                  <a:pt x="654" y="2679"/>
                </a:lnTo>
                <a:lnTo>
                  <a:pt x="614" y="2671"/>
                </a:lnTo>
                <a:lnTo>
                  <a:pt x="574" y="2661"/>
                </a:lnTo>
                <a:lnTo>
                  <a:pt x="533" y="2650"/>
                </a:lnTo>
                <a:lnTo>
                  <a:pt x="493" y="2639"/>
                </a:lnTo>
                <a:lnTo>
                  <a:pt x="452" y="2626"/>
                </a:lnTo>
                <a:lnTo>
                  <a:pt x="412" y="2613"/>
                </a:lnTo>
                <a:lnTo>
                  <a:pt x="373" y="2599"/>
                </a:lnTo>
                <a:lnTo>
                  <a:pt x="333" y="2583"/>
                </a:lnTo>
                <a:lnTo>
                  <a:pt x="294" y="2568"/>
                </a:lnTo>
                <a:lnTo>
                  <a:pt x="253" y="2550"/>
                </a:lnTo>
                <a:lnTo>
                  <a:pt x="214" y="2532"/>
                </a:lnTo>
                <a:lnTo>
                  <a:pt x="175" y="2514"/>
                </a:lnTo>
                <a:lnTo>
                  <a:pt x="175" y="2514"/>
                </a:lnTo>
                <a:lnTo>
                  <a:pt x="131" y="2491"/>
                </a:lnTo>
                <a:lnTo>
                  <a:pt x="88" y="2466"/>
                </a:lnTo>
                <a:lnTo>
                  <a:pt x="0" y="2418"/>
                </a:lnTo>
                <a:lnTo>
                  <a:pt x="0" y="2418"/>
                </a:lnTo>
                <a:lnTo>
                  <a:pt x="3" y="2411"/>
                </a:lnTo>
                <a:lnTo>
                  <a:pt x="3" y="2411"/>
                </a:lnTo>
                <a:close/>
              </a:path>
            </a:pathLst>
          </a:custGeom>
          <a:solidFill>
            <a:srgbClr val="1EB9D8"/>
          </a:solidFill>
          <a:ln>
            <a:noFill/>
          </a:ln>
        </p:spPr>
        <p:txBody>
          <a:bodyPr vert="horz" wrap="square" lIns="121917" tIns="60958" rIns="121917" bIns="60958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3" name="Text Placeholder 18">
            <a:extLst>
              <a:ext uri="{FF2B5EF4-FFF2-40B4-BE49-F238E27FC236}">
                <a16:creationId xmlns:a16="http://schemas.microsoft.com/office/drawing/2014/main" id="{3A8670E2-EE21-48BD-B20D-24D92B6CDB72}"/>
              </a:ext>
            </a:extLst>
          </p:cNvPr>
          <p:cNvSpPr txBox="1">
            <a:spLocks/>
          </p:cNvSpPr>
          <p:nvPr/>
        </p:nvSpPr>
        <p:spPr>
          <a:xfrm>
            <a:off x="2097541" y="1668892"/>
            <a:ext cx="176869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d-ID"/>
            </a:defPPr>
            <a:lvl1pPr>
              <a:defRPr sz="105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FIRST 30 DAYS</a:t>
            </a:r>
          </a:p>
        </p:txBody>
      </p:sp>
      <p:sp>
        <p:nvSpPr>
          <p:cNvPr id="94" name="Text Placeholder 18">
            <a:extLst>
              <a:ext uri="{FF2B5EF4-FFF2-40B4-BE49-F238E27FC236}">
                <a16:creationId xmlns:a16="http://schemas.microsoft.com/office/drawing/2014/main" id="{0E56357E-3C4E-445A-BC9E-D4874DE106C6}"/>
              </a:ext>
            </a:extLst>
          </p:cNvPr>
          <p:cNvSpPr txBox="1">
            <a:spLocks/>
          </p:cNvSpPr>
          <p:nvPr/>
        </p:nvSpPr>
        <p:spPr>
          <a:xfrm>
            <a:off x="1971063" y="1884858"/>
            <a:ext cx="1857752" cy="520129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121917" tIns="60958" rIns="121917" bIns="60958" anchor="ctr"/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b="1" kern="1200">
                <a:solidFill>
                  <a:schemeClr val="bg1"/>
                </a:solidFill>
                <a:latin typeface="New Cicle" pitchFamily="2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5B9BD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900K</a:t>
            </a:r>
          </a:p>
        </p:txBody>
      </p:sp>
      <p:sp>
        <p:nvSpPr>
          <p:cNvPr id="95" name="Text Placeholder 18">
            <a:extLst>
              <a:ext uri="{FF2B5EF4-FFF2-40B4-BE49-F238E27FC236}">
                <a16:creationId xmlns:a16="http://schemas.microsoft.com/office/drawing/2014/main" id="{B06077BB-4351-4F0B-B23A-8A0CCC73E95C}"/>
              </a:ext>
            </a:extLst>
          </p:cNvPr>
          <p:cNvSpPr txBox="1">
            <a:spLocks/>
          </p:cNvSpPr>
          <p:nvPr/>
        </p:nvSpPr>
        <p:spPr>
          <a:xfrm>
            <a:off x="2015696" y="1491818"/>
            <a:ext cx="18948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d-ID"/>
            </a:defPPr>
            <a:lvl1pPr>
              <a:defRPr sz="1400" b="1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0000500000000000000" pitchFamily="50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PREDICTED SALES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61FF84A-8F22-46E4-9054-363AFD879B93}"/>
              </a:ext>
            </a:extLst>
          </p:cNvPr>
          <p:cNvSpPr txBox="1"/>
          <p:nvPr/>
        </p:nvSpPr>
        <p:spPr>
          <a:xfrm>
            <a:off x="11439753" y="6431283"/>
            <a:ext cx="635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>
                <a:solidFill>
                  <a:srgbClr val="00B0F0"/>
                </a:solidFill>
                <a:hlinkClick r:id="rId6" action="ppaction://hlinksldjump"/>
              </a:rPr>
              <a:t>Back</a:t>
            </a:r>
            <a:endParaRPr lang="en-US" b="1" u="sng" dirty="0">
              <a:solidFill>
                <a:srgbClr val="00B0F0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8FFF20A-D2D3-43B2-8062-60E8D0AFD1B8}"/>
              </a:ext>
            </a:extLst>
          </p:cNvPr>
          <p:cNvSpPr/>
          <p:nvPr/>
        </p:nvSpPr>
        <p:spPr>
          <a:xfrm>
            <a:off x="346548" y="702950"/>
            <a:ext cx="37932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i="1" kern="0" spc="-96" dirty="0">
                <a:ln w="3175">
                  <a:noFill/>
                </a:ln>
                <a:solidFill>
                  <a:srgbClr val="095879"/>
                </a:solidFill>
                <a:latin typeface="Segoe UI Semibold" panose="020B07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For a popular multi-player video game,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18683244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3D87AEA-6CED-48BF-86B2-0F5DCC3E0C67}"/>
              </a:ext>
            </a:extLst>
          </p:cNvPr>
          <p:cNvSpPr/>
          <p:nvPr/>
        </p:nvSpPr>
        <p:spPr>
          <a:xfrm>
            <a:off x="5981700" y="-27738"/>
            <a:ext cx="6209436" cy="6897270"/>
          </a:xfrm>
          <a:prstGeom prst="rect">
            <a:avLst/>
          </a:prstGeom>
          <a:blipFill dpi="0" rotWithShape="1">
            <a:blip r:embed="rId3">
              <a:alphaModFix amt="94000"/>
            </a:blip>
            <a:srcRect/>
            <a:stretch>
              <a:fillRect l="1" r="-123747"/>
            </a:stretch>
          </a:blipFill>
          <a:ln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1A88DD-676E-4002-B419-454C76BCA5F4}"/>
              </a:ext>
            </a:extLst>
          </p:cNvPr>
          <p:cNvSpPr txBox="1"/>
          <p:nvPr/>
        </p:nvSpPr>
        <p:spPr>
          <a:xfrm>
            <a:off x="6819900" y="2136337"/>
            <a:ext cx="45339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Fashion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&amp;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Jewellery</a:t>
            </a:r>
            <a:endParaRPr kumimoji="0" lang="en-US" sz="5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100" name="Picture 4" descr="Related image">
            <a:extLst>
              <a:ext uri="{FF2B5EF4-FFF2-40B4-BE49-F238E27FC236}">
                <a16:creationId xmlns:a16="http://schemas.microsoft.com/office/drawing/2014/main" id="{69C93F8A-A2FD-4AF5-B4BA-3F41CAB958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30" r="29009"/>
          <a:stretch/>
        </p:blipFill>
        <p:spPr bwMode="auto">
          <a:xfrm>
            <a:off x="344498" y="433246"/>
            <a:ext cx="5218102" cy="5991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Related image">
            <a:extLst>
              <a:ext uri="{FF2B5EF4-FFF2-40B4-BE49-F238E27FC236}">
                <a16:creationId xmlns:a16="http://schemas.microsoft.com/office/drawing/2014/main" id="{B59E0F85-EA7E-4F01-A16C-D413E71CEB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934" t="12635"/>
          <a:stretch/>
        </p:blipFill>
        <p:spPr bwMode="auto">
          <a:xfrm>
            <a:off x="344498" y="433245"/>
            <a:ext cx="5218102" cy="5991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8409223"/>
      </p:ext>
    </p:extLst>
  </p:cSld>
  <p:clrMapOvr>
    <a:masterClrMapping/>
  </p:clrMapOvr>
  <p:transition spd="med">
    <p:pull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Rectangle 170"/>
          <p:cNvSpPr/>
          <p:nvPr/>
        </p:nvSpPr>
        <p:spPr>
          <a:xfrm>
            <a:off x="1" y="208761"/>
            <a:ext cx="12192000" cy="369024"/>
          </a:xfrm>
          <a:prstGeom prst="rect">
            <a:avLst/>
          </a:prstGeom>
          <a:solidFill>
            <a:srgbClr val="095879"/>
          </a:solidFill>
        </p:spPr>
        <p:txBody>
          <a:bodyPr wrap="square" lIns="121559" tIns="60780" rIns="121559" bIns="60780" rtlCol="0" anchor="ctr">
            <a:spAutoFit/>
          </a:bodyPr>
          <a:lstStyle/>
          <a:p>
            <a:pPr marL="0" marR="0" lvl="0" indent="0" algn="ctr" defTabSz="12399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568" b="0" i="0" u="none" strike="noStrike" kern="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Segoe UI"/>
              <a:ea typeface="+mn-ea"/>
              <a:cs typeface="Segoe UI"/>
            </a:endParaRPr>
          </a:p>
        </p:txBody>
      </p:sp>
      <p:pic>
        <p:nvPicPr>
          <p:cNvPr id="172" name="Picture 171" descr="https://upload.wikimedia.org/wikipedia/en/d/d3/LatentView_Analytics_Logo_20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6686" y="487"/>
            <a:ext cx="896850" cy="705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3" name="Rectangle 172"/>
          <p:cNvSpPr/>
          <p:nvPr/>
        </p:nvSpPr>
        <p:spPr>
          <a:xfrm>
            <a:off x="185976" y="119957"/>
            <a:ext cx="6460151" cy="546632"/>
          </a:xfrm>
          <a:prstGeom prst="rect">
            <a:avLst/>
          </a:prstGeom>
          <a:solidFill>
            <a:schemeClr val="bg1"/>
          </a:solidFill>
        </p:spPr>
        <p:txBody>
          <a:bodyPr vert="horz" lIns="121789" tIns="60895" rIns="121789" bIns="60895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745" b="1" i="0" u="none" strike="noStrike" kern="0" cap="none" spc="-96" normalizeH="0" baseline="0" noProof="0" dirty="0">
                <a:ln w="3175">
                  <a:noFill/>
                </a:ln>
                <a:solidFill>
                  <a:srgbClr val="095879"/>
                </a:solidFill>
                <a:effectLst/>
                <a:uLnTx/>
                <a:uFillTx/>
                <a:latin typeface="Segoe UI Semibold" panose="020B07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Sell in Demand Forecasting for Jeweller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E6839CA8-7A43-46FD-9A91-963507EF507E}"/>
              </a:ext>
            </a:extLst>
          </p:cNvPr>
          <p:cNvSpPr/>
          <p:nvPr/>
        </p:nvSpPr>
        <p:spPr>
          <a:xfrm>
            <a:off x="721427" y="1675626"/>
            <a:ext cx="4798426" cy="15209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692" marR="0" lvl="0" indent="-285692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itchFamily="34" charset="0"/>
              </a:rPr>
              <a:t>Generate accurate forecasting of sell in shipments to retail stores</a:t>
            </a:r>
          </a:p>
          <a:p>
            <a:pPr marL="285692" marR="0" lvl="0" indent="-285692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itchFamily="34" charset="0"/>
              </a:rPr>
              <a:t>High variabilities &amp; issues on current forecasting methods. 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Calibri" pitchFamily="34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itchFamily="34" charset="0"/>
              </a:rPr>
              <a:t> </a:t>
            </a:r>
          </a:p>
          <a:p>
            <a:pPr marL="285692" marR="0" lvl="0" indent="-285692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Calibri" pitchFamily="34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916EA1D-9227-4CA0-A198-2648CFE1E06A}"/>
              </a:ext>
            </a:extLst>
          </p:cNvPr>
          <p:cNvSpPr/>
          <p:nvPr/>
        </p:nvSpPr>
        <p:spPr>
          <a:xfrm>
            <a:off x="721427" y="1175148"/>
            <a:ext cx="4564251" cy="366182"/>
          </a:xfrm>
          <a:prstGeom prst="rect">
            <a:avLst/>
          </a:prstGeom>
          <a:solidFill>
            <a:srgbClr val="095879"/>
          </a:solidFill>
          <a:ln w="25400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Business Objective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2ABBA19-C628-4E29-A844-9F14B4315A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1" y="3603506"/>
            <a:ext cx="5601912" cy="2783535"/>
          </a:xfrm>
          <a:prstGeom prst="rect">
            <a:avLst/>
          </a:prstGeom>
        </p:spPr>
      </p:pic>
      <p:graphicFrame>
        <p:nvGraphicFramePr>
          <p:cNvPr id="80" name="Chart 79">
            <a:extLst>
              <a:ext uri="{FF2B5EF4-FFF2-40B4-BE49-F238E27FC236}">
                <a16:creationId xmlns:a16="http://schemas.microsoft.com/office/drawing/2014/main" id="{F8180119-D8E7-41BA-AEB3-96F6FFC1D8F5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6441627" y="755393"/>
          <a:ext cx="5003484" cy="27983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81" name="Rectangle 80">
            <a:extLst>
              <a:ext uri="{FF2B5EF4-FFF2-40B4-BE49-F238E27FC236}">
                <a16:creationId xmlns:a16="http://schemas.microsoft.com/office/drawing/2014/main" id="{E5A947CB-66D2-4D7E-AB35-DFF36A2620C5}"/>
              </a:ext>
            </a:extLst>
          </p:cNvPr>
          <p:cNvSpPr/>
          <p:nvPr/>
        </p:nvSpPr>
        <p:spPr>
          <a:xfrm>
            <a:off x="721427" y="2327344"/>
            <a:ext cx="4564251" cy="353509"/>
          </a:xfrm>
          <a:prstGeom prst="rect">
            <a:avLst/>
          </a:prstGeom>
          <a:solidFill>
            <a:srgbClr val="095879"/>
          </a:solidFill>
          <a:ln w="25400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LatentView’s Solution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7943781-5566-4414-B309-68FD1D1A7256}"/>
              </a:ext>
            </a:extLst>
          </p:cNvPr>
          <p:cNvSpPr/>
          <p:nvPr/>
        </p:nvSpPr>
        <p:spPr>
          <a:xfrm>
            <a:off x="721427" y="2842869"/>
            <a:ext cx="4523678" cy="16414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marR="0" lvl="0" indent="-1714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itchFamily="34" charset="0"/>
              </a:rPr>
              <a:t>Ensemble of techniques: ARIMA, TBATS, STLF &amp; Neural Networks </a:t>
            </a:r>
          </a:p>
          <a:p>
            <a:pPr marL="401638" marR="0" lvl="1" indent="-2349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Tx/>
              <a:buSzTx/>
              <a:buFont typeface="Arial" panose="020B0604020202020204" pitchFamily="34" charset="0"/>
              <a:buChar char="•"/>
              <a:tabLst>
                <a:tab pos="401638" algn="l"/>
              </a:tabLst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itchFamily="34" charset="0"/>
              </a:rPr>
              <a:t>Segmented to approach to factor fashion industry demand that changes in Non-linear ways</a:t>
            </a:r>
          </a:p>
          <a:p>
            <a:pPr marL="401638" marR="0" lvl="1" indent="-2349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Tx/>
              <a:buSzTx/>
              <a:buFont typeface="Arial" panose="020B0604020202020204" pitchFamily="34" charset="0"/>
              <a:buChar char="•"/>
              <a:tabLst>
                <a:tab pos="401638" algn="l"/>
              </a:tabLst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itchFamily="34" charset="0"/>
              </a:rPr>
              <a:t>Special attention on New products &amp; Long Tail Products (Replacement, New to company &amp; Product Line Extensions</a:t>
            </a:r>
          </a:p>
          <a:p>
            <a:pPr marL="401638" marR="0" lvl="1" indent="-2349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Tx/>
              <a:buSzTx/>
              <a:buFont typeface="Arial" panose="020B0604020202020204" pitchFamily="34" charset="0"/>
              <a:buChar char="•"/>
              <a:tabLst>
                <a:tab pos="401638" algn="l"/>
              </a:tabLst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itchFamily="34" charset="0"/>
              </a:rPr>
              <a:t>Quarterly correction process through model training methods </a:t>
            </a:r>
          </a:p>
          <a:p>
            <a:pPr marL="401638" marR="0" lvl="1" indent="-2349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Tx/>
              <a:buSzTx/>
              <a:buFont typeface="Arial" panose="020B0604020202020204" pitchFamily="34" charset="0"/>
              <a:buChar char="•"/>
              <a:tabLst>
                <a:tab pos="401638" algn="l"/>
              </a:tabLst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itchFamily="34" charset="0"/>
              </a:rPr>
              <a:t>Gold Prices were key drivers of demand in developing markets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B7CA9AEA-05DD-41F5-A92C-A23545D8DE8F}"/>
              </a:ext>
            </a:extLst>
          </p:cNvPr>
          <p:cNvSpPr/>
          <p:nvPr/>
        </p:nvSpPr>
        <p:spPr>
          <a:xfrm>
            <a:off x="723442" y="4641767"/>
            <a:ext cx="4564251" cy="353509"/>
          </a:xfrm>
          <a:prstGeom prst="rect">
            <a:avLst/>
          </a:prstGeom>
          <a:solidFill>
            <a:srgbClr val="095879"/>
          </a:solidFill>
          <a:ln w="25400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Business Benefits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6F0739E0-761A-4E4C-B352-C2CBBF7BFEB5}"/>
              </a:ext>
            </a:extLst>
          </p:cNvPr>
          <p:cNvSpPr/>
          <p:nvPr/>
        </p:nvSpPr>
        <p:spPr>
          <a:xfrm>
            <a:off x="723442" y="5108818"/>
            <a:ext cx="4523678" cy="8951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marR="0" lvl="0" indent="-1714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itchFamily="34" charset="0"/>
              </a:rPr>
              <a:t>Increased accuracy of the problematic long tail &amp; high velocity segments </a:t>
            </a:r>
          </a:p>
          <a:p>
            <a:pPr marL="171450" marR="0" lvl="0" indent="-1714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itchFamily="34" charset="0"/>
              </a:rPr>
              <a:t>Process correction: Data driven judgements in combination with market expert Judgements esp. for high variability segments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FF88D0-F85E-44D8-826D-5DE0126DDB00}"/>
              </a:ext>
            </a:extLst>
          </p:cNvPr>
          <p:cNvSpPr txBox="1"/>
          <p:nvPr/>
        </p:nvSpPr>
        <p:spPr>
          <a:xfrm>
            <a:off x="11439753" y="6431283"/>
            <a:ext cx="635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>
                <a:solidFill>
                  <a:srgbClr val="00B0F0"/>
                </a:solidFill>
                <a:hlinkClick r:id="rId6" action="ppaction://hlinksldjump"/>
              </a:rPr>
              <a:t>Back</a:t>
            </a:r>
            <a:endParaRPr lang="en-US" b="1" u="sng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9898348"/>
      </p:ext>
    </p:extLst>
  </p:cSld>
  <p:clrMapOvr>
    <a:masterClrMapping/>
  </p:clrMapOvr>
  <p:transition spd="med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rapezoid 12">
            <a:extLst>
              <a:ext uri="{FF2B5EF4-FFF2-40B4-BE49-F238E27FC236}">
                <a16:creationId xmlns:a16="http://schemas.microsoft.com/office/drawing/2014/main" id="{48E6D7DB-F9A6-474A-991B-0E5C8F29DB4C}"/>
              </a:ext>
            </a:extLst>
          </p:cNvPr>
          <p:cNvSpPr/>
          <p:nvPr/>
        </p:nvSpPr>
        <p:spPr>
          <a:xfrm>
            <a:off x="569037" y="701743"/>
            <a:ext cx="11172945" cy="4542433"/>
          </a:xfrm>
          <a:prstGeom prst="trapezoid">
            <a:avLst>
              <a:gd name="adj" fmla="val 29367"/>
            </a:avLst>
          </a:prstGeom>
          <a:solidFill>
            <a:schemeClr val="bg1"/>
          </a:solidFill>
          <a:ln>
            <a:solidFill>
              <a:schemeClr val="tx2"/>
            </a:solidFill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" name="Shape 308"/>
          <p:cNvSpPr txBox="1">
            <a:spLocks noGrp="1"/>
          </p:cNvSpPr>
          <p:nvPr>
            <p:ph type="title"/>
          </p:nvPr>
        </p:nvSpPr>
        <p:spPr>
          <a:xfrm>
            <a:off x="599655" y="58925"/>
            <a:ext cx="10940304" cy="408349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r>
              <a:rPr lang="en-US" dirty="0"/>
              <a:t>2. Making sense of the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F7A2CD-060C-4AB3-8F31-0F426BB548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5733" y="871692"/>
            <a:ext cx="1195494" cy="110826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2408120-987C-4755-97B0-0339690F4548}"/>
              </a:ext>
            </a:extLst>
          </p:cNvPr>
          <p:cNvSpPr/>
          <p:nvPr/>
        </p:nvSpPr>
        <p:spPr>
          <a:xfrm>
            <a:off x="2177971" y="1981730"/>
            <a:ext cx="240919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dirty="0"/>
              <a:t>Reporting &amp; Visualization </a:t>
            </a:r>
          </a:p>
          <a:p>
            <a:pPr algn="ctr"/>
            <a:r>
              <a:rPr lang="en-US" sz="1400" i="1" dirty="0"/>
              <a:t>Performance Management, KPI Measurements</a:t>
            </a:r>
          </a:p>
        </p:txBody>
      </p:sp>
      <p:pic>
        <p:nvPicPr>
          <p:cNvPr id="5124" name="Picture 4" descr="Image result for segmentation icon">
            <a:extLst>
              <a:ext uri="{FF2B5EF4-FFF2-40B4-BE49-F238E27FC236}">
                <a16:creationId xmlns:a16="http://schemas.microsoft.com/office/drawing/2014/main" id="{08E2BA3A-EA3B-4D40-BE14-65A4C550C5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040404">
                  <a:alpha val="5490"/>
                </a:srgbClr>
              </a:clrFrom>
              <a:clrTo>
                <a:srgbClr val="040404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7061" y="3115337"/>
            <a:ext cx="921819" cy="921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E33993C-B937-48F0-B5B2-4BB955F6BEA8}"/>
              </a:ext>
            </a:extLst>
          </p:cNvPr>
          <p:cNvSpPr/>
          <p:nvPr/>
        </p:nvSpPr>
        <p:spPr>
          <a:xfrm>
            <a:off x="885301" y="4119597"/>
            <a:ext cx="240919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dirty="0"/>
              <a:t>Segmentation &amp; Clustering</a:t>
            </a:r>
          </a:p>
          <a:p>
            <a:pPr algn="ctr"/>
            <a:r>
              <a:rPr lang="en-US" sz="1400" dirty="0"/>
              <a:t>Personalization, Appropriateness etc.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648B793-0665-4A2A-848B-91F1F543E5F2}"/>
              </a:ext>
            </a:extLst>
          </p:cNvPr>
          <p:cNvSpPr/>
          <p:nvPr/>
        </p:nvSpPr>
        <p:spPr>
          <a:xfrm>
            <a:off x="3315291" y="4166574"/>
            <a:ext cx="2820260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b="1" dirty="0"/>
              <a:t>Predictive Science</a:t>
            </a:r>
          </a:p>
          <a:p>
            <a:pPr algn="ctr"/>
            <a:r>
              <a:rPr lang="en-US" sz="1400" dirty="0"/>
              <a:t>Demand Prediction, Optimization &amp; </a:t>
            </a:r>
          </a:p>
          <a:p>
            <a:pPr algn="ctr"/>
            <a:r>
              <a:rPr lang="en-US" sz="1400" dirty="0"/>
              <a:t>Prognosis analyses</a:t>
            </a:r>
          </a:p>
          <a:p>
            <a:endParaRPr lang="en-US" sz="14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B9C45DE-4296-4AEC-99DC-F833559008BF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5F5F5"/>
              </a:clrFrom>
              <a:clrTo>
                <a:srgbClr val="F5F5F5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104167" y="3097823"/>
            <a:ext cx="1136098" cy="1136098"/>
          </a:xfrm>
          <a:prstGeom prst="rect">
            <a:avLst/>
          </a:prstGeom>
        </p:spPr>
      </p:pic>
      <p:pic>
        <p:nvPicPr>
          <p:cNvPr id="5128" name="Picture 8" descr="Image result for Real Time icon">
            <a:extLst>
              <a:ext uri="{FF2B5EF4-FFF2-40B4-BE49-F238E27FC236}">
                <a16:creationId xmlns:a16="http://schemas.microsoft.com/office/drawing/2014/main" id="{BB638942-9C6B-40FD-893B-BAEB157860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2481" y="958131"/>
            <a:ext cx="880892" cy="880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0" name="Rectangle 79">
            <a:extLst>
              <a:ext uri="{FF2B5EF4-FFF2-40B4-BE49-F238E27FC236}">
                <a16:creationId xmlns:a16="http://schemas.microsoft.com/office/drawing/2014/main" id="{3669970D-2B8F-497A-B107-2F0B1569F26C}"/>
              </a:ext>
            </a:extLst>
          </p:cNvPr>
          <p:cNvSpPr/>
          <p:nvPr/>
        </p:nvSpPr>
        <p:spPr>
          <a:xfrm>
            <a:off x="5048329" y="1981730"/>
            <a:ext cx="240919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dirty="0"/>
              <a:t>Monitoring &amp; Control</a:t>
            </a:r>
          </a:p>
          <a:p>
            <a:pPr algn="ctr"/>
            <a:r>
              <a:rPr lang="en-US" sz="1400" i="1" dirty="0"/>
              <a:t>Real Time Assurance, Audit &amp; Compliance</a:t>
            </a:r>
          </a:p>
        </p:txBody>
      </p:sp>
      <p:pic>
        <p:nvPicPr>
          <p:cNvPr id="5130" name="Picture 10" descr="Image result for customer journey icon">
            <a:extLst>
              <a:ext uri="{FF2B5EF4-FFF2-40B4-BE49-F238E27FC236}">
                <a16:creationId xmlns:a16="http://schemas.microsoft.com/office/drawing/2014/main" id="{523B5EC3-D3EF-4CE0-83D1-581CA408D1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3587" y="3220061"/>
            <a:ext cx="1397925" cy="921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1" name="Rectangle 80">
            <a:extLst>
              <a:ext uri="{FF2B5EF4-FFF2-40B4-BE49-F238E27FC236}">
                <a16:creationId xmlns:a16="http://schemas.microsoft.com/office/drawing/2014/main" id="{323CD271-DC1E-4EF0-94BC-C2B8470941EC}"/>
              </a:ext>
            </a:extLst>
          </p:cNvPr>
          <p:cNvSpPr/>
          <p:nvPr/>
        </p:nvSpPr>
        <p:spPr>
          <a:xfrm>
            <a:off x="6406857" y="4179467"/>
            <a:ext cx="240919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dirty="0"/>
              <a:t>Digital Analytics</a:t>
            </a:r>
          </a:p>
          <a:p>
            <a:pPr algn="ctr"/>
            <a:r>
              <a:rPr lang="en-US" sz="1400" i="1" dirty="0"/>
              <a:t>Consumer Journeys, Marketing Effectiveness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C986BB8-5BC1-43A0-931E-E6DBEE5AD6C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71457" y="3102141"/>
            <a:ext cx="886604" cy="886604"/>
          </a:xfrm>
          <a:prstGeom prst="rect">
            <a:avLst/>
          </a:prstGeom>
        </p:spPr>
      </p:pic>
      <p:sp>
        <p:nvSpPr>
          <p:cNvPr id="82" name="Rectangle 81">
            <a:extLst>
              <a:ext uri="{FF2B5EF4-FFF2-40B4-BE49-F238E27FC236}">
                <a16:creationId xmlns:a16="http://schemas.microsoft.com/office/drawing/2014/main" id="{09567795-3A17-4319-9793-70DAB804D329}"/>
              </a:ext>
            </a:extLst>
          </p:cNvPr>
          <p:cNvSpPr/>
          <p:nvPr/>
        </p:nvSpPr>
        <p:spPr>
          <a:xfrm>
            <a:off x="9085400" y="4166574"/>
            <a:ext cx="217805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dirty="0"/>
              <a:t>Experimentation</a:t>
            </a:r>
          </a:p>
          <a:p>
            <a:pPr algn="ctr"/>
            <a:r>
              <a:rPr lang="en-US" sz="1400" i="1" dirty="0"/>
              <a:t>Experimentation at scale, A/B testing etc.</a:t>
            </a:r>
          </a:p>
        </p:txBody>
      </p:sp>
      <p:pic>
        <p:nvPicPr>
          <p:cNvPr id="5134" name="Picture 14" descr="Image result for voice of customer icon">
            <a:extLst>
              <a:ext uri="{FF2B5EF4-FFF2-40B4-BE49-F238E27FC236}">
                <a16:creationId xmlns:a16="http://schemas.microsoft.com/office/drawing/2014/main" id="{AAE6032C-9223-4939-92AA-E665D0F2A9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3964" y="999133"/>
            <a:ext cx="994370" cy="921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3" name="Rectangle 82">
            <a:extLst>
              <a:ext uri="{FF2B5EF4-FFF2-40B4-BE49-F238E27FC236}">
                <a16:creationId xmlns:a16="http://schemas.microsoft.com/office/drawing/2014/main" id="{EE1CABFF-3331-4D35-8F2D-A6AE7915855F}"/>
              </a:ext>
            </a:extLst>
          </p:cNvPr>
          <p:cNvSpPr/>
          <p:nvPr/>
        </p:nvSpPr>
        <p:spPr>
          <a:xfrm>
            <a:off x="7685521" y="1981730"/>
            <a:ext cx="240919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dirty="0"/>
              <a:t>Voice of Customer</a:t>
            </a:r>
          </a:p>
          <a:p>
            <a:pPr algn="ctr"/>
            <a:r>
              <a:rPr lang="en-US" sz="1400" i="1" dirty="0"/>
              <a:t>Criticalities, Competitive Intelligence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E5BE122-2C76-4E5E-947B-C94C57A5B9CB}"/>
              </a:ext>
            </a:extLst>
          </p:cNvPr>
          <p:cNvSpPr/>
          <p:nvPr/>
        </p:nvSpPr>
        <p:spPr>
          <a:xfrm>
            <a:off x="2542693" y="5396501"/>
            <a:ext cx="7502965" cy="1175688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27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  <a:p>
            <a:pPr algn="ctr"/>
            <a:r>
              <a:rPr lang="en-US" sz="2400" dirty="0"/>
              <a:t>                      Integrated &amp; Disparate sources in Data Lake</a:t>
            </a:r>
          </a:p>
          <a:p>
            <a:pPr algn="ctr"/>
            <a:r>
              <a:rPr lang="en-US" sz="2400" dirty="0"/>
              <a:t> </a:t>
            </a: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3C6CA30-20C8-4CB9-8BF2-8A95B6B81753}"/>
              </a:ext>
            </a:extLst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01463" y="5530357"/>
            <a:ext cx="1364445" cy="907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98254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3F24834-0118-4A81-8AD2-E9BA7E802D8F}"/>
              </a:ext>
            </a:extLst>
          </p:cNvPr>
          <p:cNvSpPr/>
          <p:nvPr/>
        </p:nvSpPr>
        <p:spPr>
          <a:xfrm>
            <a:off x="5981700" y="-27738"/>
            <a:ext cx="6209436" cy="6897270"/>
          </a:xfrm>
          <a:prstGeom prst="rect">
            <a:avLst/>
          </a:prstGeom>
          <a:blipFill dpi="0" rotWithShape="1">
            <a:blip r:embed="rId3">
              <a:alphaModFix amt="94000"/>
            </a:blip>
            <a:srcRect/>
            <a:stretch>
              <a:fillRect l="1" r="-123747"/>
            </a:stretch>
          </a:blipFill>
          <a:ln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1A88DD-676E-4002-B419-454C76BCA5F4}"/>
              </a:ext>
            </a:extLst>
          </p:cNvPr>
          <p:cNvSpPr txBox="1"/>
          <p:nvPr/>
        </p:nvSpPr>
        <p:spPr>
          <a:xfrm>
            <a:off x="6648450" y="2551837"/>
            <a:ext cx="45339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Diesel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Cars</a:t>
            </a:r>
          </a:p>
        </p:txBody>
      </p:sp>
      <p:pic>
        <p:nvPicPr>
          <p:cNvPr id="6" name="Picture 4" descr="Related image">
            <a:extLst>
              <a:ext uri="{FF2B5EF4-FFF2-40B4-BE49-F238E27FC236}">
                <a16:creationId xmlns:a16="http://schemas.microsoft.com/office/drawing/2014/main" id="{E937790D-1372-4BC3-8393-0F47D6FFAE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650" y="2108634"/>
            <a:ext cx="5057166" cy="2851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7556209"/>
      </p:ext>
    </p:extLst>
  </p:cSld>
  <p:clrMapOvr>
    <a:masterClrMapping/>
  </p:clrMapOvr>
  <p:transition spd="med">
    <p:pull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Rectangle 170"/>
          <p:cNvSpPr/>
          <p:nvPr/>
        </p:nvSpPr>
        <p:spPr>
          <a:xfrm>
            <a:off x="1" y="208761"/>
            <a:ext cx="12192000" cy="369024"/>
          </a:xfrm>
          <a:prstGeom prst="rect">
            <a:avLst/>
          </a:prstGeom>
          <a:solidFill>
            <a:srgbClr val="095879"/>
          </a:solidFill>
        </p:spPr>
        <p:txBody>
          <a:bodyPr wrap="square" lIns="121559" tIns="60780" rIns="121559" bIns="60780" rtlCol="0" anchor="ctr">
            <a:spAutoFit/>
          </a:bodyPr>
          <a:lstStyle/>
          <a:p>
            <a:pPr marL="0" marR="0" lvl="0" indent="0" algn="ctr" defTabSz="12399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568" b="0" i="0" u="none" strike="noStrike" kern="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Segoe UI"/>
              <a:ea typeface="+mn-ea"/>
              <a:cs typeface="Segoe UI"/>
            </a:endParaRPr>
          </a:p>
        </p:txBody>
      </p:sp>
      <p:pic>
        <p:nvPicPr>
          <p:cNvPr id="172" name="Picture 171" descr="https://upload.wikimedia.org/wikipedia/en/d/d3/LatentView_Analytics_Logo_20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6686" y="487"/>
            <a:ext cx="896850" cy="705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3" name="Rectangle 172"/>
          <p:cNvSpPr/>
          <p:nvPr/>
        </p:nvSpPr>
        <p:spPr>
          <a:xfrm>
            <a:off x="185975" y="119957"/>
            <a:ext cx="7395037" cy="546632"/>
          </a:xfrm>
          <a:prstGeom prst="rect">
            <a:avLst/>
          </a:prstGeom>
          <a:solidFill>
            <a:schemeClr val="bg1"/>
          </a:solidFill>
        </p:spPr>
        <p:txBody>
          <a:bodyPr vert="horz" lIns="121789" tIns="60895" rIns="121789" bIns="60895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745" b="1" i="0" u="none" strike="noStrike" kern="0" cap="none" spc="-96" normalizeH="0" baseline="0" noProof="0" dirty="0">
                <a:ln w="3175">
                  <a:noFill/>
                </a:ln>
                <a:solidFill>
                  <a:srgbClr val="095879"/>
                </a:solidFill>
                <a:effectLst/>
                <a:uLnTx/>
                <a:uFillTx/>
                <a:latin typeface="Segoe UI Semibold" panose="020B07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Impact of Diesel Scandal in Diesel Car Demand</a:t>
            </a:r>
          </a:p>
        </p:txBody>
      </p:sp>
      <p:pic>
        <p:nvPicPr>
          <p:cNvPr id="47" name="Picture 2" descr="https://image.freepik.com/free-vector/free-vector-social-media-cube-template_23-2147491279.jpg">
            <a:extLst>
              <a:ext uri="{FF2B5EF4-FFF2-40B4-BE49-F238E27FC236}">
                <a16:creationId xmlns:a16="http://schemas.microsoft.com/office/drawing/2014/main" id="{DFD0D278-1118-4701-AAA5-9F4269A124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464" y="514494"/>
            <a:ext cx="2281017" cy="2281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7EF82B5D-C666-4157-AA3A-B1D8F29E2D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49537" y="2564264"/>
            <a:ext cx="8694362" cy="3825164"/>
          </a:xfrm>
          <a:prstGeom prst="rect">
            <a:avLst/>
          </a:prstGeom>
        </p:spPr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id="{67391D5E-2C16-4960-A84C-076849434C6C}"/>
              </a:ext>
            </a:extLst>
          </p:cNvPr>
          <p:cNvSpPr/>
          <p:nvPr/>
        </p:nvSpPr>
        <p:spPr>
          <a:xfrm>
            <a:off x="2629978" y="1148492"/>
            <a:ext cx="844408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600" dirty="0">
                <a:solidFill>
                  <a:srgbClr val="0070C0"/>
                </a:solidFill>
              </a:rPr>
              <a:t>Demand for Diesel Cars = f(Purchase Intent in social media)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3C446E9A-C2AE-4074-8EBA-17297AF62445}"/>
              </a:ext>
            </a:extLst>
          </p:cNvPr>
          <p:cNvSpPr/>
          <p:nvPr/>
        </p:nvSpPr>
        <p:spPr>
          <a:xfrm>
            <a:off x="2644154" y="1487046"/>
            <a:ext cx="493685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400" i="1" dirty="0"/>
              <a:t>“Intent to Purchase is the when user expresses an actual desire for a product rather than generally talking about a brand or their product.”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A7EECC43-A75B-4C2F-908D-AA4F3A0A3F09}"/>
              </a:ext>
            </a:extLst>
          </p:cNvPr>
          <p:cNvSpPr/>
          <p:nvPr/>
        </p:nvSpPr>
        <p:spPr>
          <a:xfrm>
            <a:off x="7831118" y="1161470"/>
            <a:ext cx="582506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600" dirty="0">
                <a:solidFill>
                  <a:srgbClr val="0070C0"/>
                </a:solidFill>
              </a:rPr>
              <a:t>Keywords that define Purchase Intent: 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E00CFAC4-DEF1-430F-920A-E4627C410DD8}"/>
              </a:ext>
            </a:extLst>
          </p:cNvPr>
          <p:cNvSpPr/>
          <p:nvPr/>
        </p:nvSpPr>
        <p:spPr>
          <a:xfrm>
            <a:off x="7831118" y="1500024"/>
            <a:ext cx="335433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400" i="1" dirty="0"/>
              <a:t>“</a:t>
            </a:r>
            <a:r>
              <a:rPr lang="en-IN" sz="1400" i="1" dirty="0">
                <a:solidFill>
                  <a:srgbClr val="FF530D"/>
                </a:solidFill>
              </a:rPr>
              <a:t>Where to buy, Looking for, Purchase, Want to buy, Where to buy, Need quote</a:t>
            </a:r>
            <a:r>
              <a:rPr lang="en-IN" sz="1400" i="1" dirty="0"/>
              <a:t>”</a:t>
            </a:r>
            <a:endParaRPr lang="en-US" sz="14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9CC1C3D-9176-45E7-A3B3-8F103BB5B878}"/>
              </a:ext>
            </a:extLst>
          </p:cNvPr>
          <p:cNvSpPr/>
          <p:nvPr/>
        </p:nvSpPr>
        <p:spPr>
          <a:xfrm>
            <a:off x="2519101" y="1055351"/>
            <a:ext cx="5186964" cy="1220567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C0126A3A-4985-4FCA-8DEE-39D3C300B7F5}"/>
              </a:ext>
            </a:extLst>
          </p:cNvPr>
          <p:cNvSpPr/>
          <p:nvPr/>
        </p:nvSpPr>
        <p:spPr>
          <a:xfrm>
            <a:off x="7831118" y="1065640"/>
            <a:ext cx="3399901" cy="1220567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456685"/>
      </p:ext>
    </p:extLst>
  </p:cSld>
  <p:clrMapOvr>
    <a:masterClrMapping/>
  </p:clrMapOvr>
  <p:transition spd="med">
    <p:pull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Rectangle 170"/>
          <p:cNvSpPr/>
          <p:nvPr/>
        </p:nvSpPr>
        <p:spPr>
          <a:xfrm>
            <a:off x="1" y="208761"/>
            <a:ext cx="12192000" cy="369024"/>
          </a:xfrm>
          <a:prstGeom prst="rect">
            <a:avLst/>
          </a:prstGeom>
          <a:solidFill>
            <a:srgbClr val="095879"/>
          </a:solidFill>
        </p:spPr>
        <p:txBody>
          <a:bodyPr wrap="square" lIns="121559" tIns="60780" rIns="121559" bIns="60780" rtlCol="0" anchor="ctr">
            <a:spAutoFit/>
          </a:bodyPr>
          <a:lstStyle/>
          <a:p>
            <a:pPr marL="0" marR="0" lvl="0" indent="0" algn="ctr" defTabSz="12399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568" b="0" i="0" u="none" strike="noStrike" kern="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Segoe UI"/>
              <a:ea typeface="+mn-ea"/>
              <a:cs typeface="Segoe UI"/>
            </a:endParaRPr>
          </a:p>
        </p:txBody>
      </p:sp>
      <p:pic>
        <p:nvPicPr>
          <p:cNvPr id="172" name="Picture 171" descr="https://upload.wikimedia.org/wikipedia/en/d/d3/LatentView_Analytics_Logo_20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6686" y="487"/>
            <a:ext cx="896850" cy="705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3" name="Rectangle 172"/>
          <p:cNvSpPr/>
          <p:nvPr/>
        </p:nvSpPr>
        <p:spPr>
          <a:xfrm>
            <a:off x="185975" y="119957"/>
            <a:ext cx="7395037" cy="546632"/>
          </a:xfrm>
          <a:prstGeom prst="rect">
            <a:avLst/>
          </a:prstGeom>
          <a:solidFill>
            <a:schemeClr val="bg1"/>
          </a:solidFill>
        </p:spPr>
        <p:txBody>
          <a:bodyPr vert="horz" lIns="121789" tIns="60895" rIns="121789" bIns="60895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745" b="1" i="0" u="none" strike="noStrike" kern="0" cap="none" spc="-96" normalizeH="0" baseline="0" noProof="0" dirty="0">
                <a:ln w="3175">
                  <a:noFill/>
                </a:ln>
                <a:solidFill>
                  <a:srgbClr val="095879"/>
                </a:solidFill>
                <a:effectLst/>
                <a:uLnTx/>
                <a:uFillTx/>
                <a:latin typeface="Segoe UI Semibold" panose="020B07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Impact of Diesel Scandal in Diesel Car Demand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7C7DD71-8B06-4C15-BA09-6ECB3E65A4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900" y="2680170"/>
            <a:ext cx="6603897" cy="201742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DFB9723-7424-4742-ADA5-C4D355CF8E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799" y="4644365"/>
            <a:ext cx="6278035" cy="185853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A6D4F4D-6D0A-4A05-87C9-61115C6A08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39707" y="1041525"/>
            <a:ext cx="4416768" cy="245256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01E1A2D-733C-40EF-99F8-D7E6FA7B71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19251" y="3860664"/>
            <a:ext cx="4149849" cy="2486594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723BA26E-9B02-4E13-A1F6-CA4A1FECA1E4}"/>
              </a:ext>
            </a:extLst>
          </p:cNvPr>
          <p:cNvGrpSpPr/>
          <p:nvPr/>
        </p:nvGrpSpPr>
        <p:grpSpPr>
          <a:xfrm>
            <a:off x="601635" y="963628"/>
            <a:ext cx="6150038" cy="1667156"/>
            <a:chOff x="601635" y="963628"/>
            <a:chExt cx="6150038" cy="166715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D7ABE49-76AC-4768-9AED-8CEE18ECB36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1635" y="998993"/>
              <a:ext cx="6150038" cy="1631791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DBAEA5B8-5EEF-4058-A16B-2E9F187700F3}"/>
                </a:ext>
              </a:extLst>
            </p:cNvPr>
            <p:cNvSpPr/>
            <p:nvPr/>
          </p:nvSpPr>
          <p:spPr>
            <a:xfrm>
              <a:off x="3871618" y="963628"/>
              <a:ext cx="800922" cy="3325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98732076"/>
      </p:ext>
    </p:extLst>
  </p:cSld>
  <p:clrMapOvr>
    <a:masterClrMapping/>
  </p:clrMapOvr>
  <p:transition spd="med">
    <p:pull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Rectangle 170"/>
          <p:cNvSpPr/>
          <p:nvPr/>
        </p:nvSpPr>
        <p:spPr>
          <a:xfrm>
            <a:off x="1" y="208761"/>
            <a:ext cx="12192000" cy="369024"/>
          </a:xfrm>
          <a:prstGeom prst="rect">
            <a:avLst/>
          </a:prstGeom>
          <a:solidFill>
            <a:srgbClr val="095879"/>
          </a:solidFill>
        </p:spPr>
        <p:txBody>
          <a:bodyPr wrap="square" lIns="121559" tIns="60780" rIns="121559" bIns="60780" rtlCol="0" anchor="ctr">
            <a:spAutoFit/>
          </a:bodyPr>
          <a:lstStyle/>
          <a:p>
            <a:pPr marL="0" marR="0" lvl="0" indent="0" algn="ctr" defTabSz="12399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568" b="0" i="0" u="none" strike="noStrike" kern="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Segoe UI"/>
              <a:ea typeface="+mn-ea"/>
              <a:cs typeface="Segoe UI"/>
            </a:endParaRPr>
          </a:p>
        </p:txBody>
      </p:sp>
      <p:pic>
        <p:nvPicPr>
          <p:cNvPr id="172" name="Picture 171" descr="https://upload.wikimedia.org/wikipedia/en/d/d3/LatentView_Analytics_Logo_20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6686" y="487"/>
            <a:ext cx="896850" cy="705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3" name="Rectangle 172"/>
          <p:cNvSpPr/>
          <p:nvPr/>
        </p:nvSpPr>
        <p:spPr>
          <a:xfrm>
            <a:off x="185975" y="119957"/>
            <a:ext cx="9776732" cy="546632"/>
          </a:xfrm>
          <a:prstGeom prst="rect">
            <a:avLst/>
          </a:prstGeom>
          <a:solidFill>
            <a:schemeClr val="bg1"/>
          </a:solidFill>
        </p:spPr>
        <p:txBody>
          <a:bodyPr vert="horz" lIns="121789" tIns="60895" rIns="121789" bIns="60895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745" b="1" i="0" u="none" strike="noStrike" kern="0" cap="none" spc="-96" normalizeH="0" baseline="0" noProof="0" dirty="0">
                <a:ln w="3175">
                  <a:noFill/>
                </a:ln>
                <a:solidFill>
                  <a:srgbClr val="095879"/>
                </a:solidFill>
                <a:effectLst/>
                <a:uLnTx/>
                <a:uFillTx/>
                <a:latin typeface="Segoe UI Semibold" panose="020B07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Impact of Diesel Scandal in Diesel Car Demand – Premium Cars</a:t>
            </a:r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D02E8E69-E98B-4E9A-9CF3-1DE8FBA22525}"/>
              </a:ext>
            </a:extLst>
          </p:cNvPr>
          <p:cNvSpPr txBox="1">
            <a:spLocks/>
          </p:cNvSpPr>
          <p:nvPr/>
        </p:nvSpPr>
        <p:spPr>
          <a:xfrm rot="16200000">
            <a:off x="10385277" y="1997748"/>
            <a:ext cx="2377752" cy="180279"/>
          </a:xfrm>
          <a:prstGeom prst="rect">
            <a:avLst/>
          </a:prstGeom>
        </p:spPr>
        <p:txBody>
          <a:bodyPr>
            <a:normAutofit fontScale="55000" lnSpcReduction="20000"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fld id="{A0C1D9D2-9780-41B5-B48D-9BB1413BC614}" type="slidenum">
              <a:rPr lang="en-US" sz="1200" smtClean="0">
                <a:solidFill>
                  <a:srgbClr val="000000">
                    <a:tint val="75000"/>
                  </a:srgb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pPr algn="r">
                <a:defRPr/>
              </a:pPr>
              <a:t>73</a:t>
            </a:fld>
            <a:endParaRPr lang="en-US" sz="1200" dirty="0">
              <a:solidFill>
                <a:srgbClr val="000000">
                  <a:tint val="75000"/>
                </a:srgb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7FD9307-20AB-416A-BE76-412672B400D5}"/>
              </a:ext>
            </a:extLst>
          </p:cNvPr>
          <p:cNvGrpSpPr/>
          <p:nvPr/>
        </p:nvGrpSpPr>
        <p:grpSpPr>
          <a:xfrm>
            <a:off x="286983" y="1028736"/>
            <a:ext cx="11645900" cy="4658880"/>
            <a:chOff x="253749" y="1217505"/>
            <a:chExt cx="11645900" cy="4658880"/>
          </a:xfrm>
        </p:grpSpPr>
        <p:graphicFrame>
          <p:nvGraphicFramePr>
            <p:cNvPr id="12" name="Chart 11">
              <a:extLst>
                <a:ext uri="{FF2B5EF4-FFF2-40B4-BE49-F238E27FC236}">
                  <a16:creationId xmlns:a16="http://schemas.microsoft.com/office/drawing/2014/main" id="{61AA56F3-693B-4982-902E-4A6F958A545E}"/>
                </a:ext>
              </a:extLst>
            </p:cNvPr>
            <p:cNvGraphicFramePr/>
            <p:nvPr>
              <p:extLst/>
            </p:nvPr>
          </p:nvGraphicFramePr>
          <p:xfrm>
            <a:off x="253749" y="1217505"/>
            <a:ext cx="11645900" cy="465888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BEA7A08-F55C-4C4E-9AF4-8AA3FBC66545}"/>
                </a:ext>
              </a:extLst>
            </p:cNvPr>
            <p:cNvSpPr/>
            <p:nvPr/>
          </p:nvSpPr>
          <p:spPr bwMode="auto">
            <a:xfrm>
              <a:off x="2852899" y="2208999"/>
              <a:ext cx="1701090" cy="387798"/>
            </a:xfrm>
            <a:prstGeom prst="rect">
              <a:avLst/>
            </a:prstGeom>
            <a:solidFill>
              <a:srgbClr val="E7E6E6"/>
            </a:solidFill>
            <a:ln>
              <a:noFill/>
              <a:prstDash val="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</a:pPr>
              <a:r>
                <a:rPr lang="en-US" sz="1400" dirty="0">
                  <a:solidFill>
                    <a:srgbClr val="000000"/>
                  </a:solidFill>
                  <a:latin typeface="Segoe UI Light" panose="020B0502040204020203" pitchFamily="34" charset="0"/>
                  <a:ea typeface="Segoe UI" pitchFamily="34" charset="0"/>
                  <a:cs typeface="Segoe UI Light" panose="020B0502040204020203" pitchFamily="34" charset="0"/>
                </a:rPr>
                <a:t>Benz CLS Update and Facelift</a:t>
              </a:r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867B836-2FC0-41A0-8953-8A4A61E9C05D}"/>
                </a:ext>
              </a:extLst>
            </p:cNvPr>
            <p:cNvCxnSpPr/>
            <p:nvPr/>
          </p:nvCxnSpPr>
          <p:spPr>
            <a:xfrm>
              <a:off x="3098717" y="2661930"/>
              <a:ext cx="1700347" cy="0"/>
            </a:xfrm>
            <a:prstGeom prst="line">
              <a:avLst/>
            </a:prstGeom>
            <a:ln w="12700">
              <a:solidFill>
                <a:srgbClr val="FFC00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47D401E4-BC58-44A2-81C8-8C1EE5E4FE5A}"/>
                </a:ext>
              </a:extLst>
            </p:cNvPr>
            <p:cNvCxnSpPr/>
            <p:nvPr/>
          </p:nvCxnSpPr>
          <p:spPr>
            <a:xfrm>
              <a:off x="4553989" y="2661930"/>
              <a:ext cx="1" cy="885015"/>
            </a:xfrm>
            <a:prstGeom prst="line">
              <a:avLst/>
            </a:prstGeom>
            <a:ln w="12700">
              <a:solidFill>
                <a:srgbClr val="FFC000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AC8E89F1-1F04-4B01-96D5-6573D75C3B3E}"/>
                </a:ext>
              </a:extLst>
            </p:cNvPr>
            <p:cNvCxnSpPr/>
            <p:nvPr/>
          </p:nvCxnSpPr>
          <p:spPr>
            <a:xfrm>
              <a:off x="7423075" y="2387608"/>
              <a:ext cx="2159923" cy="0"/>
            </a:xfrm>
            <a:prstGeom prst="line">
              <a:avLst/>
            </a:prstGeom>
            <a:ln w="12700">
              <a:solidFill>
                <a:srgbClr val="00B0F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A9854D8C-9C5A-4993-8D32-288486F20A03}"/>
                </a:ext>
              </a:extLst>
            </p:cNvPr>
            <p:cNvCxnSpPr/>
            <p:nvPr/>
          </p:nvCxnSpPr>
          <p:spPr>
            <a:xfrm flipH="1">
              <a:off x="5522366" y="2387608"/>
              <a:ext cx="1904152" cy="771956"/>
            </a:xfrm>
            <a:prstGeom prst="line">
              <a:avLst/>
            </a:prstGeom>
            <a:ln w="12700">
              <a:solidFill>
                <a:srgbClr val="00B0F0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3" name="Picture 2" descr="Image result for cls facelift 2014 transparent image">
            <a:extLst>
              <a:ext uri="{FF2B5EF4-FFF2-40B4-BE49-F238E27FC236}">
                <a16:creationId xmlns:a16="http://schemas.microsoft.com/office/drawing/2014/main" id="{951E3D39-63A6-4EFC-B301-1FD917A763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1643" y="2461100"/>
            <a:ext cx="1150506" cy="764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D051A805-6949-4A03-9184-0C06DBBD8A02}"/>
              </a:ext>
            </a:extLst>
          </p:cNvPr>
          <p:cNvSpPr/>
          <p:nvPr/>
        </p:nvSpPr>
        <p:spPr bwMode="auto">
          <a:xfrm>
            <a:off x="7685726" y="1743452"/>
            <a:ext cx="1701090" cy="387798"/>
          </a:xfrm>
          <a:prstGeom prst="rect">
            <a:avLst/>
          </a:prstGeom>
          <a:solidFill>
            <a:srgbClr val="E7E6E6"/>
          </a:solidFill>
          <a:ln>
            <a:noFill/>
            <a:prstDash val="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</a:pPr>
            <a:r>
              <a:rPr lang="en-US" sz="1400" dirty="0">
                <a:solidFill>
                  <a:srgbClr val="000000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Pre launch of  M version of X5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FEF1F4F-D618-4E87-A1D6-E6747655D9FF}"/>
              </a:ext>
            </a:extLst>
          </p:cNvPr>
          <p:cNvCxnSpPr/>
          <p:nvPr/>
        </p:nvCxnSpPr>
        <p:spPr>
          <a:xfrm>
            <a:off x="4832298" y="1464135"/>
            <a:ext cx="1861043" cy="13390"/>
          </a:xfrm>
          <a:prstGeom prst="line">
            <a:avLst/>
          </a:prstGeom>
          <a:ln w="12700">
            <a:solidFill>
              <a:srgbClr val="00B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F91A58EB-578C-480A-A687-046AB09EC95B}"/>
              </a:ext>
            </a:extLst>
          </p:cNvPr>
          <p:cNvSpPr/>
          <p:nvPr/>
        </p:nvSpPr>
        <p:spPr bwMode="auto">
          <a:xfrm>
            <a:off x="4912274" y="855322"/>
            <a:ext cx="1701090" cy="581698"/>
          </a:xfrm>
          <a:prstGeom prst="rect">
            <a:avLst/>
          </a:prstGeom>
          <a:solidFill>
            <a:srgbClr val="E7E6E6"/>
          </a:solidFill>
          <a:ln>
            <a:noFill/>
            <a:prstDash val="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R="0" lvl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2014 Audi A8 Limited</a:t>
            </a:r>
            <a:r>
              <a:rPr kumimoji="0" lang="en-US" sz="1400" b="0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version(50 units) and L security system.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4C5B76DE-0487-45DB-B622-26F87AE11EF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7178" y="957419"/>
            <a:ext cx="1599804" cy="1199853"/>
          </a:xfrm>
          <a:prstGeom prst="rect">
            <a:avLst/>
          </a:prstGeom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038BCC4-940D-435E-8884-20FBFA5D8CBE}"/>
              </a:ext>
            </a:extLst>
          </p:cNvPr>
          <p:cNvCxnSpPr/>
          <p:nvPr/>
        </p:nvCxnSpPr>
        <p:spPr>
          <a:xfrm>
            <a:off x="7523839" y="3180275"/>
            <a:ext cx="2024861" cy="463575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066C1421-F211-488B-8CFA-4A2FF743E1B3}"/>
              </a:ext>
            </a:extLst>
          </p:cNvPr>
          <p:cNvSpPr txBox="1"/>
          <p:nvPr/>
        </p:nvSpPr>
        <p:spPr>
          <a:xfrm>
            <a:off x="7769766" y="2896511"/>
            <a:ext cx="12619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Drop in Audi due to Scandal</a:t>
            </a:r>
          </a:p>
        </p:txBody>
      </p:sp>
      <p:pic>
        <p:nvPicPr>
          <p:cNvPr id="30" name="Picture 2" descr="Image result for x5 m bmw transparent">
            <a:extLst>
              <a:ext uri="{FF2B5EF4-FFF2-40B4-BE49-F238E27FC236}">
                <a16:creationId xmlns:a16="http://schemas.microsoft.com/office/drawing/2014/main" id="{909C0759-5964-41BC-834C-4E188B3061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4840" y="2265375"/>
            <a:ext cx="1262757" cy="669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D7692071-D656-4C08-A735-F0FC7F245D35}"/>
              </a:ext>
            </a:extLst>
          </p:cNvPr>
          <p:cNvSpPr txBox="1"/>
          <p:nvPr/>
        </p:nvSpPr>
        <p:spPr>
          <a:xfrm>
            <a:off x="594175" y="1022532"/>
            <a:ext cx="3319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Immediate Demand Drop: </a:t>
            </a:r>
            <a:r>
              <a:rPr 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36% </a:t>
            </a:r>
          </a:p>
          <a:p>
            <a:r>
              <a:rPr lang="en-US" sz="16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Within a Year: </a:t>
            </a:r>
            <a:r>
              <a:rPr 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48%  </a:t>
            </a:r>
          </a:p>
        </p:txBody>
      </p:sp>
    </p:spTree>
    <p:extLst>
      <p:ext uri="{BB962C8B-B14F-4D97-AF65-F5344CB8AC3E}">
        <p14:creationId xmlns:p14="http://schemas.microsoft.com/office/powerpoint/2010/main" val="909014489"/>
      </p:ext>
    </p:extLst>
  </p:cSld>
  <p:clrMapOvr>
    <a:masterClrMapping/>
  </p:clrMapOvr>
  <p:transition spd="med">
    <p:pull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Rectangle 170"/>
          <p:cNvSpPr/>
          <p:nvPr/>
        </p:nvSpPr>
        <p:spPr>
          <a:xfrm>
            <a:off x="1" y="208761"/>
            <a:ext cx="12192000" cy="369024"/>
          </a:xfrm>
          <a:prstGeom prst="rect">
            <a:avLst/>
          </a:prstGeom>
          <a:solidFill>
            <a:srgbClr val="095879"/>
          </a:solidFill>
        </p:spPr>
        <p:txBody>
          <a:bodyPr wrap="square" lIns="121559" tIns="60780" rIns="121559" bIns="60780" rtlCol="0" anchor="ctr">
            <a:spAutoFit/>
          </a:bodyPr>
          <a:lstStyle/>
          <a:p>
            <a:pPr marL="0" marR="0" lvl="0" indent="0" algn="ctr" defTabSz="12399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568" b="0" i="0" u="none" strike="noStrike" kern="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Segoe UI"/>
              <a:ea typeface="+mn-ea"/>
              <a:cs typeface="Segoe UI"/>
            </a:endParaRPr>
          </a:p>
        </p:txBody>
      </p:sp>
      <p:pic>
        <p:nvPicPr>
          <p:cNvPr id="172" name="Picture 171" descr="https://upload.wikimedia.org/wikipedia/en/d/d3/LatentView_Analytics_Logo_20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6686" y="487"/>
            <a:ext cx="896850" cy="705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3" name="Rectangle 172"/>
          <p:cNvSpPr/>
          <p:nvPr/>
        </p:nvSpPr>
        <p:spPr>
          <a:xfrm>
            <a:off x="185975" y="119957"/>
            <a:ext cx="9776732" cy="546632"/>
          </a:xfrm>
          <a:prstGeom prst="rect">
            <a:avLst/>
          </a:prstGeom>
          <a:solidFill>
            <a:schemeClr val="bg1"/>
          </a:solidFill>
        </p:spPr>
        <p:txBody>
          <a:bodyPr vert="horz" lIns="121789" tIns="60895" rIns="121789" bIns="60895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745" b="1" i="0" u="none" strike="noStrike" kern="0" cap="none" spc="-96" normalizeH="0" baseline="0" noProof="0" dirty="0">
                <a:ln w="3175">
                  <a:noFill/>
                </a:ln>
                <a:solidFill>
                  <a:srgbClr val="095879"/>
                </a:solidFill>
                <a:effectLst/>
                <a:uLnTx/>
                <a:uFillTx/>
                <a:latin typeface="Segoe UI Semibold" panose="020B07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Impact of Diesel Scandal in Diesel Car Demand – Volume Cars</a:t>
            </a:r>
          </a:p>
        </p:txBody>
      </p:sp>
      <p:graphicFrame>
        <p:nvGraphicFramePr>
          <p:cNvPr id="32" name="Chart 31">
            <a:extLst>
              <a:ext uri="{FF2B5EF4-FFF2-40B4-BE49-F238E27FC236}">
                <a16:creationId xmlns:a16="http://schemas.microsoft.com/office/drawing/2014/main" id="{1D2824C6-47E1-4344-B200-C77914FC1DBB}"/>
              </a:ext>
            </a:extLst>
          </p:cNvPr>
          <p:cNvGraphicFramePr/>
          <p:nvPr>
            <p:extLst/>
          </p:nvPr>
        </p:nvGraphicFramePr>
        <p:xfrm>
          <a:off x="253819" y="1473052"/>
          <a:ext cx="11899649" cy="49832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pSp>
        <p:nvGrpSpPr>
          <p:cNvPr id="33" name="Group 32">
            <a:extLst>
              <a:ext uri="{FF2B5EF4-FFF2-40B4-BE49-F238E27FC236}">
                <a16:creationId xmlns:a16="http://schemas.microsoft.com/office/drawing/2014/main" id="{76903894-F7C4-4A67-B8DD-C47184786C61}"/>
              </a:ext>
            </a:extLst>
          </p:cNvPr>
          <p:cNvGrpSpPr/>
          <p:nvPr/>
        </p:nvGrpSpPr>
        <p:grpSpPr>
          <a:xfrm>
            <a:off x="3497848" y="1765970"/>
            <a:ext cx="3158998" cy="1764335"/>
            <a:chOff x="3360439" y="1637991"/>
            <a:chExt cx="3123196" cy="1290018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0CDE9FA-7B11-4344-994B-8A2D0B8460CD}"/>
                </a:ext>
              </a:extLst>
            </p:cNvPr>
            <p:cNvSpPr/>
            <p:nvPr/>
          </p:nvSpPr>
          <p:spPr bwMode="auto">
            <a:xfrm>
              <a:off x="3428386" y="2006656"/>
              <a:ext cx="1701090" cy="445570"/>
            </a:xfrm>
            <a:prstGeom prst="rect">
              <a:avLst/>
            </a:prstGeom>
            <a:solidFill>
              <a:schemeClr val="bg1"/>
            </a:solidFill>
            <a:ln>
              <a:noFill/>
              <a:prstDash val="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marR="0" lvl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Tx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 Light" panose="020B0502040204020203" pitchFamily="34" charset="0"/>
                  <a:ea typeface="Segoe UI" pitchFamily="34" charset="0"/>
                  <a:cs typeface="Segoe UI Light" panose="020B0502040204020203" pitchFamily="34" charset="0"/>
                </a:rPr>
                <a:t>X1 2014 Facelift updates:</a:t>
              </a:r>
            </a:p>
            <a:p>
              <a:pPr marR="0" lvl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Tx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 Light" panose="020B0502040204020203" pitchFamily="34" charset="0"/>
                  <a:ea typeface="Segoe UI" pitchFamily="34" charset="0"/>
                  <a:cs typeface="Segoe UI Light" panose="020B0502040204020203" pitchFamily="34" charset="0"/>
                </a:rPr>
                <a:t>Redesigned Air Intake</a:t>
              </a:r>
            </a:p>
            <a:p>
              <a:pPr marR="0" lvl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Tx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 Light" panose="020B0502040204020203" pitchFamily="34" charset="0"/>
                  <a:ea typeface="Segoe UI" pitchFamily="34" charset="0"/>
                  <a:cs typeface="Segoe UI Light" panose="020B0502040204020203" pitchFamily="34" charset="0"/>
                </a:rPr>
                <a:t>Alloy wheels with V-spoke</a:t>
              </a:r>
            </a:p>
            <a:p>
              <a:pPr marR="0" lvl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Tx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 Light" panose="020B0502040204020203" pitchFamily="34" charset="0"/>
                  <a:ea typeface="Segoe UI" pitchFamily="34" charset="0"/>
                  <a:cs typeface="Segoe UI Light" panose="020B0502040204020203" pitchFamily="34" charset="0"/>
                </a:rPr>
                <a:t>New Body Color option </a:t>
              </a:r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0BA1B3B4-64A0-498C-8EEE-529A3C8F0C60}"/>
                </a:ext>
              </a:extLst>
            </p:cNvPr>
            <p:cNvCxnSpPr/>
            <p:nvPr/>
          </p:nvCxnSpPr>
          <p:spPr>
            <a:xfrm>
              <a:off x="3360439" y="2588449"/>
              <a:ext cx="1704466" cy="0"/>
            </a:xfrm>
            <a:prstGeom prst="line">
              <a:avLst/>
            </a:prstGeom>
            <a:ln w="12700">
              <a:solidFill>
                <a:srgbClr val="10B5F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D32E59C9-F974-4BED-9F0E-7F6069178795}"/>
                </a:ext>
              </a:extLst>
            </p:cNvPr>
            <p:cNvCxnSpPr/>
            <p:nvPr/>
          </p:nvCxnSpPr>
          <p:spPr>
            <a:xfrm>
              <a:off x="4629936" y="2588449"/>
              <a:ext cx="1381" cy="339560"/>
            </a:xfrm>
            <a:prstGeom prst="line">
              <a:avLst/>
            </a:prstGeom>
            <a:ln w="12700">
              <a:solidFill>
                <a:srgbClr val="10B5F1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2363684-6B2A-4E6C-88A9-8C790F527E44}"/>
                </a:ext>
              </a:extLst>
            </p:cNvPr>
            <p:cNvSpPr/>
            <p:nvPr/>
          </p:nvSpPr>
          <p:spPr bwMode="auto">
            <a:xfrm>
              <a:off x="4323712" y="1637991"/>
              <a:ext cx="2156367" cy="222785"/>
            </a:xfrm>
            <a:prstGeom prst="rect">
              <a:avLst/>
            </a:prstGeom>
            <a:solidFill>
              <a:schemeClr val="bg1"/>
            </a:solidFill>
            <a:ln>
              <a:noFill/>
              <a:prstDash val="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lvl="0"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 Light" panose="020B0502040204020203" pitchFamily="34" charset="0"/>
                  <a:ea typeface="Segoe UI" pitchFamily="34" charset="0"/>
                  <a:cs typeface="Segoe UI Light" panose="020B0502040204020203" pitchFamily="34" charset="0"/>
                </a:rPr>
                <a:t>BENZ CLA launch</a:t>
              </a:r>
            </a:p>
            <a:p>
              <a:pPr lvl="0"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 Light" panose="020B0502040204020203" pitchFamily="34" charset="0"/>
                  <a:ea typeface="Segoe UI" pitchFamily="34" charset="0"/>
                  <a:cs typeface="Segoe UI Light" panose="020B0502040204020203" pitchFamily="34" charset="0"/>
                </a:rPr>
                <a:t>&amp; Competition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endParaRPr>
            </a:p>
          </p:txBody>
        </p: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585F7E98-701A-4D6F-AEDF-35FCD99AA569}"/>
                </a:ext>
              </a:extLst>
            </p:cNvPr>
            <p:cNvCxnSpPr/>
            <p:nvPr/>
          </p:nvCxnSpPr>
          <p:spPr>
            <a:xfrm>
              <a:off x="4323712" y="1957038"/>
              <a:ext cx="2159923" cy="0"/>
            </a:xfrm>
            <a:prstGeom prst="line">
              <a:avLst/>
            </a:prstGeom>
            <a:ln w="12700">
              <a:solidFill>
                <a:srgbClr val="FFC00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AC987CD2-492D-48ED-B51C-C0A09257DF3B}"/>
                </a:ext>
              </a:extLst>
            </p:cNvPr>
            <p:cNvCxnSpPr/>
            <p:nvPr/>
          </p:nvCxnSpPr>
          <p:spPr>
            <a:xfrm>
              <a:off x="5596753" y="1957038"/>
              <a:ext cx="1352" cy="274605"/>
            </a:xfrm>
            <a:prstGeom prst="line">
              <a:avLst/>
            </a:prstGeom>
            <a:ln w="12700">
              <a:solidFill>
                <a:srgbClr val="FFC000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0" name="Picture 39">
            <a:extLst>
              <a:ext uri="{FF2B5EF4-FFF2-40B4-BE49-F238E27FC236}">
                <a16:creationId xmlns:a16="http://schemas.microsoft.com/office/drawing/2014/main" id="{7265E077-EACB-4CAB-8CA7-8F94199133C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372972" y="1364123"/>
            <a:ext cx="1091005" cy="77002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B08BF92A-FD43-4F21-AD95-0440BE8B8411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236889" y="2281951"/>
            <a:ext cx="1136084" cy="551497"/>
          </a:xfrm>
          <a:prstGeom prst="rect">
            <a:avLst/>
          </a:prstGeom>
        </p:spPr>
      </p:pic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2E00B7B6-A1CB-48BD-BBBD-17F5BCE7B5D7}"/>
              </a:ext>
            </a:extLst>
          </p:cNvPr>
          <p:cNvCxnSpPr/>
          <p:nvPr/>
        </p:nvCxnSpPr>
        <p:spPr>
          <a:xfrm>
            <a:off x="7802918" y="3129546"/>
            <a:ext cx="1933231" cy="714895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D392500F-716C-4747-A20B-D376B5AA614C}"/>
              </a:ext>
            </a:extLst>
          </p:cNvPr>
          <p:cNvSpPr txBox="1"/>
          <p:nvPr/>
        </p:nvSpPr>
        <p:spPr>
          <a:xfrm>
            <a:off x="8541684" y="2898714"/>
            <a:ext cx="12619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Drop in Audi due to Scandal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F4A5442-840A-4806-B503-05E57DC5431B}"/>
              </a:ext>
            </a:extLst>
          </p:cNvPr>
          <p:cNvSpPr txBox="1"/>
          <p:nvPr/>
        </p:nvSpPr>
        <p:spPr>
          <a:xfrm>
            <a:off x="785967" y="795993"/>
            <a:ext cx="3319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Immediate Demand Drop: </a:t>
            </a:r>
            <a:r>
              <a:rPr 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36% </a:t>
            </a:r>
          </a:p>
          <a:p>
            <a:r>
              <a:rPr lang="en-US" sz="16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Within a Year: </a:t>
            </a:r>
            <a:r>
              <a:rPr 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43%  </a:t>
            </a:r>
          </a:p>
        </p:txBody>
      </p:sp>
    </p:spTree>
    <p:extLst>
      <p:ext uri="{BB962C8B-B14F-4D97-AF65-F5344CB8AC3E}">
        <p14:creationId xmlns:p14="http://schemas.microsoft.com/office/powerpoint/2010/main" val="2626379151"/>
      </p:ext>
    </p:extLst>
  </p:cSld>
  <p:clrMapOvr>
    <a:masterClrMapping/>
  </p:clrMapOvr>
  <p:transition spd="med">
    <p:pull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Rectangle 170"/>
          <p:cNvSpPr/>
          <p:nvPr/>
        </p:nvSpPr>
        <p:spPr>
          <a:xfrm>
            <a:off x="1" y="208761"/>
            <a:ext cx="12192000" cy="369024"/>
          </a:xfrm>
          <a:prstGeom prst="rect">
            <a:avLst/>
          </a:prstGeom>
          <a:solidFill>
            <a:srgbClr val="095879"/>
          </a:solidFill>
        </p:spPr>
        <p:txBody>
          <a:bodyPr wrap="square" lIns="121559" tIns="60780" rIns="121559" bIns="60780" rtlCol="0" anchor="ctr">
            <a:spAutoFit/>
          </a:bodyPr>
          <a:lstStyle/>
          <a:p>
            <a:pPr marL="0" marR="0" lvl="0" indent="0" algn="ctr" defTabSz="12399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568" b="0" i="0" u="none" strike="noStrike" kern="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Segoe UI"/>
              <a:ea typeface="+mn-ea"/>
              <a:cs typeface="Segoe UI"/>
            </a:endParaRPr>
          </a:p>
        </p:txBody>
      </p:sp>
      <p:pic>
        <p:nvPicPr>
          <p:cNvPr id="172" name="Picture 171" descr="https://upload.wikimedia.org/wikipedia/en/d/d3/LatentView_Analytics_Logo_20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6686" y="487"/>
            <a:ext cx="896850" cy="705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3" name="Rectangle 172"/>
          <p:cNvSpPr/>
          <p:nvPr/>
        </p:nvSpPr>
        <p:spPr>
          <a:xfrm>
            <a:off x="185975" y="119957"/>
            <a:ext cx="5910025" cy="546632"/>
          </a:xfrm>
          <a:prstGeom prst="rect">
            <a:avLst/>
          </a:prstGeom>
          <a:solidFill>
            <a:schemeClr val="bg1"/>
          </a:solidFill>
        </p:spPr>
        <p:txBody>
          <a:bodyPr vert="horz" lIns="121789" tIns="60895" rIns="121789" bIns="60895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745" b="1" i="0" u="none" strike="noStrike" kern="0" cap="none" spc="-96" normalizeH="0" baseline="0" noProof="0" dirty="0">
                <a:ln w="3175">
                  <a:noFill/>
                </a:ln>
                <a:solidFill>
                  <a:srgbClr val="095879"/>
                </a:solidFill>
                <a:effectLst/>
                <a:uLnTx/>
                <a:uFillTx/>
                <a:latin typeface="Segoe UI Semibold" panose="020B07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Prognosis Analysis – Areas of Work</a:t>
            </a:r>
          </a:p>
        </p:txBody>
      </p:sp>
      <p:graphicFrame>
        <p:nvGraphicFramePr>
          <p:cNvPr id="18" name="Tabelle 4">
            <a:extLst>
              <a:ext uri="{FF2B5EF4-FFF2-40B4-BE49-F238E27FC236}">
                <a16:creationId xmlns:a16="http://schemas.microsoft.com/office/drawing/2014/main" id="{0AC4D222-DEE8-4DC6-9BD8-54771FDC4CD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174487" y="1537262"/>
          <a:ext cx="9468703" cy="4392845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2332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362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0776">
                <a:tc>
                  <a:txBody>
                    <a:bodyPr/>
                    <a:lstStyle/>
                    <a:p>
                      <a:pPr algn="ctr"/>
                      <a:r>
                        <a:rPr lang="en-US" sz="1400" noProof="0" dirty="0">
                          <a:solidFill>
                            <a:schemeClr val="tx1"/>
                          </a:solidFill>
                        </a:rPr>
                        <a:t>Use Case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noProof="0" dirty="0">
                          <a:solidFill>
                            <a:schemeClr val="tx1"/>
                          </a:solidFill>
                        </a:rPr>
                        <a:t>Question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6737">
                <a:tc>
                  <a:txBody>
                    <a:bodyPr/>
                    <a:lstStyle/>
                    <a:p>
                      <a:pPr algn="ctr"/>
                      <a:r>
                        <a:rPr lang="en-US" sz="1200" b="1" baseline="0" noProof="0" dirty="0">
                          <a:solidFill>
                            <a:schemeClr val="tx1"/>
                          </a:solidFill>
                        </a:rPr>
                        <a:t>SUV/SAV-categories</a:t>
                      </a:r>
                      <a:endParaRPr lang="en-US" sz="1200" b="1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D8E1D8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i="1" noProof="0" dirty="0">
                          <a:solidFill>
                            <a:schemeClr val="tx1"/>
                          </a:solidFill>
                        </a:rPr>
                        <a:t>Is volume development in the different SUV categories (KKL / MKL / GKL) identical?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i="1" noProof="0" dirty="0">
                          <a:solidFill>
                            <a:schemeClr val="tx1"/>
                          </a:solidFill>
                        </a:rPr>
                        <a:t>Are life cycles in these categories comparable?</a:t>
                      </a:r>
                      <a:endParaRPr lang="en-US" sz="1200" i="1" baseline="0" noProof="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i="1" noProof="0" dirty="0">
                          <a:solidFill>
                            <a:schemeClr val="tx1"/>
                          </a:solidFill>
                        </a:rPr>
                        <a:t>Do these</a:t>
                      </a:r>
                      <a:r>
                        <a:rPr lang="en-US" sz="1200" i="1" baseline="0" noProof="0" dirty="0">
                          <a:solidFill>
                            <a:schemeClr val="tx1"/>
                          </a:solidFill>
                        </a:rPr>
                        <a:t> categories function as a substitute for each other?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i="1" noProof="0" dirty="0">
                          <a:solidFill>
                            <a:schemeClr val="tx1"/>
                          </a:solidFill>
                        </a:rPr>
                        <a:t>Can these SUV categories be equally substituted</a:t>
                      </a:r>
                      <a:r>
                        <a:rPr lang="en-US" sz="1200" i="1" baseline="0" noProof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200" i="1" noProof="0" dirty="0">
                          <a:solidFill>
                            <a:schemeClr val="tx1"/>
                          </a:solidFill>
                        </a:rPr>
                        <a:t>outside this segment?</a:t>
                      </a:r>
                      <a:endParaRPr lang="en-US" sz="1200" i="1" baseline="0" noProof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D8E1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22013"/>
                  </a:ext>
                </a:extLst>
              </a:tr>
              <a:tr h="817426">
                <a:tc>
                  <a:txBody>
                    <a:bodyPr/>
                    <a:lstStyle/>
                    <a:p>
                      <a:pPr marL="0" indent="0" algn="ctr">
                        <a:buFont typeface="Wingdings" panose="05000000000000000000" pitchFamily="2" charset="2"/>
                        <a:buNone/>
                      </a:pPr>
                      <a:r>
                        <a:rPr lang="en-US" sz="1200" b="1" noProof="0" dirty="0">
                          <a:solidFill>
                            <a:schemeClr val="tx1"/>
                          </a:solidFill>
                        </a:rPr>
                        <a:t>SUV/SAV-Boom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latinLnBrk="0" hangingPunct="1"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200" i="1" kern="1200" noProof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How long will the SUV/SAV boom last?</a:t>
                      </a:r>
                    </a:p>
                    <a:p>
                      <a:pPr marL="171450" indent="-171450"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200" i="1" noProof="0" dirty="0">
                          <a:solidFill>
                            <a:schemeClr val="tx1"/>
                          </a:solidFill>
                        </a:rPr>
                        <a:t>At which point will stagnation in this segment occur?</a:t>
                      </a:r>
                      <a:endParaRPr lang="en-US" sz="1200" i="1" baseline="0" noProof="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200" i="1" noProof="0" dirty="0">
                          <a:solidFill>
                            <a:schemeClr val="tx1"/>
                          </a:solidFill>
                        </a:rPr>
                        <a:t>When</a:t>
                      </a:r>
                      <a:r>
                        <a:rPr lang="en-US" sz="1200" i="1" baseline="0" noProof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200" i="1" noProof="0" dirty="0">
                          <a:solidFill>
                            <a:schemeClr val="tx1"/>
                          </a:solidFill>
                        </a:rPr>
                        <a:t>would </a:t>
                      </a:r>
                      <a:r>
                        <a:rPr lang="en-US" sz="1200" i="1" baseline="0" noProof="0" dirty="0">
                          <a:solidFill>
                            <a:schemeClr val="tx1"/>
                          </a:solidFill>
                        </a:rPr>
                        <a:t>a</a:t>
                      </a:r>
                      <a:r>
                        <a:rPr lang="en-US" sz="1200" i="1" noProof="0" dirty="0">
                          <a:solidFill>
                            <a:schemeClr val="tx1"/>
                          </a:solidFill>
                        </a:rPr>
                        <a:t> decline in demand</a:t>
                      </a:r>
                      <a:r>
                        <a:rPr lang="en-US" sz="1200" i="1" baseline="0" noProof="0" dirty="0">
                          <a:solidFill>
                            <a:schemeClr val="tx1"/>
                          </a:solidFill>
                        </a:rPr>
                        <a:t> be</a:t>
                      </a:r>
                      <a:r>
                        <a:rPr lang="en-US" sz="1200" i="1" noProof="0" dirty="0">
                          <a:solidFill>
                            <a:schemeClr val="tx1"/>
                          </a:solidFill>
                        </a:rPr>
                        <a:t> expected?</a:t>
                      </a:r>
                      <a:endParaRPr lang="en-US" sz="1200" i="1" baseline="0" noProof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4311169"/>
                  </a:ext>
                </a:extLst>
              </a:tr>
              <a:tr h="817426">
                <a:tc>
                  <a:txBody>
                    <a:bodyPr/>
                    <a:lstStyle/>
                    <a:p>
                      <a:pPr algn="ctr"/>
                      <a:r>
                        <a:rPr lang="en-US" sz="1200" b="1" noProof="0" dirty="0">
                          <a:solidFill>
                            <a:schemeClr val="tx1"/>
                          </a:solidFill>
                        </a:rPr>
                        <a:t>Volume development</a:t>
                      </a:r>
                      <a:r>
                        <a:rPr lang="en-US" sz="1200" b="1" baseline="0" noProof="0" dirty="0">
                          <a:solidFill>
                            <a:schemeClr val="tx1"/>
                          </a:solidFill>
                        </a:rPr>
                        <a:t> of r</a:t>
                      </a:r>
                      <a:r>
                        <a:rPr lang="en-US" sz="1200" b="1" noProof="0" dirty="0">
                          <a:solidFill>
                            <a:schemeClr val="tx1"/>
                          </a:solidFill>
                        </a:rPr>
                        <a:t>oadsters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i="1" noProof="0" dirty="0">
                          <a:solidFill>
                            <a:schemeClr val="tx1"/>
                          </a:solidFill>
                        </a:rPr>
                        <a:t>How</a:t>
                      </a:r>
                      <a:r>
                        <a:rPr lang="en-US" sz="1200" i="1" baseline="0" noProof="0" dirty="0">
                          <a:solidFill>
                            <a:schemeClr val="tx1"/>
                          </a:solidFill>
                        </a:rPr>
                        <a:t> does the</a:t>
                      </a:r>
                      <a:r>
                        <a:rPr lang="en-US" sz="1200" i="1" noProof="0" dirty="0">
                          <a:solidFill>
                            <a:schemeClr val="tx1"/>
                          </a:solidFill>
                        </a:rPr>
                        <a:t> volume development of this product look like (absolute / life cycle)?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i="1" noProof="0" dirty="0">
                          <a:solidFill>
                            <a:schemeClr val="tx1"/>
                          </a:solidFill>
                        </a:rPr>
                        <a:t>Is a derivation from previous models (Z3 / Z41 / Z42) constructive</a:t>
                      </a:r>
                      <a:r>
                        <a:rPr lang="en-US" sz="1200" i="1" baseline="0" noProof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200" i="1" noProof="0" dirty="0">
                          <a:solidFill>
                            <a:schemeClr val="tx1"/>
                          </a:solidFill>
                        </a:rPr>
                        <a:t>since these were based on different concepts?</a:t>
                      </a:r>
                      <a:endParaRPr lang="en-US" sz="1200" i="1" baseline="0" noProof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5245399"/>
                  </a:ext>
                </a:extLst>
              </a:tr>
              <a:tr h="503743">
                <a:tc>
                  <a:txBody>
                    <a:bodyPr/>
                    <a:lstStyle/>
                    <a:p>
                      <a:pPr algn="ctr"/>
                      <a:r>
                        <a:rPr lang="en-US" sz="1200" b="1" noProof="0" dirty="0">
                          <a:solidFill>
                            <a:schemeClr val="tx1"/>
                          </a:solidFill>
                        </a:rPr>
                        <a:t>Prognosis of life cycles</a:t>
                      </a:r>
                    </a:p>
                  </a:txBody>
                  <a:tcPr anchor="ctr">
                    <a:solidFill>
                      <a:srgbClr val="FFE1CC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i="1" noProof="0" dirty="0">
                          <a:solidFill>
                            <a:schemeClr val="tx1"/>
                          </a:solidFill>
                        </a:rPr>
                        <a:t>How does derivation of life cycle curves of different derivatives look like</a:t>
                      </a:r>
                      <a:r>
                        <a:rPr lang="en-US" sz="1200" i="1" baseline="0" noProof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200" i="1" noProof="0" dirty="0">
                          <a:solidFill>
                            <a:schemeClr val="tx1"/>
                          </a:solidFill>
                        </a:rPr>
                        <a:t>at an early stage?</a:t>
                      </a:r>
                      <a:endParaRPr lang="en-US" sz="1200" i="1" baseline="0" noProof="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i="1" noProof="0" dirty="0">
                          <a:solidFill>
                            <a:schemeClr val="tx1"/>
                          </a:solidFill>
                        </a:rPr>
                        <a:t>How does</a:t>
                      </a:r>
                      <a:r>
                        <a:rPr lang="en-US" sz="1200" i="1" baseline="0" noProof="0" dirty="0">
                          <a:solidFill>
                            <a:schemeClr val="tx1"/>
                          </a:solidFill>
                        </a:rPr>
                        <a:t> product measures and external factors influence </a:t>
                      </a:r>
                      <a:r>
                        <a:rPr lang="en-US" sz="1200" i="1" noProof="0" dirty="0">
                          <a:solidFill>
                            <a:schemeClr val="tx1"/>
                          </a:solidFill>
                        </a:rPr>
                        <a:t>lifecycle curves?</a:t>
                      </a:r>
                      <a:endParaRPr lang="en-US" sz="1200" i="1" baseline="0" noProof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E1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06737">
                <a:tc>
                  <a:txBody>
                    <a:bodyPr/>
                    <a:lstStyle/>
                    <a:p>
                      <a:pPr algn="ctr"/>
                      <a:r>
                        <a:rPr lang="en-US" sz="1200" b="1" noProof="0" dirty="0">
                          <a:solidFill>
                            <a:schemeClr val="tx1"/>
                          </a:solidFill>
                        </a:rPr>
                        <a:t>Leading indicators (early)</a:t>
                      </a:r>
                    </a:p>
                  </a:txBody>
                  <a:tcPr anchor="ctr">
                    <a:solidFill>
                      <a:srgbClr val="FFE1CC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i="1" noProof="0" dirty="0">
                          <a:solidFill>
                            <a:schemeClr val="tx1"/>
                          </a:solidFill>
                        </a:rPr>
                        <a:t>Would it be possible to predict early indicators in market behavior</a:t>
                      </a:r>
                      <a:r>
                        <a:rPr lang="en-US" sz="1200" i="1" baseline="0" noProof="0" dirty="0">
                          <a:solidFill>
                            <a:schemeClr val="tx1"/>
                          </a:solidFill>
                        </a:rPr>
                        <a:t>, e.g. </a:t>
                      </a:r>
                      <a:r>
                        <a:rPr lang="en-US" sz="1200" i="1" noProof="0" dirty="0">
                          <a:solidFill>
                            <a:schemeClr val="tx1"/>
                          </a:solidFill>
                        </a:rPr>
                        <a:t>support for electric vehicles in Norway and their lack of infrastructure after this boom (SZ 14 September 2017)?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i="1" noProof="0" dirty="0">
                          <a:solidFill>
                            <a:schemeClr val="tx1"/>
                          </a:solidFill>
                        </a:rPr>
                        <a:t>Would</a:t>
                      </a:r>
                      <a:r>
                        <a:rPr lang="en-US" sz="1200" i="1" baseline="0" noProof="0" dirty="0">
                          <a:solidFill>
                            <a:schemeClr val="tx1"/>
                          </a:solidFill>
                        </a:rPr>
                        <a:t> it be possible to be aware of </a:t>
                      </a:r>
                      <a:r>
                        <a:rPr lang="en-US" sz="1200" i="1" noProof="0" dirty="0">
                          <a:solidFill>
                            <a:schemeClr val="tx1"/>
                          </a:solidFill>
                        </a:rPr>
                        <a:t> an early detection of political decisions such as promotions of electric vehicles or diesel bans possible?</a:t>
                      </a:r>
                    </a:p>
                  </a:txBody>
                  <a:tcPr>
                    <a:solidFill>
                      <a:srgbClr val="FFE1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7712458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8FF04A01-F5FC-4978-A163-CB9362524BC6}"/>
              </a:ext>
            </a:extLst>
          </p:cNvPr>
          <p:cNvSpPr txBox="1"/>
          <p:nvPr/>
        </p:nvSpPr>
        <p:spPr>
          <a:xfrm>
            <a:off x="1960843" y="927893"/>
            <a:ext cx="9322483" cy="83099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b="1" i="1" u="none" baseline="0" dirty="0">
                <a:solidFill>
                  <a:srgbClr val="000000"/>
                </a:solidFill>
                <a:latin typeface="BMW Group Condensed" panose="020B0606020202020204" pitchFamily="34" charset="0"/>
              </a:rPr>
              <a:t>F = (Volume Development, Sentimen</a:t>
            </a:r>
            <a:r>
              <a:rPr lang="en-US" sz="2000" b="1" i="1" dirty="0">
                <a:solidFill>
                  <a:srgbClr val="000000"/>
                </a:solidFill>
                <a:latin typeface="BMW Group Condensed" panose="020B0606020202020204" pitchFamily="34" charset="0"/>
              </a:rPr>
              <a:t>t, </a:t>
            </a:r>
            <a:r>
              <a:rPr lang="en-US" sz="2000" b="1" i="1" u="none" baseline="0" dirty="0">
                <a:solidFill>
                  <a:srgbClr val="000000"/>
                </a:solidFill>
                <a:latin typeface="BMW Group Condensed" panose="020B0606020202020204" pitchFamily="34" charset="0"/>
              </a:rPr>
              <a:t>Top themes, </a:t>
            </a:r>
            <a:r>
              <a:rPr lang="en-US" sz="2000" b="1" i="1" dirty="0" err="1">
                <a:solidFill>
                  <a:srgbClr val="000000"/>
                </a:solidFill>
                <a:latin typeface="BMW Group Condensed" panose="020B0606020202020204" pitchFamily="34" charset="0"/>
              </a:rPr>
              <a:t>Pdt</a:t>
            </a:r>
            <a:r>
              <a:rPr lang="en-US" sz="2000" b="1" i="1" dirty="0">
                <a:solidFill>
                  <a:srgbClr val="000000"/>
                </a:solidFill>
                <a:latin typeface="BMW Group Condensed" panose="020B0606020202020204" pitchFamily="34" charset="0"/>
              </a:rPr>
              <a:t> features, </a:t>
            </a:r>
            <a:r>
              <a:rPr lang="en-US" sz="2000" b="1" i="1" u="none" baseline="0" dirty="0">
                <a:solidFill>
                  <a:srgbClr val="000000"/>
                </a:solidFill>
                <a:latin typeface="BMW Group Condensed" panose="020B0606020202020204" pitchFamily="34" charset="0"/>
              </a:rPr>
              <a:t>Compe</a:t>
            </a:r>
            <a:r>
              <a:rPr lang="en-US" sz="2000" b="1" i="1" dirty="0">
                <a:solidFill>
                  <a:srgbClr val="000000"/>
                </a:solidFill>
                <a:latin typeface="BMW Group Condensed" panose="020B0606020202020204" pitchFamily="34" charset="0"/>
              </a:rPr>
              <a:t>tition)</a:t>
            </a:r>
          </a:p>
          <a:p>
            <a:pPr marL="285750" indent="-285750"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sz="2800" b="0" i="0" u="none" baseline="0" dirty="0">
              <a:solidFill>
                <a:srgbClr val="000000"/>
              </a:solidFill>
              <a:latin typeface="BMW Group Condensed" panose="020B0606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0862433"/>
      </p:ext>
    </p:extLst>
  </p:cSld>
  <p:clrMapOvr>
    <a:masterClrMapping/>
  </p:clrMapOvr>
  <p:transition spd="med">
    <p:pull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Rectangle 170"/>
          <p:cNvSpPr/>
          <p:nvPr/>
        </p:nvSpPr>
        <p:spPr>
          <a:xfrm>
            <a:off x="1" y="208761"/>
            <a:ext cx="12192000" cy="369024"/>
          </a:xfrm>
          <a:prstGeom prst="rect">
            <a:avLst/>
          </a:prstGeom>
          <a:solidFill>
            <a:srgbClr val="095879"/>
          </a:solidFill>
        </p:spPr>
        <p:txBody>
          <a:bodyPr wrap="square" lIns="121559" tIns="60780" rIns="121559" bIns="60780" rtlCol="0" anchor="ctr">
            <a:spAutoFit/>
          </a:bodyPr>
          <a:lstStyle/>
          <a:p>
            <a:pPr marL="0" marR="0" lvl="0" indent="0" algn="ctr" defTabSz="12399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568" b="0" i="0" u="none" strike="noStrike" kern="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Segoe UI"/>
              <a:ea typeface="+mn-ea"/>
              <a:cs typeface="Segoe UI"/>
            </a:endParaRPr>
          </a:p>
        </p:txBody>
      </p:sp>
      <p:pic>
        <p:nvPicPr>
          <p:cNvPr id="172" name="Picture 171" descr="https://upload.wikimedia.org/wikipedia/en/d/d3/LatentView_Analytics_Logo_20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6686" y="487"/>
            <a:ext cx="896850" cy="705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3" name="Rectangle 172"/>
          <p:cNvSpPr/>
          <p:nvPr/>
        </p:nvSpPr>
        <p:spPr>
          <a:xfrm>
            <a:off x="185976" y="119957"/>
            <a:ext cx="3860032" cy="546632"/>
          </a:xfrm>
          <a:prstGeom prst="rect">
            <a:avLst/>
          </a:prstGeom>
          <a:solidFill>
            <a:schemeClr val="bg1"/>
          </a:solidFill>
        </p:spPr>
        <p:txBody>
          <a:bodyPr vert="horz" lIns="121789" tIns="60895" rIns="121789" bIns="60895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745" b="1" i="0" u="none" strike="noStrike" kern="0" cap="none" spc="-96" normalizeH="0" baseline="0" noProof="0" dirty="0">
                <a:ln w="3175">
                  <a:noFill/>
                </a:ln>
                <a:solidFill>
                  <a:srgbClr val="095879"/>
                </a:solidFill>
                <a:effectLst/>
                <a:uLnTx/>
                <a:uFillTx/>
                <a:latin typeface="Segoe UI Semibold" panose="020B07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SUV/SAV Categories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0B1040D-E6FA-46C5-9C7F-1A775798BE11}"/>
              </a:ext>
            </a:extLst>
          </p:cNvPr>
          <p:cNvSpPr/>
          <p:nvPr/>
        </p:nvSpPr>
        <p:spPr>
          <a:xfrm>
            <a:off x="269413" y="692696"/>
            <a:ext cx="7670226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accent6">
                    <a:lumMod val="25000"/>
                  </a:schemeClr>
                </a:solidFill>
              </a:rPr>
              <a:t> Do these categories function as a substitute for each other?</a:t>
            </a:r>
          </a:p>
          <a:p>
            <a:r>
              <a:rPr lang="en-US" sz="1400" b="1" dirty="0">
                <a:solidFill>
                  <a:srgbClr val="002060"/>
                </a:solidFill>
              </a:rPr>
              <a:t> </a:t>
            </a:r>
            <a:r>
              <a:rPr lang="en-US" sz="1400" b="1" dirty="0">
                <a:solidFill>
                  <a:srgbClr val="0070C0"/>
                </a:solidFill>
              </a:rPr>
              <a:t>-    MKL-KKL SUVs are often discussed together and X5/Q5 is the most commonly discussed models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6D638D-FBC6-4734-98D2-B75101185DC5}"/>
              </a:ext>
            </a:extLst>
          </p:cNvPr>
          <p:cNvSpPr txBox="1"/>
          <p:nvPr/>
        </p:nvSpPr>
        <p:spPr>
          <a:xfrm>
            <a:off x="637893" y="4390112"/>
            <a:ext cx="10292466" cy="2194560"/>
          </a:xfrm>
          <a:prstGeom prst="rect">
            <a:avLst/>
          </a:prstGeom>
          <a:solidFill>
            <a:srgbClr val="E4E8EE"/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txBody>
          <a:bodyPr vert="horz" wrap="square" rtlCol="0">
            <a:spAutoFit/>
          </a:bodyPr>
          <a:lstStyle/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sz="1800" b="0" i="0" u="none" baseline="0" dirty="0">
              <a:solidFill>
                <a:srgbClr val="000000"/>
              </a:solidFill>
              <a:latin typeface="BMW Group Condensed" panose="020B0606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0DDEA3-F6CC-4457-B635-27D3EFF86130}"/>
              </a:ext>
            </a:extLst>
          </p:cNvPr>
          <p:cNvSpPr txBox="1"/>
          <p:nvPr/>
        </p:nvSpPr>
        <p:spPr>
          <a:xfrm>
            <a:off x="552635" y="2431441"/>
            <a:ext cx="3200400" cy="1371600"/>
          </a:xfrm>
          <a:prstGeom prst="rect">
            <a:avLst/>
          </a:prstGeom>
          <a:solidFill>
            <a:srgbClr val="E4E8EE"/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txBody>
          <a:bodyPr vert="horz" wrap="square" rtlCol="0">
            <a:spAutoFit/>
          </a:bodyPr>
          <a:lstStyle/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sz="1800" b="0" i="0" u="none" baseline="0" dirty="0">
              <a:solidFill>
                <a:srgbClr val="000000"/>
              </a:solidFill>
              <a:latin typeface="BMW Group Condensed" panose="020B0606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F9B853B-DD9F-4781-A889-166B54CF9C7B}"/>
              </a:ext>
            </a:extLst>
          </p:cNvPr>
          <p:cNvSpPr/>
          <p:nvPr/>
        </p:nvSpPr>
        <p:spPr>
          <a:xfrm>
            <a:off x="674979" y="2508975"/>
            <a:ext cx="3024336" cy="120032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/>
            <a:r>
              <a:rPr lang="en-US" sz="900" i="1" dirty="0">
                <a:solidFill>
                  <a:schemeClr val="accent6">
                    <a:lumMod val="25000"/>
                  </a:schemeClr>
                </a:solidFill>
                <a:latin typeface="BMW Group Condensed" panose="020B0606020202020204" pitchFamily="34" charset="0"/>
              </a:rPr>
              <a:t>“Q7 </a:t>
            </a:r>
            <a:r>
              <a:rPr lang="en-US" sz="900" i="1" dirty="0" err="1">
                <a:solidFill>
                  <a:schemeClr val="accent6">
                    <a:lumMod val="25000"/>
                  </a:schemeClr>
                </a:solidFill>
                <a:latin typeface="BMW Group Condensed" panose="020B0606020202020204" pitchFamily="34" charset="0"/>
              </a:rPr>
              <a:t>i</a:t>
            </a:r>
            <a:r>
              <a:rPr lang="en-US" sz="900" i="1" dirty="0">
                <a:solidFill>
                  <a:schemeClr val="accent6">
                    <a:lumMod val="25000"/>
                  </a:schemeClr>
                </a:solidFill>
                <a:latin typeface="BMW Group Condensed" panose="020B0606020202020204" pitchFamily="34" charset="0"/>
              </a:rPr>
              <a:t> strongly feel is too big for our congested roads. Look at Q5 its a good option. </a:t>
            </a:r>
            <a:r>
              <a:rPr lang="en-US" sz="900" i="1" dirty="0" err="1">
                <a:solidFill>
                  <a:schemeClr val="accent6">
                    <a:lumMod val="25000"/>
                  </a:schemeClr>
                </a:solidFill>
                <a:latin typeface="BMW Group Condensed" panose="020B0606020202020204" pitchFamily="34" charset="0"/>
              </a:rPr>
              <a:t>Dont</a:t>
            </a:r>
            <a:r>
              <a:rPr lang="en-US" sz="900" i="1" dirty="0">
                <a:solidFill>
                  <a:schemeClr val="accent6">
                    <a:lumMod val="25000"/>
                  </a:schemeClr>
                </a:solidFill>
                <a:latin typeface="BMW Group Condensed" panose="020B0606020202020204" pitchFamily="34" charset="0"/>
              </a:rPr>
              <a:t> look at Q3 its hatchback </a:t>
            </a:r>
            <a:r>
              <a:rPr lang="en-US" sz="900" i="1" dirty="0" err="1">
                <a:solidFill>
                  <a:schemeClr val="accent6">
                    <a:lumMod val="25000"/>
                  </a:schemeClr>
                </a:solidFill>
                <a:latin typeface="BMW Group Condensed" panose="020B0606020202020204" pitchFamily="34" charset="0"/>
              </a:rPr>
              <a:t>basically.I</a:t>
            </a:r>
            <a:r>
              <a:rPr lang="en-US" sz="900" i="1" dirty="0">
                <a:solidFill>
                  <a:schemeClr val="accent6">
                    <a:lumMod val="25000"/>
                  </a:schemeClr>
                </a:solidFill>
                <a:latin typeface="BMW Group Condensed" panose="020B0606020202020204" pitchFamily="34" charset="0"/>
              </a:rPr>
              <a:t> still suggest X5 or even X3”</a:t>
            </a:r>
          </a:p>
          <a:p>
            <a:pPr algn="just"/>
            <a:endParaRPr lang="en-US" sz="900" i="1" dirty="0">
              <a:solidFill>
                <a:schemeClr val="accent6">
                  <a:lumMod val="25000"/>
                </a:schemeClr>
              </a:solidFill>
              <a:latin typeface="BMW Group Condensed" panose="020B0606020202020204" pitchFamily="34" charset="0"/>
            </a:endParaRPr>
          </a:p>
          <a:p>
            <a:pPr algn="just"/>
            <a:r>
              <a:rPr lang="en-IN" sz="900" i="1" dirty="0">
                <a:solidFill>
                  <a:schemeClr val="accent6">
                    <a:lumMod val="25000"/>
                  </a:schemeClr>
                </a:solidFill>
              </a:rPr>
              <a:t>"What car should I buy next.? Looking for SUV , budget 30k. Options: BMW x5 2013 Audi 2014 Q5 Acura 2014 MDX Mercedes 2014 </a:t>
            </a:r>
            <a:r>
              <a:rPr lang="en-IN" sz="900" i="1" dirty="0" err="1">
                <a:solidFill>
                  <a:schemeClr val="accent6">
                    <a:lumMod val="25000"/>
                  </a:schemeClr>
                </a:solidFill>
              </a:rPr>
              <a:t>glk</a:t>
            </a:r>
            <a:r>
              <a:rPr lang="en-IN" sz="900" i="1" dirty="0">
                <a:solidFill>
                  <a:schemeClr val="accent6">
                    <a:lumMod val="25000"/>
                  </a:schemeClr>
                </a:solidFill>
              </a:rPr>
              <a:t> 350 I am looking for a quiet and powerful rude. Looks matter too. Location US EAST COAST"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8F016D4-BF97-46DF-9A5C-BD570D0E76BE}"/>
              </a:ext>
            </a:extLst>
          </p:cNvPr>
          <p:cNvCxnSpPr>
            <a:cxnSpLocks/>
          </p:cNvCxnSpPr>
          <p:nvPr/>
        </p:nvCxnSpPr>
        <p:spPr>
          <a:xfrm>
            <a:off x="3871784" y="3282265"/>
            <a:ext cx="403595" cy="0"/>
          </a:xfrm>
          <a:prstGeom prst="straightConnector1">
            <a:avLst/>
          </a:prstGeom>
          <a:ln w="12700">
            <a:solidFill>
              <a:srgbClr val="92A2B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5BCB4E9-0E19-478F-A54C-4032E8FE842D}"/>
              </a:ext>
            </a:extLst>
          </p:cNvPr>
          <p:cNvSpPr txBox="1"/>
          <p:nvPr/>
        </p:nvSpPr>
        <p:spPr>
          <a:xfrm>
            <a:off x="891003" y="2037223"/>
            <a:ext cx="2520280" cy="30777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b="1" i="0" u="sng" baseline="0" dirty="0">
                <a:solidFill>
                  <a:srgbClr val="0070C0"/>
                </a:solidFill>
                <a:latin typeface="BMW Group Condensed" panose="020B0606020202020204" pitchFamily="34" charset="0"/>
              </a:rPr>
              <a:t>Social Mentions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057E6CF-637A-49A9-8A4B-5D79C398EB17}"/>
              </a:ext>
            </a:extLst>
          </p:cNvPr>
          <p:cNvSpPr txBox="1"/>
          <p:nvPr/>
        </p:nvSpPr>
        <p:spPr>
          <a:xfrm>
            <a:off x="8741291" y="2037223"/>
            <a:ext cx="2520280" cy="30777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b="1" i="0" u="sng" baseline="0" dirty="0">
                <a:solidFill>
                  <a:srgbClr val="0070C0"/>
                </a:solidFill>
                <a:latin typeface="BMW Group Condensed" panose="020B0606020202020204" pitchFamily="34" charset="0"/>
              </a:rPr>
              <a:t>Model Associations in MKL-KKL</a:t>
            </a:r>
          </a:p>
        </p:txBody>
      </p:sp>
      <p:graphicFrame>
        <p:nvGraphicFramePr>
          <p:cNvPr id="14" name="Chart 13">
            <a:extLst>
              <a:ext uri="{FF2B5EF4-FFF2-40B4-BE49-F238E27FC236}">
                <a16:creationId xmlns:a16="http://schemas.microsoft.com/office/drawing/2014/main" id="{0917748A-094E-470A-9E8B-76454A549249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7176120" y="4761465"/>
          <a:ext cx="3630333" cy="16231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237E1B37-C86B-47A7-BB6F-7839CBA240BD}"/>
              </a:ext>
            </a:extLst>
          </p:cNvPr>
          <p:cNvSpPr txBox="1"/>
          <p:nvPr/>
        </p:nvSpPr>
        <p:spPr>
          <a:xfrm>
            <a:off x="4584180" y="2037223"/>
            <a:ext cx="2505960" cy="307776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b="1" u="sng" dirty="0">
                <a:solidFill>
                  <a:srgbClr val="0070C0"/>
                </a:solidFill>
                <a:latin typeface="BMW Group Condensed" panose="020B0606020202020204" pitchFamily="34" charset="0"/>
              </a:rPr>
              <a:t>Association Analysis</a:t>
            </a:r>
            <a:endParaRPr lang="en-US" sz="1400" b="1" u="sng" baseline="0" dirty="0">
              <a:solidFill>
                <a:srgbClr val="0070C0"/>
              </a:solidFill>
              <a:latin typeface="BMW Group Condensed" panose="020B0606020202020204" pitchFamily="34" charset="0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864E010-9AD7-43F4-8DA5-D3C5BD78FBE2}"/>
              </a:ext>
            </a:extLst>
          </p:cNvPr>
          <p:cNvCxnSpPr>
            <a:cxnSpLocks/>
          </p:cNvCxnSpPr>
          <p:nvPr/>
        </p:nvCxnSpPr>
        <p:spPr>
          <a:xfrm flipV="1">
            <a:off x="7819759" y="3282265"/>
            <a:ext cx="426937" cy="1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Arrow: Bent 16">
            <a:extLst>
              <a:ext uri="{FF2B5EF4-FFF2-40B4-BE49-F238E27FC236}">
                <a16:creationId xmlns:a16="http://schemas.microsoft.com/office/drawing/2014/main" id="{B7FBCD84-D00F-41FF-9B8B-26F5BEC55FE9}"/>
              </a:ext>
            </a:extLst>
          </p:cNvPr>
          <p:cNvSpPr/>
          <p:nvPr/>
        </p:nvSpPr>
        <p:spPr>
          <a:xfrm rot="10800000">
            <a:off x="11331813" y="4003783"/>
            <a:ext cx="521935" cy="747223"/>
          </a:xfrm>
          <a:prstGeom prst="ben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sz="1800" b="0" i="0" u="none" baseline="0" dirty="0" err="1">
              <a:solidFill>
                <a:srgbClr val="666666"/>
              </a:solidFill>
              <a:latin typeface="BMW Group Condensed" panose="020B0606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7DF47F6-8B6C-48A8-9151-7ED0B4765648}"/>
              </a:ext>
            </a:extLst>
          </p:cNvPr>
          <p:cNvSpPr txBox="1"/>
          <p:nvPr/>
        </p:nvSpPr>
        <p:spPr>
          <a:xfrm>
            <a:off x="7704189" y="4453689"/>
            <a:ext cx="2520280" cy="523220"/>
          </a:xfrm>
          <a:prstGeom prst="rect">
            <a:avLst/>
          </a:prstGeom>
          <a:solidFill>
            <a:srgbClr val="DEE3EB"/>
          </a:solidFill>
        </p:spPr>
        <p:txBody>
          <a:bodyPr vert="horz" wrap="square" rtlCol="0">
            <a:spAutoFit/>
          </a:bodyPr>
          <a:lstStyle/>
          <a:p>
            <a:pPr algn="ctr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b="0" i="0" u="sng" baseline="0" dirty="0">
                <a:solidFill>
                  <a:srgbClr val="000000"/>
                </a:solidFill>
                <a:latin typeface="BMW Group Condensed" panose="020B0606020202020204" pitchFamily="34" charset="0"/>
              </a:rPr>
              <a:t>Signature of Conversations involving X5-X3</a:t>
            </a:r>
            <a:endParaRPr lang="en-US" sz="1400" b="1" i="0" u="sng" baseline="0" dirty="0">
              <a:solidFill>
                <a:srgbClr val="000000"/>
              </a:solidFill>
              <a:latin typeface="BMW Group Condensed" panose="020B0606020202020204" pitchFamily="34" charset="0"/>
            </a:endParaRPr>
          </a:p>
        </p:txBody>
      </p: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E52FF13B-4E97-4DDD-BD7B-B00875AA6F66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455498" y="2403999"/>
          <a:ext cx="3064387" cy="174111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79833">
                  <a:extLst>
                    <a:ext uri="{9D8B030D-6E8A-4147-A177-3AD203B41FA5}">
                      <a16:colId xmlns:a16="http://schemas.microsoft.com/office/drawing/2014/main" val="228517005"/>
                    </a:ext>
                  </a:extLst>
                </a:gridCol>
                <a:gridCol w="869053">
                  <a:extLst>
                    <a:ext uri="{9D8B030D-6E8A-4147-A177-3AD203B41FA5}">
                      <a16:colId xmlns:a16="http://schemas.microsoft.com/office/drawing/2014/main" val="3243476143"/>
                    </a:ext>
                  </a:extLst>
                </a:gridCol>
                <a:gridCol w="1115501">
                  <a:extLst>
                    <a:ext uri="{9D8B030D-6E8A-4147-A177-3AD203B41FA5}">
                      <a16:colId xmlns:a16="http://schemas.microsoft.com/office/drawing/2014/main" val="383923067"/>
                    </a:ext>
                  </a:extLst>
                </a:gridCol>
              </a:tblGrid>
              <a:tr h="46537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Category Associations</a:t>
                      </a:r>
                      <a:endParaRPr lang="en-US" sz="1100" b="1" i="0" u="none" strike="noStrike" dirty="0">
                        <a:solidFill>
                          <a:schemeClr val="bg1"/>
                        </a:solidFill>
                        <a:effectLst/>
                        <a:latin typeface="BMW Group Condensed" panose="020B0606020202020204"/>
                      </a:endParaRPr>
                    </a:p>
                  </a:txBody>
                  <a:tcPr marL="7872" marR="7872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71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Confidence</a:t>
                      </a:r>
                      <a:endParaRPr lang="en-US" sz="1100" b="1" i="0" u="none" strike="noStrike" dirty="0">
                        <a:solidFill>
                          <a:schemeClr val="bg1"/>
                        </a:solidFill>
                        <a:effectLst/>
                        <a:latin typeface="BMW Group Condensed" panose="020B0606020202020204"/>
                      </a:endParaRPr>
                    </a:p>
                  </a:txBody>
                  <a:tcPr marL="7872" marR="7872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71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% Comparison Volume Share</a:t>
                      </a:r>
                      <a:endParaRPr lang="en-US" sz="1100" b="1" i="0" u="none" strike="noStrike" dirty="0">
                        <a:solidFill>
                          <a:schemeClr val="bg1"/>
                        </a:solidFill>
                        <a:effectLst/>
                        <a:latin typeface="BMW Group Condensed" panose="020B0606020202020204"/>
                      </a:endParaRPr>
                    </a:p>
                  </a:txBody>
                  <a:tcPr marL="7872" marR="7872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71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964166"/>
                  </a:ext>
                </a:extLst>
              </a:tr>
              <a:tr h="265257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u="none" strike="noStrike" dirty="0">
                          <a:effectLst/>
                        </a:rPr>
                        <a:t>MKL-KKL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MW Group Condensed" panose="020B0606020202020204"/>
                      </a:endParaRPr>
                    </a:p>
                  </a:txBody>
                  <a:tcPr marL="7872" marR="7872" marT="9525" marB="0" anchor="b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u="none" strike="noStrike" dirty="0">
                          <a:effectLst/>
                        </a:rPr>
                        <a:t>25%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MW Group Condensed" panose="020B0606020202020204"/>
                      </a:endParaRPr>
                    </a:p>
                  </a:txBody>
                  <a:tcPr marL="7872" marR="7872" marT="9525" marB="0" anchor="b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u="none" strike="noStrike" dirty="0">
                          <a:effectLst/>
                        </a:rPr>
                        <a:t>32%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MW Group Condensed" panose="020B0606020202020204"/>
                      </a:endParaRPr>
                    </a:p>
                  </a:txBody>
                  <a:tcPr marL="7872" marR="7872" marT="9525" marB="0" anchor="b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2430693"/>
                  </a:ext>
                </a:extLst>
              </a:tr>
              <a:tr h="26324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u="none" strike="noStrike" dirty="0">
                          <a:effectLst/>
                        </a:rPr>
                        <a:t>MKL-KKL-UKL2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MW Group Condensed" panose="020B0606020202020204"/>
                      </a:endParaRPr>
                    </a:p>
                  </a:txBody>
                  <a:tcPr marL="7872" marR="7872" marT="9525" marB="0" anchor="b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u="none" strike="noStrike" dirty="0">
                          <a:effectLst/>
                        </a:rPr>
                        <a:t>16%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MW Group Condensed" panose="020B0606020202020204"/>
                      </a:endParaRPr>
                    </a:p>
                  </a:txBody>
                  <a:tcPr marL="7872" marR="7872" marT="9525" marB="0" anchor="b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u="none" strike="noStrike">
                          <a:effectLst/>
                        </a:rPr>
                        <a:t>16%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BMW Group Condensed" panose="020B0606020202020204"/>
                      </a:endParaRPr>
                    </a:p>
                  </a:txBody>
                  <a:tcPr marL="7872" marR="7872" marT="9525" marB="0" anchor="b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3540020"/>
                  </a:ext>
                </a:extLst>
              </a:tr>
              <a:tr h="265773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u="none" strike="noStrike">
                          <a:effectLst/>
                        </a:rPr>
                        <a:t>GKL-MKL-KKL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BMW Group Condensed" panose="020B0606020202020204"/>
                      </a:endParaRPr>
                    </a:p>
                  </a:txBody>
                  <a:tcPr marL="7872" marR="7872" marT="9525" marB="0" anchor="b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u="none" strike="noStrike" dirty="0">
                          <a:effectLst/>
                        </a:rPr>
                        <a:t>14%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MW Group Condensed" panose="020B0606020202020204"/>
                      </a:endParaRPr>
                    </a:p>
                  </a:txBody>
                  <a:tcPr marL="7872" marR="7872" marT="9525" marB="0" anchor="b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u="none" strike="noStrike" dirty="0">
                          <a:effectLst/>
                        </a:rPr>
                        <a:t>12%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MW Group Condensed" panose="020B0606020202020204"/>
                      </a:endParaRPr>
                    </a:p>
                  </a:txBody>
                  <a:tcPr marL="7872" marR="7872" marT="9525" marB="0" anchor="b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3234248"/>
                  </a:ext>
                </a:extLst>
              </a:tr>
              <a:tr h="240733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u="none" strike="noStrike">
                          <a:effectLst/>
                        </a:rPr>
                        <a:t>KKL-UKL2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BMW Group Condensed" panose="020B0606020202020204"/>
                      </a:endParaRPr>
                    </a:p>
                  </a:txBody>
                  <a:tcPr marL="7872" marR="7872" marT="9525" marB="0" anchor="b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u="none" strike="noStrike" dirty="0">
                          <a:effectLst/>
                        </a:rPr>
                        <a:t>12%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MW Group Condensed" panose="020B0606020202020204"/>
                      </a:endParaRPr>
                    </a:p>
                  </a:txBody>
                  <a:tcPr marL="7872" marR="7872" marT="9525" marB="0" anchor="b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u="none" strike="noStrike">
                          <a:effectLst/>
                        </a:rPr>
                        <a:t>23%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BMW Group Condensed" panose="020B0606020202020204"/>
                      </a:endParaRPr>
                    </a:p>
                  </a:txBody>
                  <a:tcPr marL="7872" marR="7872" marT="9525" marB="0" anchor="b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4067915"/>
                  </a:ext>
                </a:extLst>
              </a:tr>
              <a:tr h="240733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u="none" strike="noStrike" dirty="0">
                          <a:effectLst/>
                        </a:rPr>
                        <a:t>GKL-MKL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MW Group Condensed" panose="020B0606020202020204"/>
                      </a:endParaRPr>
                    </a:p>
                  </a:txBody>
                  <a:tcPr marL="7872" marR="7872" marT="9525" marB="0" anchor="b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u="none" strike="noStrike" dirty="0">
                          <a:effectLst/>
                        </a:rPr>
                        <a:t>9%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MW Group Condensed" panose="020B0606020202020204"/>
                      </a:endParaRPr>
                    </a:p>
                  </a:txBody>
                  <a:tcPr marL="7872" marR="7872" marT="9525" marB="0" anchor="b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u="none" strike="noStrike" dirty="0">
                          <a:effectLst/>
                        </a:rPr>
                        <a:t>17%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MW Group Condensed" panose="020B0606020202020204"/>
                      </a:endParaRPr>
                    </a:p>
                  </a:txBody>
                  <a:tcPr marL="7872" marR="7872" marT="9525" marB="0" anchor="b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5082047"/>
                  </a:ext>
                </a:extLst>
              </a:tr>
            </a:tbl>
          </a:graphicData>
        </a:graphic>
      </p:graphicFrame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A978F176-84EC-4629-891D-2C35F600BDD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453259" y="2506539"/>
          <a:ext cx="2999661" cy="1497244"/>
        </p:xfrm>
        <a:graphic>
          <a:graphicData uri="http://schemas.openxmlformats.org/drawingml/2006/table">
            <a:tbl>
              <a:tblPr/>
              <a:tblGrid>
                <a:gridCol w="1057024">
                  <a:extLst>
                    <a:ext uri="{9D8B030D-6E8A-4147-A177-3AD203B41FA5}">
                      <a16:colId xmlns:a16="http://schemas.microsoft.com/office/drawing/2014/main" val="3199614614"/>
                    </a:ext>
                  </a:extLst>
                </a:gridCol>
                <a:gridCol w="850697">
                  <a:extLst>
                    <a:ext uri="{9D8B030D-6E8A-4147-A177-3AD203B41FA5}">
                      <a16:colId xmlns:a16="http://schemas.microsoft.com/office/drawing/2014/main" val="3731194772"/>
                    </a:ext>
                  </a:extLst>
                </a:gridCol>
                <a:gridCol w="1091940">
                  <a:extLst>
                    <a:ext uri="{9D8B030D-6E8A-4147-A177-3AD203B41FA5}">
                      <a16:colId xmlns:a16="http://schemas.microsoft.com/office/drawing/2014/main" val="1405417884"/>
                    </a:ext>
                  </a:extLst>
                </a:gridCol>
              </a:tblGrid>
              <a:tr h="572974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BMW Group Condensed" panose="020B0606020202020204"/>
                        </a:rPr>
                        <a:t>Model Associations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71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BMW Group Condensed" panose="020B0606020202020204"/>
                        </a:rPr>
                        <a:t>Confidence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71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BMW Group Condensed" panose="020B0606020202020204"/>
                        </a:rPr>
                        <a:t>% MKL- KKL Volume Share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71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6421893"/>
                  </a:ext>
                </a:extLst>
              </a:tr>
              <a:tr h="30809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MW Group Condensed" panose="020B0606020202020204"/>
                        </a:rPr>
                        <a:t>X5 – X3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MW Group Condensed" panose="020B0606020202020204"/>
                        </a:rPr>
                        <a:t>33%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MW Group Condensed" panose="020B0606020202020204"/>
                        </a:rPr>
                        <a:t>44%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08369598"/>
                  </a:ext>
                </a:extLst>
              </a:tr>
              <a:tr h="30809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MW Group Condensed" panose="020B0606020202020204"/>
                        </a:rPr>
                        <a:t>RX-NX 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BMW Group Condensed" panose="020B0606020202020204"/>
                        </a:rPr>
                        <a:t>19%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MW Group Condensed" panose="020B0606020202020204"/>
                        </a:rPr>
                        <a:t>12%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9509884"/>
                  </a:ext>
                </a:extLst>
              </a:tr>
              <a:tr h="30809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MW Group Condensed" panose="020B0606020202020204"/>
                        </a:rPr>
                        <a:t>Q5-Q7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BMW Group Condensed" panose="020B0606020202020204"/>
                        </a:rPr>
                        <a:t>16%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BMW Group Condensed" panose="020B0606020202020204"/>
                        </a:rPr>
                        <a:t>25%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33187104"/>
                  </a:ext>
                </a:extLst>
              </a:tr>
            </a:tbl>
          </a:graphicData>
        </a:graphic>
      </p:graphicFrame>
      <p:pic>
        <p:nvPicPr>
          <p:cNvPr id="22" name="Picture 21">
            <a:extLst>
              <a:ext uri="{FF2B5EF4-FFF2-40B4-BE49-F238E27FC236}">
                <a16:creationId xmlns:a16="http://schemas.microsoft.com/office/drawing/2014/main" id="{04F9AD83-5B83-4016-8FFB-FDA9816CCC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46007" y="4551240"/>
            <a:ext cx="2944580" cy="177223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31BE913-1FED-4DA7-9864-B55F92D03C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1003" y="4565247"/>
            <a:ext cx="2901894" cy="1744224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45754FF1-165D-43FB-B722-57730F122DAC}"/>
              </a:ext>
            </a:extLst>
          </p:cNvPr>
          <p:cNvSpPr/>
          <p:nvPr/>
        </p:nvSpPr>
        <p:spPr>
          <a:xfrm>
            <a:off x="1236657" y="1366948"/>
            <a:ext cx="9718686" cy="52322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anchor="ctr">
            <a:spAutoFit/>
          </a:bodyPr>
          <a:lstStyle/>
          <a:p>
            <a:r>
              <a:rPr lang="en-IN" sz="1400" b="1" i="1" dirty="0">
                <a:solidFill>
                  <a:schemeClr val="bg1"/>
                </a:solidFill>
              </a:rPr>
              <a:t>MKL-KKL are the closest substitute categories. Further analysis shows that X5 (MKL)-Q5(KKL), X5 and X3 are the closest substitutes and have very similar signature and purchase intent</a:t>
            </a:r>
          </a:p>
        </p:txBody>
      </p:sp>
      <p:pic>
        <p:nvPicPr>
          <p:cNvPr id="25" name="Picture 2" descr="Image result for answers icon">
            <a:extLst>
              <a:ext uri="{FF2B5EF4-FFF2-40B4-BE49-F238E27FC236}">
                <a16:creationId xmlns:a16="http://schemas.microsoft.com/office/drawing/2014/main" id="{327BD292-3878-488C-ACC8-A47C43F85E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039" y="1321978"/>
            <a:ext cx="599095" cy="599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37836"/>
      </p:ext>
    </p:extLst>
  </p:cSld>
  <p:clrMapOvr>
    <a:masterClrMapping/>
  </p:clrMapOvr>
  <p:transition spd="med">
    <p:pull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Rectangle 170"/>
          <p:cNvSpPr/>
          <p:nvPr/>
        </p:nvSpPr>
        <p:spPr>
          <a:xfrm>
            <a:off x="1" y="208761"/>
            <a:ext cx="12192000" cy="369024"/>
          </a:xfrm>
          <a:prstGeom prst="rect">
            <a:avLst/>
          </a:prstGeom>
          <a:solidFill>
            <a:srgbClr val="095879"/>
          </a:solidFill>
        </p:spPr>
        <p:txBody>
          <a:bodyPr wrap="square" lIns="121559" tIns="60780" rIns="121559" bIns="60780" rtlCol="0" anchor="ctr">
            <a:spAutoFit/>
          </a:bodyPr>
          <a:lstStyle/>
          <a:p>
            <a:pPr marL="0" marR="0" lvl="0" indent="0" algn="ctr" defTabSz="12399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568" b="0" i="0" u="none" strike="noStrike" kern="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Segoe UI"/>
              <a:ea typeface="+mn-ea"/>
              <a:cs typeface="Segoe UI"/>
            </a:endParaRPr>
          </a:p>
        </p:txBody>
      </p:sp>
      <p:pic>
        <p:nvPicPr>
          <p:cNvPr id="172" name="Picture 171" descr="https://upload.wikimedia.org/wikipedia/en/d/d3/LatentView_Analytics_Logo_20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6686" y="487"/>
            <a:ext cx="896850" cy="705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3" name="Rectangle 172"/>
          <p:cNvSpPr/>
          <p:nvPr/>
        </p:nvSpPr>
        <p:spPr>
          <a:xfrm>
            <a:off x="185976" y="119957"/>
            <a:ext cx="3860032" cy="546632"/>
          </a:xfrm>
          <a:prstGeom prst="rect">
            <a:avLst/>
          </a:prstGeom>
          <a:solidFill>
            <a:schemeClr val="bg1"/>
          </a:solidFill>
        </p:spPr>
        <p:txBody>
          <a:bodyPr vert="horz" lIns="121789" tIns="60895" rIns="121789" bIns="60895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745" b="1" i="0" u="none" strike="noStrike" kern="0" cap="none" spc="-96" normalizeH="0" baseline="0" noProof="0" dirty="0">
                <a:ln w="3175">
                  <a:noFill/>
                </a:ln>
                <a:solidFill>
                  <a:srgbClr val="095879"/>
                </a:solidFill>
                <a:effectLst/>
                <a:uLnTx/>
                <a:uFillTx/>
                <a:latin typeface="Segoe UI Semibold" panose="020B07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SUV/SAV Categories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DFA44B1-DA8E-4D4D-BD85-A3106B44272D}"/>
              </a:ext>
            </a:extLst>
          </p:cNvPr>
          <p:cNvSpPr/>
          <p:nvPr/>
        </p:nvSpPr>
        <p:spPr>
          <a:xfrm>
            <a:off x="249031" y="751652"/>
            <a:ext cx="7996276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accent6">
                    <a:lumMod val="25000"/>
                  </a:schemeClr>
                </a:solidFill>
              </a:rPr>
              <a:t>Is volume development in the different SUV categories (KKL / MKL / GKL) identical?</a:t>
            </a:r>
          </a:p>
          <a:p>
            <a:r>
              <a:rPr lang="en-US" sz="1400" b="1" dirty="0">
                <a:solidFill>
                  <a:srgbClr val="002060"/>
                </a:solidFill>
              </a:rPr>
              <a:t>-      </a:t>
            </a:r>
            <a:r>
              <a:rPr lang="en-US" sz="1400" b="1" dirty="0">
                <a:solidFill>
                  <a:srgbClr val="0070C0"/>
                </a:solidFill>
              </a:rPr>
              <a:t>Volume development is identical for all the categories based on Sales, Search and Social Mentions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2D1B587-E05D-41DB-90C1-D141FE03D608}"/>
              </a:ext>
            </a:extLst>
          </p:cNvPr>
          <p:cNvSpPr/>
          <p:nvPr/>
        </p:nvSpPr>
        <p:spPr>
          <a:xfrm>
            <a:off x="852170" y="5792212"/>
            <a:ext cx="10487660" cy="52322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anchor="ctr">
            <a:spAutoFit/>
          </a:bodyPr>
          <a:lstStyle/>
          <a:p>
            <a:pPr algn="ctr"/>
            <a:r>
              <a:rPr lang="en-IN" sz="1400" b="1" i="1" dirty="0">
                <a:solidFill>
                  <a:schemeClr val="bg1"/>
                </a:solidFill>
              </a:rPr>
              <a:t>BMW </a:t>
            </a:r>
            <a:r>
              <a:rPr lang="en-IN" sz="1400" b="1" i="1" dirty="0" err="1">
                <a:solidFill>
                  <a:schemeClr val="bg1"/>
                </a:solidFill>
              </a:rPr>
              <a:t>ModelX</a:t>
            </a:r>
            <a:r>
              <a:rPr lang="en-IN" sz="1400" b="1" i="1" dirty="0">
                <a:solidFill>
                  <a:schemeClr val="bg1"/>
                </a:solidFill>
              </a:rPr>
              <a:t> and Mercedes Benz </a:t>
            </a:r>
            <a:r>
              <a:rPr lang="en-IN" sz="1400" b="1" i="1" dirty="0" err="1">
                <a:solidFill>
                  <a:schemeClr val="bg1"/>
                </a:solidFill>
              </a:rPr>
              <a:t>ModelY</a:t>
            </a:r>
            <a:r>
              <a:rPr lang="en-IN" sz="1400" b="1" i="1" dirty="0">
                <a:solidFill>
                  <a:schemeClr val="bg1"/>
                </a:solidFill>
              </a:rPr>
              <a:t> have strong correlation in their sales and Search metrics. Their Volume development are similar and are drive by similar factors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F3F8ABD-BBF1-4F22-A72A-1D6246146A9F}"/>
              </a:ext>
            </a:extLst>
          </p:cNvPr>
          <p:cNvSpPr txBox="1"/>
          <p:nvPr/>
        </p:nvSpPr>
        <p:spPr>
          <a:xfrm>
            <a:off x="4230406" y="1454712"/>
            <a:ext cx="3754184" cy="41148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rtlCol="0">
            <a:spAutoFit/>
          </a:bodyPr>
          <a:lstStyle/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sz="1800" b="0" i="0" u="none" baseline="0" dirty="0">
              <a:solidFill>
                <a:srgbClr val="000000"/>
              </a:solidFill>
              <a:latin typeface="BMW Group Condensed" panose="020B0606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6D260D5-AC63-4574-820F-3A36E506C0ED}"/>
              </a:ext>
            </a:extLst>
          </p:cNvPr>
          <p:cNvSpPr txBox="1"/>
          <p:nvPr/>
        </p:nvSpPr>
        <p:spPr>
          <a:xfrm>
            <a:off x="8334862" y="1453126"/>
            <a:ext cx="3754184" cy="41148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rtlCol="0">
            <a:spAutoFit/>
          </a:bodyPr>
          <a:lstStyle/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sz="1800" b="0" i="0" u="none" baseline="0" dirty="0">
              <a:solidFill>
                <a:srgbClr val="000000"/>
              </a:solidFill>
              <a:latin typeface="BMW Group Condensed" panose="020B0606020202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A308FAC-C1F2-46C3-B5FC-05910FF4CDB4}"/>
              </a:ext>
            </a:extLst>
          </p:cNvPr>
          <p:cNvSpPr txBox="1"/>
          <p:nvPr/>
        </p:nvSpPr>
        <p:spPr>
          <a:xfrm>
            <a:off x="225615" y="1453126"/>
            <a:ext cx="3754184" cy="41148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rtlCol="0">
            <a:spAutoFit/>
          </a:bodyPr>
          <a:lstStyle/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sz="1800" b="0" i="0" u="none" baseline="0" dirty="0">
              <a:solidFill>
                <a:srgbClr val="000000"/>
              </a:solidFill>
              <a:latin typeface="BMW Group Condensed" panose="020B0606020202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0670741-48E9-4A29-A6A8-D7395311002C}"/>
              </a:ext>
            </a:extLst>
          </p:cNvPr>
          <p:cNvSpPr txBox="1"/>
          <p:nvPr/>
        </p:nvSpPr>
        <p:spPr>
          <a:xfrm>
            <a:off x="400987" y="4647750"/>
            <a:ext cx="3931920" cy="400110"/>
          </a:xfrm>
          <a:prstGeom prst="rect">
            <a:avLst/>
          </a:prstGeom>
          <a:noFill/>
          <a:ln>
            <a:noFill/>
          </a:ln>
        </p:spPr>
        <p:txBody>
          <a:bodyPr vert="horz"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rgbClr val="000000"/>
                </a:solidFill>
                <a:latin typeface="BMW Group Condensed" panose="020B0606020202020204" pitchFamily="34" charset="0"/>
              </a:rPr>
              <a:t>MKL has the highest demand followed by KKL models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rgbClr val="000000"/>
                </a:solidFill>
                <a:latin typeface="BMW Group Condensed" panose="020B0606020202020204" pitchFamily="34" charset="0"/>
              </a:rPr>
              <a:t>GKL KKL especially follow very similar pattern in sales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1165CA3-5CB4-4E43-BD28-D8A912C5BA7B}"/>
              </a:ext>
            </a:extLst>
          </p:cNvPr>
          <p:cNvSpPr/>
          <p:nvPr/>
        </p:nvSpPr>
        <p:spPr>
          <a:xfrm>
            <a:off x="4279418" y="4660963"/>
            <a:ext cx="3760798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09538" indent="-109538"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rgbClr val="000000"/>
                </a:solidFill>
                <a:latin typeface="BMW Group Condensed" panose="020B0606020202020204" pitchFamily="34" charset="0"/>
              </a:rPr>
              <a:t>GKL has the highest social mentions mainly due to Range Rover</a:t>
            </a:r>
          </a:p>
          <a:p>
            <a:pPr marL="109538" indent="-109538"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rgbClr val="000000"/>
                </a:solidFill>
                <a:latin typeface="BMW Group Condensed" panose="020B0606020202020204" pitchFamily="34" charset="0"/>
              </a:rPr>
              <a:t>The relative volume in social media has been declining. Correlation between sales and social mentions (PI??) are not reliable for SUV</a:t>
            </a:r>
          </a:p>
          <a:p>
            <a:pPr marL="109538" indent="-109538"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rgbClr val="000000"/>
                </a:solidFill>
                <a:latin typeface="BMW Group Condensed" panose="020B0606020202020204" pitchFamily="34" charset="0"/>
              </a:rPr>
              <a:t>GLA, GLC, GLE, Lexus NX, Q3 and X4 were introduced between 2014 and 2015, so their initial buzz have been high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0707D68-7AF9-413E-88A5-9DDE6A277F0F}"/>
              </a:ext>
            </a:extLst>
          </p:cNvPr>
          <p:cNvSpPr/>
          <p:nvPr/>
        </p:nvSpPr>
        <p:spPr>
          <a:xfrm>
            <a:off x="8805746" y="4660963"/>
            <a:ext cx="2953309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rgbClr val="000000"/>
                </a:solidFill>
                <a:latin typeface="BMW Group Condensed" panose="020B0606020202020204" pitchFamily="34" charset="0"/>
              </a:rPr>
              <a:t>Contrary to Social Media, web searches have been on an increasing trend and almost all categories exhibit similar pattern</a:t>
            </a:r>
            <a:endParaRPr lang="en-US" sz="1000" dirty="0">
              <a:solidFill>
                <a:srgbClr val="FF0000"/>
              </a:solidFill>
              <a:latin typeface="BMW Group Condensed" panose="020B0606020202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6A51EE8-AECE-4308-B218-3E7BDEACCCAC}"/>
              </a:ext>
            </a:extLst>
          </p:cNvPr>
          <p:cNvSpPr txBox="1"/>
          <p:nvPr/>
        </p:nvSpPr>
        <p:spPr>
          <a:xfrm>
            <a:off x="5392164" y="1505311"/>
            <a:ext cx="1783956" cy="30777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b="1" i="0" u="sng" baseline="0" dirty="0">
                <a:solidFill>
                  <a:srgbClr val="0070C0"/>
                </a:solidFill>
                <a:latin typeface="BMW Group Condensed" panose="020B0606020202020204" pitchFamily="34" charset="0"/>
              </a:rPr>
              <a:t>SUV Social Mentions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C7C9FE5-0C78-4F20-A410-1DC60CAF7258}"/>
              </a:ext>
            </a:extLst>
          </p:cNvPr>
          <p:cNvSpPr txBox="1"/>
          <p:nvPr/>
        </p:nvSpPr>
        <p:spPr>
          <a:xfrm>
            <a:off x="9434437" y="1496047"/>
            <a:ext cx="1783956" cy="30777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b="1" i="0" u="sng" baseline="0" dirty="0">
                <a:solidFill>
                  <a:srgbClr val="0070C0"/>
                </a:solidFill>
                <a:latin typeface="BMW Group Condensed" panose="020B0606020202020204" pitchFamily="34" charset="0"/>
              </a:rPr>
              <a:t>SUV Google Trends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414F519-BA1B-44C0-AF0F-2F57B29D5CE4}"/>
              </a:ext>
            </a:extLst>
          </p:cNvPr>
          <p:cNvSpPr txBox="1"/>
          <p:nvPr/>
        </p:nvSpPr>
        <p:spPr>
          <a:xfrm>
            <a:off x="1286739" y="1495276"/>
            <a:ext cx="1783956" cy="30777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b="1" i="0" u="sng" baseline="0" dirty="0">
                <a:solidFill>
                  <a:srgbClr val="0070C0"/>
                </a:solidFill>
                <a:latin typeface="BMW Group Condensed" panose="020B0606020202020204" pitchFamily="34" charset="0"/>
              </a:rPr>
              <a:t>SUV Sale</a:t>
            </a:r>
          </a:p>
        </p:txBody>
      </p:sp>
      <p:graphicFrame>
        <p:nvGraphicFramePr>
          <p:cNvPr id="37" name="Table 36">
            <a:extLst>
              <a:ext uri="{FF2B5EF4-FFF2-40B4-BE49-F238E27FC236}">
                <a16:creationId xmlns:a16="http://schemas.microsoft.com/office/drawing/2014/main" id="{74200EAE-0A29-4C03-9891-359712C95E4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46188" y="3567630"/>
          <a:ext cx="2577969" cy="966354"/>
        </p:xfrm>
        <a:graphic>
          <a:graphicData uri="http://schemas.openxmlformats.org/drawingml/2006/table">
            <a:tbl>
              <a:tblPr>
                <a:tableStyleId>{3B4B98B0-60AC-42C2-AFA5-B58CD77FA1E5}</a:tableStyleId>
              </a:tblPr>
              <a:tblGrid>
                <a:gridCol w="1223883">
                  <a:extLst>
                    <a:ext uri="{9D8B030D-6E8A-4147-A177-3AD203B41FA5}">
                      <a16:colId xmlns:a16="http://schemas.microsoft.com/office/drawing/2014/main" val="466371299"/>
                    </a:ext>
                  </a:extLst>
                </a:gridCol>
                <a:gridCol w="1354086">
                  <a:extLst>
                    <a:ext uri="{9D8B030D-6E8A-4147-A177-3AD203B41FA5}">
                      <a16:colId xmlns:a16="http://schemas.microsoft.com/office/drawing/2014/main" val="1278413452"/>
                    </a:ext>
                  </a:extLst>
                </a:gridCol>
              </a:tblGrid>
              <a:tr h="150581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Category</a:t>
                      </a:r>
                      <a:endParaRPr lang="en-US" sz="10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8659" marB="0" anchor="b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4D556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%YoY Sale</a:t>
                      </a:r>
                      <a:endParaRPr lang="en-US" sz="10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8659" marB="0" anchor="b"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4D556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2728389"/>
                  </a:ext>
                </a:extLst>
              </a:tr>
              <a:tr h="150581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Electric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8659" marB="0" anchor="b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</a:rPr>
                        <a:t>18%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8659" marB="0" anchor="b"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354703977"/>
                  </a:ext>
                </a:extLst>
              </a:tr>
              <a:tr h="150581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GKL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8659" marB="0" anchor="b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</a:rPr>
                        <a:t>6%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8659" marB="0" anchor="b"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023696881"/>
                  </a:ext>
                </a:extLst>
              </a:tr>
              <a:tr h="150581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KKL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8659" marB="0" anchor="b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</a:rPr>
                        <a:t>16%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8659" marB="0" anchor="b"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114707615"/>
                  </a:ext>
                </a:extLst>
              </a:tr>
              <a:tr h="150581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MKL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8659" marB="0" anchor="b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</a:rPr>
                        <a:t>7%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8659" marB="0" anchor="b"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357743805"/>
                  </a:ext>
                </a:extLst>
              </a:tr>
              <a:tr h="150581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UKL2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8659" marB="0" anchor="b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</a:rPr>
                        <a:t>7%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8659" marB="0" anchor="b"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2738011"/>
                  </a:ext>
                </a:extLst>
              </a:tr>
            </a:tbl>
          </a:graphicData>
        </a:graphic>
      </p:graphicFrame>
      <p:graphicFrame>
        <p:nvGraphicFramePr>
          <p:cNvPr id="38" name="Table 37">
            <a:extLst>
              <a:ext uri="{FF2B5EF4-FFF2-40B4-BE49-F238E27FC236}">
                <a16:creationId xmlns:a16="http://schemas.microsoft.com/office/drawing/2014/main" id="{07E000FF-5FD6-4B0E-BD55-52895BB0DD7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916744" y="3639638"/>
          <a:ext cx="2341855" cy="880404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181367">
                  <a:extLst>
                    <a:ext uri="{9D8B030D-6E8A-4147-A177-3AD203B41FA5}">
                      <a16:colId xmlns:a16="http://schemas.microsoft.com/office/drawing/2014/main" val="2206859213"/>
                    </a:ext>
                  </a:extLst>
                </a:gridCol>
                <a:gridCol w="1160488">
                  <a:extLst>
                    <a:ext uri="{9D8B030D-6E8A-4147-A177-3AD203B41FA5}">
                      <a16:colId xmlns:a16="http://schemas.microsoft.com/office/drawing/2014/main" val="1176173773"/>
                    </a:ext>
                  </a:extLst>
                </a:gridCol>
              </a:tblGrid>
              <a:tr h="146734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solidFill>
                            <a:schemeClr val="bg1"/>
                          </a:solidFill>
                          <a:effectLst/>
                        </a:rPr>
                        <a:t>Category</a:t>
                      </a:r>
                      <a:endParaRPr lang="en-US" sz="9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7872" marB="0" anchor="b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4D556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solidFill>
                            <a:schemeClr val="bg1"/>
                          </a:solidFill>
                          <a:effectLst/>
                        </a:rPr>
                        <a:t>% YOY mentions</a:t>
                      </a:r>
                      <a:endParaRPr lang="en-US" sz="9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7872" marB="0" anchor="b"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4D556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427988"/>
                  </a:ext>
                </a:extLst>
              </a:tr>
              <a:tr h="146734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Electric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7872" marB="0" anchor="b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-35%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7872" marB="0" anchor="b"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009019513"/>
                  </a:ext>
                </a:extLst>
              </a:tr>
              <a:tr h="146734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GKL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7872" marB="0" anchor="b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1%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7872" marB="0" anchor="b"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117890984"/>
                  </a:ext>
                </a:extLst>
              </a:tr>
              <a:tr h="146734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KKL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7872" marB="0" anchor="b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8%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7872" marB="0" anchor="b"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198356316"/>
                  </a:ext>
                </a:extLst>
              </a:tr>
              <a:tr h="146734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MKL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7872" marB="0" anchor="b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-8%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7872" marB="0" anchor="b"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615292222"/>
                  </a:ext>
                </a:extLst>
              </a:tr>
              <a:tr h="146734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UKL2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7872" marB="0" anchor="b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-4%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7872" marB="0" anchor="b"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11562248"/>
                  </a:ext>
                </a:extLst>
              </a:tr>
            </a:tbl>
          </a:graphicData>
        </a:graphic>
      </p:graphicFrame>
      <p:graphicFrame>
        <p:nvGraphicFramePr>
          <p:cNvPr id="39" name="Table 38">
            <a:extLst>
              <a:ext uri="{FF2B5EF4-FFF2-40B4-BE49-F238E27FC236}">
                <a16:creationId xmlns:a16="http://schemas.microsoft.com/office/drawing/2014/main" id="{3CB5734D-C9C3-4AC3-B4C4-48E40B8DAA0D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9184587" y="3567630"/>
          <a:ext cx="2283655" cy="966354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059519">
                  <a:extLst>
                    <a:ext uri="{9D8B030D-6E8A-4147-A177-3AD203B41FA5}">
                      <a16:colId xmlns:a16="http://schemas.microsoft.com/office/drawing/2014/main" val="3595854125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1520892705"/>
                    </a:ext>
                  </a:extLst>
                </a:gridCol>
              </a:tblGrid>
              <a:tr h="145944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Category</a:t>
                      </a:r>
                      <a:endParaRPr lang="en-US" sz="10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8659" marB="0" anchor="b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4D556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%YOY </a:t>
                      </a:r>
                      <a:r>
                        <a:rPr lang="en-US" sz="1000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avg</a:t>
                      </a:r>
                      <a:r>
                        <a:rPr lang="en-US" sz="1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 searches</a:t>
                      </a:r>
                      <a:endParaRPr lang="en-US" sz="10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8659" marB="0" anchor="b"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4D556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4502500"/>
                  </a:ext>
                </a:extLst>
              </a:tr>
              <a:tr h="145944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</a:rPr>
                        <a:t>Electric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8659" marB="0" anchor="b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</a:rPr>
                        <a:t>54%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8659" marB="0" anchor="b"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205575159"/>
                  </a:ext>
                </a:extLst>
              </a:tr>
              <a:tr h="145944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</a:rPr>
                        <a:t>GKL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8659" marB="0" anchor="b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</a:rPr>
                        <a:t>25%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8659" marB="0" anchor="b"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387446552"/>
                  </a:ext>
                </a:extLst>
              </a:tr>
              <a:tr h="145944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KKL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8659" marB="0" anchor="b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</a:rPr>
                        <a:t>23%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8659" marB="0" anchor="b"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654389350"/>
                  </a:ext>
                </a:extLst>
              </a:tr>
              <a:tr h="145944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MKL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8659" marB="0" anchor="b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</a:rPr>
                        <a:t>7%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8659" marB="0" anchor="b"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936435761"/>
                  </a:ext>
                </a:extLst>
              </a:tr>
              <a:tr h="145944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UKL2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8659" marB="0" anchor="b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</a:rPr>
                        <a:t>15%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8659" marB="0" anchor="b"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483195"/>
                  </a:ext>
                </a:extLst>
              </a:tr>
            </a:tbl>
          </a:graphicData>
        </a:graphic>
      </p:graphicFrame>
      <p:pic>
        <p:nvPicPr>
          <p:cNvPr id="40" name="Picture 39">
            <a:extLst>
              <a:ext uri="{FF2B5EF4-FFF2-40B4-BE49-F238E27FC236}">
                <a16:creationId xmlns:a16="http://schemas.microsoft.com/office/drawing/2014/main" id="{00DF782F-1DB6-4F80-B6D3-8352934C40C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-25266"/>
          <a:stretch/>
        </p:blipFill>
        <p:spPr>
          <a:xfrm>
            <a:off x="598218" y="1949638"/>
            <a:ext cx="3877549" cy="156679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A38DAFAF-78B1-419E-98DF-D4C80010F2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7176" y="1911446"/>
            <a:ext cx="3317016" cy="1617613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E170DDBF-54B4-4F6E-8E15-DC4CC4CD9C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40216" y="1946457"/>
            <a:ext cx="3218266" cy="1481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891836"/>
      </p:ext>
    </p:extLst>
  </p:cSld>
  <p:clrMapOvr>
    <a:masterClrMapping/>
  </p:clrMapOvr>
  <p:transition spd="med">
    <p:pull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Rectangle 170"/>
          <p:cNvSpPr/>
          <p:nvPr/>
        </p:nvSpPr>
        <p:spPr>
          <a:xfrm>
            <a:off x="1" y="208761"/>
            <a:ext cx="12192000" cy="369024"/>
          </a:xfrm>
          <a:prstGeom prst="rect">
            <a:avLst/>
          </a:prstGeom>
          <a:solidFill>
            <a:srgbClr val="095879"/>
          </a:solidFill>
        </p:spPr>
        <p:txBody>
          <a:bodyPr wrap="square" lIns="121559" tIns="60780" rIns="121559" bIns="60780" rtlCol="0" anchor="ctr">
            <a:spAutoFit/>
          </a:bodyPr>
          <a:lstStyle/>
          <a:p>
            <a:pPr marL="0" marR="0" lvl="0" indent="0" algn="ctr" defTabSz="12399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568" b="0" i="0" u="none" strike="noStrike" kern="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Segoe UI"/>
              <a:ea typeface="+mn-ea"/>
              <a:cs typeface="Segoe UI"/>
            </a:endParaRPr>
          </a:p>
        </p:txBody>
      </p:sp>
      <p:pic>
        <p:nvPicPr>
          <p:cNvPr id="172" name="Picture 171" descr="https://upload.wikimedia.org/wikipedia/en/d/d3/LatentView_Analytics_Logo_20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6686" y="487"/>
            <a:ext cx="896850" cy="705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3" name="Rectangle 172"/>
          <p:cNvSpPr/>
          <p:nvPr/>
        </p:nvSpPr>
        <p:spPr>
          <a:xfrm>
            <a:off x="185976" y="119957"/>
            <a:ext cx="3860032" cy="546632"/>
          </a:xfrm>
          <a:prstGeom prst="rect">
            <a:avLst/>
          </a:prstGeom>
          <a:solidFill>
            <a:schemeClr val="bg1"/>
          </a:solidFill>
        </p:spPr>
        <p:txBody>
          <a:bodyPr vert="horz" lIns="121789" tIns="60895" rIns="121789" bIns="60895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745" b="1" i="0" u="none" strike="noStrike" kern="0" cap="none" spc="-96" normalizeH="0" baseline="0" noProof="0" dirty="0">
                <a:ln w="3175">
                  <a:noFill/>
                </a:ln>
                <a:solidFill>
                  <a:srgbClr val="095879"/>
                </a:solidFill>
                <a:effectLst/>
                <a:uLnTx/>
                <a:uFillTx/>
                <a:latin typeface="Segoe UI Semibold" panose="020B07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Roadster Categories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4A6D1DFA-1909-408E-944C-2689E811E431}"/>
              </a:ext>
            </a:extLst>
          </p:cNvPr>
          <p:cNvSpPr txBox="1">
            <a:spLocks/>
          </p:cNvSpPr>
          <p:nvPr/>
        </p:nvSpPr>
        <p:spPr>
          <a:xfrm>
            <a:off x="269412" y="653674"/>
            <a:ext cx="11224685" cy="701474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ts val="2700"/>
              </a:lnSpc>
              <a:spcBef>
                <a:spcPct val="0"/>
              </a:spcBef>
              <a:buNone/>
              <a:defRPr lang="de-DE" sz="2600" b="1" kern="1200" cap="all" baseline="0">
                <a:solidFill>
                  <a:srgbClr val="92A2BD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IN" sz="1200" cap="none" dirty="0">
                <a:solidFill>
                  <a:srgbClr val="0070C0"/>
                </a:solidFill>
              </a:rPr>
              <a:t>How Does The Volume Development Of This Product Look Like (Absolute)?</a:t>
            </a:r>
            <a:endParaRPr lang="en-US" sz="1200" cap="none" dirty="0">
              <a:solidFill>
                <a:srgbClr val="0070C0"/>
              </a:solidFill>
              <a:latin typeface="+mn-lt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C7BB884-DFE7-4A58-9F59-0D19FFA7E9D2}"/>
              </a:ext>
            </a:extLst>
          </p:cNvPr>
          <p:cNvSpPr/>
          <p:nvPr/>
        </p:nvSpPr>
        <p:spPr>
          <a:xfrm>
            <a:off x="191344" y="1009784"/>
            <a:ext cx="10358783" cy="27699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IN" sz="1200" b="1" dirty="0"/>
              <a:t>Comparing the strength of the relation in sales and search volumes of competitor roadsters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C91739E-DA6C-4B09-ADCB-71901F965414}"/>
              </a:ext>
            </a:extLst>
          </p:cNvPr>
          <p:cNvSpPr/>
          <p:nvPr/>
        </p:nvSpPr>
        <p:spPr>
          <a:xfrm>
            <a:off x="852170" y="5337382"/>
            <a:ext cx="10487660" cy="523220"/>
          </a:xfrm>
          <a:prstGeom prst="rect">
            <a:avLst/>
          </a:prstGeom>
          <a:solidFill>
            <a:srgbClr val="0070C0"/>
          </a:solidFill>
        </p:spPr>
        <p:txBody>
          <a:bodyPr wrap="square" anchor="ctr">
            <a:spAutoFit/>
          </a:bodyPr>
          <a:lstStyle/>
          <a:p>
            <a:pPr algn="ctr"/>
            <a:r>
              <a:rPr lang="en-IN" sz="1400" b="1" i="1" dirty="0">
                <a:solidFill>
                  <a:schemeClr val="bg1"/>
                </a:solidFill>
              </a:rPr>
              <a:t>BMW </a:t>
            </a:r>
            <a:r>
              <a:rPr lang="en-IN" sz="1400" b="1" i="1" dirty="0" err="1">
                <a:solidFill>
                  <a:schemeClr val="bg1"/>
                </a:solidFill>
              </a:rPr>
              <a:t>ModelX</a:t>
            </a:r>
            <a:r>
              <a:rPr lang="en-IN" sz="1400" b="1" i="1" dirty="0">
                <a:solidFill>
                  <a:schemeClr val="bg1"/>
                </a:solidFill>
              </a:rPr>
              <a:t> and Mercedes Benz </a:t>
            </a:r>
            <a:r>
              <a:rPr lang="en-IN" sz="1400" b="1" i="1" dirty="0" err="1">
                <a:solidFill>
                  <a:schemeClr val="bg1"/>
                </a:solidFill>
              </a:rPr>
              <a:t>ModelY</a:t>
            </a:r>
            <a:r>
              <a:rPr lang="en-IN" sz="1400" b="1" i="1" dirty="0">
                <a:solidFill>
                  <a:schemeClr val="bg1"/>
                </a:solidFill>
              </a:rPr>
              <a:t> have strong correlation in their sales and Search metrics. Their Volume development are similar and are drive by similar factors</a:t>
            </a:r>
          </a:p>
        </p:txBody>
      </p:sp>
      <p:graphicFrame>
        <p:nvGraphicFramePr>
          <p:cNvPr id="25" name="Chart 24">
            <a:extLst>
              <a:ext uri="{FF2B5EF4-FFF2-40B4-BE49-F238E27FC236}">
                <a16:creationId xmlns:a16="http://schemas.microsoft.com/office/drawing/2014/main" id="{AA20C3C7-C409-4157-AA74-732039AA63C3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197013" y="1806938"/>
          <a:ext cx="5851303" cy="327824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43" name="Chart 42">
            <a:extLst>
              <a:ext uri="{FF2B5EF4-FFF2-40B4-BE49-F238E27FC236}">
                <a16:creationId xmlns:a16="http://schemas.microsoft.com/office/drawing/2014/main" id="{12F11BF3-9510-47EC-BD46-EC6D7130DE1E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6162389" y="1806938"/>
          <a:ext cx="5838267" cy="32782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44" name="TextBox 43">
            <a:extLst>
              <a:ext uri="{FF2B5EF4-FFF2-40B4-BE49-F238E27FC236}">
                <a16:creationId xmlns:a16="http://schemas.microsoft.com/office/drawing/2014/main" id="{FE02BE23-5244-4DC1-A51A-62AEE757C990}"/>
              </a:ext>
            </a:extLst>
          </p:cNvPr>
          <p:cNvSpPr txBox="1"/>
          <p:nvPr/>
        </p:nvSpPr>
        <p:spPr>
          <a:xfrm>
            <a:off x="0" y="6014254"/>
            <a:ext cx="6825621" cy="600164"/>
          </a:xfrm>
          <a:prstGeom prst="rect">
            <a:avLst/>
          </a:prstGeom>
          <a:noFill/>
        </p:spPr>
        <p:txBody>
          <a:bodyPr vert="horz" wrap="square" numCol="2" rtlCol="0">
            <a:spAutoFit/>
          </a:bodyPr>
          <a:lstStyle/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 b="0" i="0" u="none" baseline="0" dirty="0">
                <a:solidFill>
                  <a:srgbClr val="000000"/>
                </a:solidFill>
                <a:latin typeface="BMW Group Condensed" panose="020B0606020202020204" pitchFamily="34" charset="0"/>
              </a:rPr>
              <a:t>Data sources:</a:t>
            </a:r>
          </a:p>
          <a:p>
            <a:pPr marL="342900" indent="-342900"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1100" dirty="0">
                <a:solidFill>
                  <a:srgbClr val="000000"/>
                </a:solidFill>
                <a:latin typeface="BMW Group Condensed" panose="020B0606020202020204" pitchFamily="34" charset="0"/>
              </a:rPr>
              <a:t>Google Trends</a:t>
            </a:r>
          </a:p>
          <a:p>
            <a:pPr marL="342900" indent="-342900"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1100" b="0" i="0" u="none" baseline="0" dirty="0">
                <a:solidFill>
                  <a:srgbClr val="000000"/>
                </a:solidFill>
                <a:latin typeface="BMW Group Condensed" panose="020B0606020202020204" pitchFamily="34" charset="0"/>
              </a:rPr>
              <a:t>Sales data from Carsalesbase.com</a:t>
            </a:r>
            <a:endParaRPr lang="en-US" sz="1100" dirty="0">
              <a:solidFill>
                <a:srgbClr val="000000"/>
              </a:solidFill>
              <a:latin typeface="BMW Group Condensed" panose="020B0606020202020204" pitchFamily="34" charset="0"/>
            </a:endParaRPr>
          </a:p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 b="0" i="0" u="none" baseline="0" dirty="0">
                <a:solidFill>
                  <a:srgbClr val="000000"/>
                </a:solidFill>
                <a:latin typeface="BMW Group Condensed" panose="020B0606020202020204" pitchFamily="34" charset="0"/>
              </a:rPr>
              <a:t>Time Period:</a:t>
            </a:r>
          </a:p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 b="0" i="0" u="none" baseline="0" dirty="0">
                <a:solidFill>
                  <a:srgbClr val="000000"/>
                </a:solidFill>
                <a:latin typeface="BMW Group Condensed" panose="020B0606020202020204" pitchFamily="34" charset="0"/>
              </a:rPr>
              <a:t>January 2014- November 2017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A1255A-458A-46F1-8226-EA7F5B93CF1B}"/>
              </a:ext>
            </a:extLst>
          </p:cNvPr>
          <p:cNvSpPr txBox="1"/>
          <p:nvPr/>
        </p:nvSpPr>
        <p:spPr>
          <a:xfrm>
            <a:off x="11439753" y="6431283"/>
            <a:ext cx="635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>
                <a:solidFill>
                  <a:srgbClr val="00B0F0"/>
                </a:solidFill>
                <a:hlinkClick r:id="rId6" action="ppaction://hlinksldjump"/>
              </a:rPr>
              <a:t>Back</a:t>
            </a:r>
            <a:endParaRPr lang="en-US" b="1" u="sng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6414126"/>
      </p:ext>
    </p:extLst>
  </p:cSld>
  <p:clrMapOvr>
    <a:masterClrMapping/>
  </p:clrMapOvr>
  <p:transition spd="med">
    <p:pull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3F24834-0118-4A81-8AD2-E9BA7E802D8F}"/>
              </a:ext>
            </a:extLst>
          </p:cNvPr>
          <p:cNvSpPr/>
          <p:nvPr/>
        </p:nvSpPr>
        <p:spPr>
          <a:xfrm>
            <a:off x="5981700" y="-27738"/>
            <a:ext cx="6209436" cy="6897270"/>
          </a:xfrm>
          <a:prstGeom prst="rect">
            <a:avLst/>
          </a:prstGeom>
          <a:blipFill dpi="0" rotWithShape="1">
            <a:blip r:embed="rId3">
              <a:alphaModFix amt="94000"/>
            </a:blip>
            <a:srcRect/>
            <a:stretch>
              <a:fillRect l="1" r="-123747"/>
            </a:stretch>
          </a:blipFill>
          <a:ln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1A88DD-676E-4002-B419-454C76BCA5F4}"/>
              </a:ext>
            </a:extLst>
          </p:cNvPr>
          <p:cNvSpPr txBox="1"/>
          <p:nvPr/>
        </p:nvSpPr>
        <p:spPr>
          <a:xfrm>
            <a:off x="6648450" y="2551837"/>
            <a:ext cx="45339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>
                <a:solidFill>
                  <a:prstClr val="white"/>
                </a:solidFill>
                <a:latin typeface="Calibri" panose="020F0502020204030204"/>
              </a:rPr>
              <a:t>Spend Analytics</a:t>
            </a:r>
            <a:endParaRPr kumimoji="0" lang="en-US" sz="5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098" name="Picture 2" descr="Image result for spend analytics">
            <a:extLst>
              <a:ext uri="{FF2B5EF4-FFF2-40B4-BE49-F238E27FC236}">
                <a16:creationId xmlns:a16="http://schemas.microsoft.com/office/drawing/2014/main" id="{689CDC93-DD29-4F7F-A0E2-7413E54BFD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254" y="1419639"/>
            <a:ext cx="5424832" cy="4649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161187"/>
      </p:ext>
    </p:extLst>
  </p:cSld>
  <p:clrMapOvr>
    <a:masterClrMapping/>
  </p:clrMapOvr>
  <p:transition spd="med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rapezoid 53">
            <a:extLst>
              <a:ext uri="{FF2B5EF4-FFF2-40B4-BE49-F238E27FC236}">
                <a16:creationId xmlns:a16="http://schemas.microsoft.com/office/drawing/2014/main" id="{7AA723BA-CBFE-425B-8F5D-A423D953DE21}"/>
              </a:ext>
            </a:extLst>
          </p:cNvPr>
          <p:cNvSpPr/>
          <p:nvPr/>
        </p:nvSpPr>
        <p:spPr>
          <a:xfrm rot="10800000">
            <a:off x="695013" y="2096211"/>
            <a:ext cx="10940304" cy="964232"/>
          </a:xfrm>
          <a:prstGeom prst="trapezoid">
            <a:avLst>
              <a:gd name="adj" fmla="val 220997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" name="Shape 308"/>
          <p:cNvSpPr txBox="1">
            <a:spLocks noGrp="1"/>
          </p:cNvSpPr>
          <p:nvPr>
            <p:ph type="title"/>
          </p:nvPr>
        </p:nvSpPr>
        <p:spPr>
          <a:xfrm>
            <a:off x="599655" y="58925"/>
            <a:ext cx="10940304" cy="408349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r>
              <a:rPr lang="en-US" dirty="0"/>
              <a:t>3. AI / ML to drive business impact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3B418E3-F89C-47A9-9300-00823FD4A0A2}"/>
              </a:ext>
            </a:extLst>
          </p:cNvPr>
          <p:cNvSpPr/>
          <p:nvPr/>
        </p:nvSpPr>
        <p:spPr>
          <a:xfrm>
            <a:off x="2679500" y="2204794"/>
            <a:ext cx="2319675" cy="6951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i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Self Serve Analytics through Micro Applications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C0E76E4-3A77-4D14-AD9B-710653EDCC0C}"/>
              </a:ext>
            </a:extLst>
          </p:cNvPr>
          <p:cNvSpPr/>
          <p:nvPr/>
        </p:nvSpPr>
        <p:spPr>
          <a:xfrm>
            <a:off x="4847633" y="2209954"/>
            <a:ext cx="2444564" cy="6951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i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Complex Data Linearly Scalable With Data Volume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08FA4DD-3FBA-4709-BC59-60DCC49F25F9}"/>
              </a:ext>
            </a:extLst>
          </p:cNvPr>
          <p:cNvSpPr/>
          <p:nvPr/>
        </p:nvSpPr>
        <p:spPr>
          <a:xfrm>
            <a:off x="7183848" y="2214883"/>
            <a:ext cx="2267703" cy="6951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i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Faster Time To Market Due To Less Set Up Time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FB705F7-1CF6-47D5-B4EA-073A39DCB410}"/>
              </a:ext>
            </a:extLst>
          </p:cNvPr>
          <p:cNvCxnSpPr>
            <a:cxnSpLocks/>
          </p:cNvCxnSpPr>
          <p:nvPr/>
        </p:nvCxnSpPr>
        <p:spPr>
          <a:xfrm>
            <a:off x="2679313" y="2827785"/>
            <a:ext cx="6766560" cy="2842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360E2DD1-2915-4DB3-94F7-ECCC42C37363}"/>
              </a:ext>
            </a:extLst>
          </p:cNvPr>
          <p:cNvSpPr/>
          <p:nvPr/>
        </p:nvSpPr>
        <p:spPr>
          <a:xfrm>
            <a:off x="3403764" y="5558469"/>
            <a:ext cx="5811544" cy="4148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Integrated &amp; Disparate sources in Data Lake </a:t>
            </a: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F78F3A0-90E8-48C3-8967-7D67625F1C63}"/>
              </a:ext>
            </a:extLst>
          </p:cNvPr>
          <p:cNvSpPr txBox="1"/>
          <p:nvPr/>
        </p:nvSpPr>
        <p:spPr>
          <a:xfrm>
            <a:off x="641836" y="950292"/>
            <a:ext cx="2582671" cy="98488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b="1" u="sng" dirty="0"/>
              <a:t>Business Planning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Demand Prediction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Market Strategy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Strategic Investments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B54C6BB-8F73-4E62-8C50-184B47BC9248}"/>
              </a:ext>
            </a:extLst>
          </p:cNvPr>
          <p:cNvSpPr txBox="1"/>
          <p:nvPr/>
        </p:nvSpPr>
        <p:spPr>
          <a:xfrm>
            <a:off x="3461960" y="945615"/>
            <a:ext cx="2582671" cy="98488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b="1" u="sng" dirty="0"/>
              <a:t>Early Warning Alerts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Customer Complaints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Transactional Risks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Loss Prevention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BDBE9F3-3D19-4287-BDAE-751B63F1A561}"/>
              </a:ext>
            </a:extLst>
          </p:cNvPr>
          <p:cNvSpPr txBox="1"/>
          <p:nvPr/>
        </p:nvSpPr>
        <p:spPr>
          <a:xfrm>
            <a:off x="6257303" y="954064"/>
            <a:ext cx="2582671" cy="98488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b="1" u="sng" dirty="0"/>
              <a:t>Innovation / Insights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Voice of Consumer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Competitive Intelligence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Product Governance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1DC09F4-E36C-4121-85DD-6ECD51C00EBD}"/>
              </a:ext>
            </a:extLst>
          </p:cNvPr>
          <p:cNvSpPr txBox="1"/>
          <p:nvPr/>
        </p:nvSpPr>
        <p:spPr>
          <a:xfrm>
            <a:off x="9052646" y="943884"/>
            <a:ext cx="2582671" cy="98488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b="1" u="sng" dirty="0"/>
              <a:t>Customer Engagement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Personalization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Acquisition &amp; Conversion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Customer Experiences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964CB0E-7799-4650-8249-0AC37F496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7161" y="3349049"/>
            <a:ext cx="964883" cy="964883"/>
          </a:xfrm>
          <a:prstGeom prst="rect">
            <a:avLst/>
          </a:prstGeom>
        </p:spPr>
      </p:pic>
      <p:pic>
        <p:nvPicPr>
          <p:cNvPr id="6148" name="Picture 4" descr="Image result for machine learning icon">
            <a:extLst>
              <a:ext uri="{FF2B5EF4-FFF2-40B4-BE49-F238E27FC236}">
                <a16:creationId xmlns:a16="http://schemas.microsoft.com/office/drawing/2014/main" id="{989FE0BD-5847-4839-8148-44A1A0DFF9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3939" y="3408519"/>
            <a:ext cx="868417" cy="868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D02B207-4DF2-4149-B93C-2A971D7D87C0}"/>
              </a:ext>
            </a:extLst>
          </p:cNvPr>
          <p:cNvSpPr txBox="1"/>
          <p:nvPr/>
        </p:nvSpPr>
        <p:spPr>
          <a:xfrm>
            <a:off x="4087097" y="3646825"/>
            <a:ext cx="4127342" cy="36933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/>
              <a:t>Artificial Intelligence / Machine Learning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B8851B7-CC5D-4DE9-AD6F-B025EA04659A}"/>
              </a:ext>
            </a:extLst>
          </p:cNvPr>
          <p:cNvSpPr/>
          <p:nvPr/>
        </p:nvSpPr>
        <p:spPr>
          <a:xfrm>
            <a:off x="2807698" y="3202927"/>
            <a:ext cx="6686140" cy="1252933"/>
          </a:xfrm>
          <a:prstGeom prst="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D92FE29D-389B-4293-ACD9-CA12F4D1F3E8}"/>
              </a:ext>
            </a:extLst>
          </p:cNvPr>
          <p:cNvCxnSpPr>
            <a:cxnSpLocks/>
          </p:cNvCxnSpPr>
          <p:nvPr/>
        </p:nvCxnSpPr>
        <p:spPr>
          <a:xfrm flipV="1">
            <a:off x="2679313" y="2296812"/>
            <a:ext cx="6766560" cy="13216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8941BC37-B9ED-4281-8D40-8DB0DC558D1C}"/>
              </a:ext>
            </a:extLst>
          </p:cNvPr>
          <p:cNvCxnSpPr>
            <a:cxnSpLocks/>
          </p:cNvCxnSpPr>
          <p:nvPr/>
        </p:nvCxnSpPr>
        <p:spPr>
          <a:xfrm>
            <a:off x="2552973" y="5448256"/>
            <a:ext cx="6917599" cy="0"/>
          </a:xfrm>
          <a:prstGeom prst="line">
            <a:avLst/>
          </a:prstGeom>
          <a:ln w="1905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15B704EE-0AA3-46F1-B49D-36C56DC5DCD5}"/>
              </a:ext>
            </a:extLst>
          </p:cNvPr>
          <p:cNvCxnSpPr>
            <a:cxnSpLocks/>
          </p:cNvCxnSpPr>
          <p:nvPr/>
        </p:nvCxnSpPr>
        <p:spPr>
          <a:xfrm>
            <a:off x="2558733" y="6118816"/>
            <a:ext cx="6917599" cy="0"/>
          </a:xfrm>
          <a:prstGeom prst="line">
            <a:avLst/>
          </a:prstGeom>
          <a:ln w="1905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51" name="Picture 50">
            <a:extLst>
              <a:ext uri="{FF2B5EF4-FFF2-40B4-BE49-F238E27FC236}">
                <a16:creationId xmlns:a16="http://schemas.microsoft.com/office/drawing/2014/main" id="{11E0F95C-713A-4CC3-8E33-8DABEF5D21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9120" y="5100836"/>
            <a:ext cx="977097" cy="977097"/>
          </a:xfrm>
          <a:prstGeom prst="rect">
            <a:avLst/>
          </a:prstGeom>
        </p:spPr>
      </p:pic>
      <p:sp>
        <p:nvSpPr>
          <p:cNvPr id="43" name="Arrow: Down 42">
            <a:extLst>
              <a:ext uri="{FF2B5EF4-FFF2-40B4-BE49-F238E27FC236}">
                <a16:creationId xmlns:a16="http://schemas.microsoft.com/office/drawing/2014/main" id="{A35A437C-C06E-4A66-81BF-E3F7B2AEFB5B}"/>
              </a:ext>
            </a:extLst>
          </p:cNvPr>
          <p:cNvSpPr/>
          <p:nvPr/>
        </p:nvSpPr>
        <p:spPr>
          <a:xfrm rot="10800000">
            <a:off x="4507480" y="4710554"/>
            <a:ext cx="548640" cy="390282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Arrow: Down 58">
            <a:extLst>
              <a:ext uri="{FF2B5EF4-FFF2-40B4-BE49-F238E27FC236}">
                <a16:creationId xmlns:a16="http://schemas.microsoft.com/office/drawing/2014/main" id="{36B6474E-798D-4C4B-9C3C-C3315D629442}"/>
              </a:ext>
            </a:extLst>
          </p:cNvPr>
          <p:cNvSpPr/>
          <p:nvPr/>
        </p:nvSpPr>
        <p:spPr>
          <a:xfrm rot="10800000">
            <a:off x="5397269" y="4700011"/>
            <a:ext cx="548640" cy="390282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Arrow: Down 59">
            <a:extLst>
              <a:ext uri="{FF2B5EF4-FFF2-40B4-BE49-F238E27FC236}">
                <a16:creationId xmlns:a16="http://schemas.microsoft.com/office/drawing/2014/main" id="{EACB8ADB-9F97-4886-9B9A-996C761D33E7}"/>
              </a:ext>
            </a:extLst>
          </p:cNvPr>
          <p:cNvSpPr/>
          <p:nvPr/>
        </p:nvSpPr>
        <p:spPr>
          <a:xfrm rot="10800000">
            <a:off x="6220743" y="4700010"/>
            <a:ext cx="548640" cy="390282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Arrow: Down 60">
            <a:extLst>
              <a:ext uri="{FF2B5EF4-FFF2-40B4-BE49-F238E27FC236}">
                <a16:creationId xmlns:a16="http://schemas.microsoft.com/office/drawing/2014/main" id="{E11DA64C-68B3-44C6-8FB3-BFA5DA0F758D}"/>
              </a:ext>
            </a:extLst>
          </p:cNvPr>
          <p:cNvSpPr/>
          <p:nvPr/>
        </p:nvSpPr>
        <p:spPr>
          <a:xfrm rot="10800000">
            <a:off x="7154096" y="4700010"/>
            <a:ext cx="548640" cy="390282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3896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/>
          <p:cNvSpPr/>
          <p:nvPr/>
        </p:nvSpPr>
        <p:spPr>
          <a:xfrm>
            <a:off x="0" y="650525"/>
            <a:ext cx="12192003" cy="225363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260342" y="1315111"/>
            <a:ext cx="3302271" cy="9507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4464524" y="1217287"/>
            <a:ext cx="3584448" cy="150876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/>
            </a:pP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4255289" y="1315111"/>
            <a:ext cx="3302271" cy="9507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218645" y="1232948"/>
            <a:ext cx="3584448" cy="150876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284236" y="1567066"/>
            <a:ext cx="3486708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dirty="0">
                <a:solidFill>
                  <a:prstClr val="black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Spend under management is exceeding the budget by ~15% on an average for the past one year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284236" y="1255972"/>
            <a:ext cx="213184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sz="1600" b="1" kern="0" dirty="0">
                <a:solidFill>
                  <a:srgbClr val="44546A"/>
                </a:solidFill>
              </a:rPr>
              <a:t>The “Before” State</a:t>
            </a:r>
          </a:p>
        </p:txBody>
      </p:sp>
      <p:sp>
        <p:nvSpPr>
          <p:cNvPr id="68" name="Rectangle 67"/>
          <p:cNvSpPr/>
          <p:nvPr/>
        </p:nvSpPr>
        <p:spPr>
          <a:xfrm>
            <a:off x="4460250" y="1238713"/>
            <a:ext cx="253463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LatentView Solution</a:t>
            </a:r>
          </a:p>
        </p:txBody>
      </p:sp>
      <p:sp>
        <p:nvSpPr>
          <p:cNvPr id="43" name="Rectangle 42"/>
          <p:cNvSpPr/>
          <p:nvPr/>
        </p:nvSpPr>
        <p:spPr>
          <a:xfrm>
            <a:off x="8421603" y="1203788"/>
            <a:ext cx="3584448" cy="150876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8487194" y="1537906"/>
            <a:ext cx="3486708" cy="9787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lvl="0" indent="-1714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solidFill>
                  <a:prstClr val="black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Controlled Spend under management with in target and smart allocation</a:t>
            </a:r>
          </a:p>
          <a:p>
            <a:pPr marL="171450" lvl="0" indent="-1714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solidFill>
                  <a:prstClr val="black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Supplier Scorecard to asses supplier performance</a:t>
            </a:r>
          </a:p>
        </p:txBody>
      </p:sp>
      <p:sp>
        <p:nvSpPr>
          <p:cNvPr id="45" name="Rectangle 44"/>
          <p:cNvSpPr/>
          <p:nvPr/>
        </p:nvSpPr>
        <p:spPr>
          <a:xfrm>
            <a:off x="8487194" y="1226812"/>
            <a:ext cx="213184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600" b="1" kern="0" dirty="0">
                <a:solidFill>
                  <a:srgbClr val="44546A"/>
                </a:solidFill>
              </a:rPr>
              <a:t>The “After” State</a:t>
            </a:r>
          </a:p>
        </p:txBody>
      </p:sp>
      <p:sp>
        <p:nvSpPr>
          <p:cNvPr id="41" name="Rectangle 40"/>
          <p:cNvSpPr/>
          <p:nvPr/>
        </p:nvSpPr>
        <p:spPr>
          <a:xfrm>
            <a:off x="223557" y="716642"/>
            <a:ext cx="11744883" cy="45720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 rtlCol="0" anchor="ctr"/>
          <a:lstStyle/>
          <a:p>
            <a:pPr lvl="0">
              <a:defRPr/>
            </a:pPr>
            <a:r>
              <a:rPr lang="en-US" sz="1400" b="1" kern="0" dirty="0">
                <a:solidFill>
                  <a:srgbClr val="44546A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The Problem : Visualize the Supplier Performance and effectively utilize the Spend under management through bottleneck identification </a:t>
            </a:r>
            <a:endParaRPr lang="en-US" kern="0" dirty="0">
              <a:solidFill>
                <a:srgbClr val="44546A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3" name="Title 1">
            <a:extLst>
              <a:ext uri="{FF2B5EF4-FFF2-40B4-BE49-F238E27FC236}">
                <a16:creationId xmlns:a16="http://schemas.microsoft.com/office/drawing/2014/main" id="{09F52C7E-07F5-4C71-9CBF-AA1E4C1C2F74}"/>
              </a:ext>
            </a:extLst>
          </p:cNvPr>
          <p:cNvSpPr txBox="1">
            <a:spLocks/>
          </p:cNvSpPr>
          <p:nvPr/>
        </p:nvSpPr>
        <p:spPr>
          <a:xfrm>
            <a:off x="206651" y="69219"/>
            <a:ext cx="11973354" cy="408349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lvl="0">
              <a:defRPr/>
            </a:pPr>
            <a:r>
              <a:rPr lang="en-IN" sz="2400" spc="-96" dirty="0">
                <a:ln w="3175">
                  <a:noFill/>
                </a:ln>
                <a:ea typeface="Segoe UI" panose="020B0502040204020203" pitchFamily="34" charset="0"/>
              </a:rPr>
              <a:t>Spend Analytics and Supplier Performance dashboard to better utilize the Spend under contract</a:t>
            </a:r>
          </a:p>
        </p:txBody>
      </p:sp>
      <p:sp>
        <p:nvSpPr>
          <p:cNvPr id="62" name="Rectangle 61"/>
          <p:cNvSpPr/>
          <p:nvPr/>
        </p:nvSpPr>
        <p:spPr>
          <a:xfrm>
            <a:off x="4460250" y="1549807"/>
            <a:ext cx="346615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07369" lvl="0" indent="-107369" algn="just">
              <a:spcAft>
                <a:spcPts val="1176"/>
              </a:spcAft>
              <a:buFont typeface="Arial" pitchFamily="34" charset="0"/>
              <a:buChar char="•"/>
              <a:defRPr/>
            </a:pPr>
            <a:r>
              <a:rPr lang="en-IN" sz="1200" kern="0" dirty="0">
                <a:solidFill>
                  <a:prstClr val="black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Early warning indicator to identify leakages through real time visualization dashboard to slide and dice the spend components  </a:t>
            </a: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6D233473-A205-4A8D-B8F6-00665755BAA0}"/>
              </a:ext>
            </a:extLst>
          </p:cNvPr>
          <p:cNvGrpSpPr/>
          <p:nvPr/>
        </p:nvGrpSpPr>
        <p:grpSpPr>
          <a:xfrm>
            <a:off x="284236" y="2958253"/>
            <a:ext cx="3206980" cy="2745388"/>
            <a:chOff x="597927" y="3980408"/>
            <a:chExt cx="3380473" cy="2615084"/>
          </a:xfrm>
        </p:grpSpPr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526CA62E-EB2A-4360-B0A7-90114A9F8DC3}"/>
                </a:ext>
              </a:extLst>
            </p:cNvPr>
            <p:cNvSpPr/>
            <p:nvPr/>
          </p:nvSpPr>
          <p:spPr>
            <a:xfrm>
              <a:off x="597927" y="4128380"/>
              <a:ext cx="3380473" cy="2467112"/>
            </a:xfrm>
            <a:prstGeom prst="rect">
              <a:avLst/>
            </a:prstGeom>
            <a:noFill/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285750" marR="0" lvl="0" indent="-28575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IN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Segoe UI Light" panose="020B0502040204020203" pitchFamily="34" charset="0"/>
                  <a:ea typeface="+mn-ea"/>
                  <a:cs typeface="+mn-cs"/>
                </a:rPr>
                <a:t>Smart Spend management decision enabler</a:t>
              </a:r>
            </a:p>
            <a:p>
              <a:pPr marL="285750" marR="0" lvl="0" indent="-28575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IN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Segoe UI Light" panose="020B0502040204020203" pitchFamily="34" charset="0"/>
                  <a:ea typeface="+mn-ea"/>
                  <a:cs typeface="+mn-cs"/>
                </a:rPr>
                <a:t>Real time spend </a:t>
              </a:r>
              <a:r>
                <a:rPr lang="en-IN" sz="1200" kern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Segoe UI Light" panose="020B0502040204020203" pitchFamily="34" charset="0"/>
                </a:rPr>
                <a:t> bottleneck visualization</a:t>
              </a:r>
              <a:endParaRPr kumimoji="0" lang="en-IN" sz="12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+mn-cs"/>
              </a:endParaRPr>
            </a:p>
            <a:p>
              <a:pPr marL="285750" marR="0" lvl="0" indent="-28575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en-IN" sz="1200" kern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Segoe UI Light" panose="020B0502040204020203" pitchFamily="34" charset="0"/>
                </a:rPr>
                <a:t>Supplier Performance visualization</a:t>
              </a:r>
            </a:p>
            <a:p>
              <a:pPr marL="285750" marR="0" lvl="0" indent="-28575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IN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Segoe UI Light" panose="020B0502040204020203" pitchFamily="34" charset="0"/>
                  <a:ea typeface="+mn-ea"/>
                  <a:cs typeface="+mn-cs"/>
                </a:rPr>
                <a:t>Advanced Analytics visualization tool</a:t>
              </a:r>
            </a:p>
          </p:txBody>
        </p:sp>
        <p:sp>
          <p:nvSpPr>
            <p:cNvPr id="86" name="Rounded Rectangle 154">
              <a:extLst>
                <a:ext uri="{FF2B5EF4-FFF2-40B4-BE49-F238E27FC236}">
                  <a16:creationId xmlns:a16="http://schemas.microsoft.com/office/drawing/2014/main" id="{C0D1DDCF-CD27-4076-941D-A8C59230D559}"/>
                </a:ext>
              </a:extLst>
            </p:cNvPr>
            <p:cNvSpPr/>
            <p:nvPr/>
          </p:nvSpPr>
          <p:spPr>
            <a:xfrm>
              <a:off x="756438" y="3980408"/>
              <a:ext cx="1250513" cy="222966"/>
            </a:xfrm>
            <a:prstGeom prst="roundRect">
              <a:avLst/>
            </a:prstGeom>
            <a:solidFill>
              <a:srgbClr val="5B9BD5"/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77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Light" panose="020B0502040204020203" pitchFamily="34" charset="0"/>
                  <a:ea typeface="+mn-ea"/>
                  <a:cs typeface="+mn-cs"/>
                </a:rPr>
                <a:t>Features</a:t>
              </a:r>
            </a:p>
          </p:txBody>
        </p: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F431E8C1-C95B-4D96-88E6-075A684E0533}"/>
              </a:ext>
            </a:extLst>
          </p:cNvPr>
          <p:cNvSpPr/>
          <p:nvPr/>
        </p:nvSpPr>
        <p:spPr>
          <a:xfrm>
            <a:off x="4288185" y="3060165"/>
            <a:ext cx="7528676" cy="2590043"/>
          </a:xfrm>
          <a:prstGeom prst="rect">
            <a:avLst/>
          </a:prstGeom>
          <a:noFill/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IN" sz="12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+mn-cs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FE046E3D-52E7-428F-B71C-CF03E5B9AE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8185" y="3075292"/>
            <a:ext cx="7528676" cy="257491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48" name="Rounded Rectangle 154">
            <a:extLst>
              <a:ext uri="{FF2B5EF4-FFF2-40B4-BE49-F238E27FC236}">
                <a16:creationId xmlns:a16="http://schemas.microsoft.com/office/drawing/2014/main" id="{1C77F6D9-A817-4D20-AD44-B38E4CC0FD87}"/>
              </a:ext>
            </a:extLst>
          </p:cNvPr>
          <p:cNvSpPr/>
          <p:nvPr/>
        </p:nvSpPr>
        <p:spPr>
          <a:xfrm>
            <a:off x="4460250" y="2912494"/>
            <a:ext cx="1380496" cy="267260"/>
          </a:xfrm>
          <a:prstGeom prst="roundRect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77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+mn-cs"/>
              </a:rPr>
              <a:t>Framework</a:t>
            </a:r>
          </a:p>
        </p:txBody>
      </p:sp>
    </p:spTree>
    <p:extLst>
      <p:ext uri="{BB962C8B-B14F-4D97-AF65-F5344CB8AC3E}">
        <p14:creationId xmlns:p14="http://schemas.microsoft.com/office/powerpoint/2010/main" val="25198291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3F24834-0118-4A81-8AD2-E9BA7E802D8F}"/>
              </a:ext>
            </a:extLst>
          </p:cNvPr>
          <p:cNvSpPr/>
          <p:nvPr/>
        </p:nvSpPr>
        <p:spPr>
          <a:xfrm>
            <a:off x="5981700" y="-27738"/>
            <a:ext cx="6209436" cy="6897270"/>
          </a:xfrm>
          <a:prstGeom prst="rect">
            <a:avLst/>
          </a:prstGeom>
          <a:blipFill dpi="0" rotWithShape="1">
            <a:blip r:embed="rId3">
              <a:alphaModFix amt="94000"/>
            </a:blip>
            <a:srcRect/>
            <a:stretch>
              <a:fillRect l="1" r="-123747"/>
            </a:stretch>
          </a:blipFill>
          <a:ln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1A88DD-676E-4002-B419-454C76BCA5F4}"/>
              </a:ext>
            </a:extLst>
          </p:cNvPr>
          <p:cNvSpPr txBox="1"/>
          <p:nvPr/>
        </p:nvSpPr>
        <p:spPr>
          <a:xfrm>
            <a:off x="6648450" y="2551837"/>
            <a:ext cx="45339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>
                <a:solidFill>
                  <a:prstClr val="white"/>
                </a:solidFill>
                <a:latin typeface="Calibri" panose="020F0502020204030204"/>
              </a:rPr>
              <a:t>Route Optimization</a:t>
            </a:r>
            <a:endParaRPr kumimoji="0" lang="en-US" sz="5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122" name="Picture 2" descr="Image result for Route optimization">
            <a:extLst>
              <a:ext uri="{FF2B5EF4-FFF2-40B4-BE49-F238E27FC236}">
                <a16:creationId xmlns:a16="http://schemas.microsoft.com/office/drawing/2014/main" id="{9F03A286-8712-4DC9-9EEF-E7E2F41A8D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596" y="2067339"/>
            <a:ext cx="5124175" cy="3074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1384713"/>
      </p:ext>
    </p:extLst>
  </p:cSld>
  <p:clrMapOvr>
    <a:masterClrMapping/>
  </p:clrMapOvr>
  <p:transition spd="med">
    <p:pull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16A95F8B-81B3-469A-9DCD-84C09789AF3A}"/>
              </a:ext>
            </a:extLst>
          </p:cNvPr>
          <p:cNvSpPr/>
          <p:nvPr/>
        </p:nvSpPr>
        <p:spPr>
          <a:xfrm>
            <a:off x="540024" y="5416553"/>
            <a:ext cx="11371050" cy="72480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F1A86A8-83CF-43EA-951E-9B7402A4F9FD}"/>
              </a:ext>
            </a:extLst>
          </p:cNvPr>
          <p:cNvSpPr/>
          <p:nvPr/>
        </p:nvSpPr>
        <p:spPr>
          <a:xfrm>
            <a:off x="526772" y="3829409"/>
            <a:ext cx="11371050" cy="72480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11544216" cy="677642"/>
          </a:xfrm>
        </p:spPr>
        <p:txBody>
          <a:bodyPr>
            <a:normAutofit/>
          </a:bodyPr>
          <a:lstStyle/>
          <a:p>
            <a:r>
              <a:rPr lang="en-US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Supply Chain Analytics – Inbound  Logistics Overview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E382D21-99B8-47A8-A087-7B3D071566CA}"/>
              </a:ext>
            </a:extLst>
          </p:cNvPr>
          <p:cNvSpPr/>
          <p:nvPr/>
        </p:nvSpPr>
        <p:spPr>
          <a:xfrm>
            <a:off x="301827" y="716057"/>
            <a:ext cx="2107876" cy="324000"/>
          </a:xfrm>
          <a:prstGeom prst="rect">
            <a:avLst/>
          </a:prstGeom>
          <a:solidFill>
            <a:srgbClr val="428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Business Challenge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883B14-DCD8-4147-A8A2-AD9A8F19544D}"/>
              </a:ext>
            </a:extLst>
          </p:cNvPr>
          <p:cNvSpPr/>
          <p:nvPr/>
        </p:nvSpPr>
        <p:spPr>
          <a:xfrm>
            <a:off x="543339" y="1966368"/>
            <a:ext cx="2756453" cy="324000"/>
          </a:xfrm>
          <a:prstGeom prst="rect">
            <a:avLst/>
          </a:prstGeom>
          <a:solidFill>
            <a:srgbClr val="428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Problem Statement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46E3B5A-C210-4906-A05E-B51D5618BE24}"/>
              </a:ext>
            </a:extLst>
          </p:cNvPr>
          <p:cNvSpPr/>
          <p:nvPr/>
        </p:nvSpPr>
        <p:spPr>
          <a:xfrm>
            <a:off x="540024" y="3339992"/>
            <a:ext cx="2756453" cy="324000"/>
          </a:xfrm>
          <a:prstGeom prst="rect">
            <a:avLst/>
          </a:prstGeom>
          <a:solidFill>
            <a:srgbClr val="428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Complexity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BEC8407-0D5D-4A6E-BA4C-0C77C2636110}"/>
              </a:ext>
            </a:extLst>
          </p:cNvPr>
          <p:cNvSpPr/>
          <p:nvPr/>
        </p:nvSpPr>
        <p:spPr>
          <a:xfrm>
            <a:off x="540024" y="4925408"/>
            <a:ext cx="2756453" cy="324000"/>
          </a:xfrm>
          <a:prstGeom prst="rect">
            <a:avLst/>
          </a:prstGeom>
          <a:solidFill>
            <a:srgbClr val="428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Benefits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538E1DE-A6E7-44F6-A1AC-E3B654873487}"/>
              </a:ext>
            </a:extLst>
          </p:cNvPr>
          <p:cNvSpPr txBox="1"/>
          <p:nvPr/>
        </p:nvSpPr>
        <p:spPr>
          <a:xfrm>
            <a:off x="301827" y="1100589"/>
            <a:ext cx="11752463" cy="646331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As the federal safety regulation that restricts hours on the road comes into play, there is a serious shortage of qualified truck drivers. Marketplace dynamics are driving wages higher, pushing up </a:t>
            </a:r>
            <a:r>
              <a:rPr lang="en-IN" dirty="0" err="1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labor</a:t>
            </a:r>
            <a:r>
              <a:rPr lang="en-IN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cost &amp; cost per mile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6E9B0CF-E2EB-4CF5-B409-7CD6B5CC6665}"/>
              </a:ext>
            </a:extLst>
          </p:cNvPr>
          <p:cNvSpPr/>
          <p:nvPr/>
        </p:nvSpPr>
        <p:spPr>
          <a:xfrm>
            <a:off x="9514379" y="2458309"/>
            <a:ext cx="2142346" cy="465778"/>
          </a:xfrm>
          <a:prstGeom prst="rect">
            <a:avLst/>
          </a:prstGeom>
          <a:solidFill>
            <a:schemeClr val="accent2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Higher vehicle utilization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6B63090-C7F5-487E-8905-9C47994109F1}"/>
              </a:ext>
            </a:extLst>
          </p:cNvPr>
          <p:cNvSpPr/>
          <p:nvPr/>
        </p:nvSpPr>
        <p:spPr>
          <a:xfrm>
            <a:off x="553276" y="2475896"/>
            <a:ext cx="11371050" cy="698075"/>
          </a:xfrm>
          <a:prstGeom prst="rect">
            <a:avLst/>
          </a:prstGeom>
          <a:solidFill>
            <a:schemeClr val="accent2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Minimize the route time for a truck to start and return to a CDC covering all allocated suppliers by maximizing the vehicle utilization 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1A73F06-8E74-4401-BDAE-10648F35294C}"/>
              </a:ext>
            </a:extLst>
          </p:cNvPr>
          <p:cNvSpPr/>
          <p:nvPr/>
        </p:nvSpPr>
        <p:spPr>
          <a:xfrm>
            <a:off x="658611" y="3931412"/>
            <a:ext cx="2018327" cy="537825"/>
          </a:xfrm>
          <a:prstGeom prst="rect">
            <a:avLst/>
          </a:prstGeom>
          <a:solidFill>
            <a:schemeClr val="accent2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XXX Suppliers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1AD2AEA-7BB2-4C5B-AF6A-D3B6AEDCA0F8}"/>
              </a:ext>
            </a:extLst>
          </p:cNvPr>
          <p:cNvSpPr/>
          <p:nvPr/>
        </p:nvSpPr>
        <p:spPr>
          <a:xfrm>
            <a:off x="2837536" y="3916710"/>
            <a:ext cx="1866985" cy="537825"/>
          </a:xfrm>
          <a:prstGeom prst="rect">
            <a:avLst/>
          </a:prstGeom>
          <a:solidFill>
            <a:schemeClr val="accent2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400,000 + SKU’s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3310CCE-D8D5-443D-AF3F-A38B615EF4FB}"/>
              </a:ext>
            </a:extLst>
          </p:cNvPr>
          <p:cNvSpPr/>
          <p:nvPr/>
        </p:nvSpPr>
        <p:spPr>
          <a:xfrm>
            <a:off x="4865119" y="3910779"/>
            <a:ext cx="2118775" cy="537825"/>
          </a:xfrm>
          <a:prstGeom prst="rect">
            <a:avLst/>
          </a:prstGeom>
          <a:solidFill>
            <a:schemeClr val="accent2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180 + DC’s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BD51DEF-A522-47F9-B4F7-AC05FD0043B9}"/>
              </a:ext>
            </a:extLst>
          </p:cNvPr>
          <p:cNvSpPr/>
          <p:nvPr/>
        </p:nvSpPr>
        <p:spPr>
          <a:xfrm>
            <a:off x="7144492" y="3910778"/>
            <a:ext cx="2238046" cy="537825"/>
          </a:xfrm>
          <a:prstGeom prst="rect">
            <a:avLst/>
          </a:prstGeom>
          <a:solidFill>
            <a:schemeClr val="accent2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450,000 + Customers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9A56CCC-3B27-4B33-8E81-5ACF1C484942}"/>
              </a:ext>
            </a:extLst>
          </p:cNvPr>
          <p:cNvSpPr/>
          <p:nvPr/>
        </p:nvSpPr>
        <p:spPr>
          <a:xfrm>
            <a:off x="9554134" y="3910777"/>
            <a:ext cx="2195355" cy="537825"/>
          </a:xfrm>
          <a:prstGeom prst="rect">
            <a:avLst/>
          </a:prstGeom>
          <a:solidFill>
            <a:schemeClr val="accent2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1.3 Billion Cases/Year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E3429178-0427-4D6E-8DD1-0A5A252D7443}"/>
              </a:ext>
            </a:extLst>
          </p:cNvPr>
          <p:cNvSpPr/>
          <p:nvPr/>
        </p:nvSpPr>
        <p:spPr>
          <a:xfrm>
            <a:off x="708441" y="5501337"/>
            <a:ext cx="3532255" cy="576766"/>
          </a:xfrm>
          <a:prstGeom prst="rect">
            <a:avLst/>
          </a:prstGeom>
          <a:solidFill>
            <a:schemeClr val="accent2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Higher vehicle utilization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7008D8B-0A2A-41E3-9F2A-5BEF39F6BD61}"/>
              </a:ext>
            </a:extLst>
          </p:cNvPr>
          <p:cNvSpPr/>
          <p:nvPr/>
        </p:nvSpPr>
        <p:spPr>
          <a:xfrm>
            <a:off x="4660901" y="5501337"/>
            <a:ext cx="3369913" cy="576766"/>
          </a:xfrm>
          <a:prstGeom prst="rect">
            <a:avLst/>
          </a:prstGeom>
          <a:solidFill>
            <a:schemeClr val="accent2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Lower fulfillment response time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2B204D5-BD37-4174-B820-D9FFD804E783}"/>
              </a:ext>
            </a:extLst>
          </p:cNvPr>
          <p:cNvSpPr/>
          <p:nvPr/>
        </p:nvSpPr>
        <p:spPr>
          <a:xfrm>
            <a:off x="8437772" y="5501337"/>
            <a:ext cx="3356663" cy="576766"/>
          </a:xfrm>
          <a:prstGeom prst="rect">
            <a:avLst/>
          </a:prstGeom>
          <a:solidFill>
            <a:schemeClr val="accent2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Lower Inbound transportation costs</a:t>
            </a:r>
          </a:p>
        </p:txBody>
      </p:sp>
    </p:spTree>
    <p:extLst>
      <p:ext uri="{BB962C8B-B14F-4D97-AF65-F5344CB8AC3E}">
        <p14:creationId xmlns:p14="http://schemas.microsoft.com/office/powerpoint/2010/main" val="400513327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A83D604-89D7-4D1B-8E6F-F89743569DA4}"/>
              </a:ext>
            </a:extLst>
          </p:cNvPr>
          <p:cNvSpPr/>
          <p:nvPr/>
        </p:nvSpPr>
        <p:spPr>
          <a:xfrm>
            <a:off x="3575461" y="2444952"/>
            <a:ext cx="8193541" cy="3465514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11544216" cy="677642"/>
          </a:xfrm>
        </p:spPr>
        <p:txBody>
          <a:bodyPr>
            <a:normAutofit/>
          </a:bodyPr>
          <a:lstStyle/>
          <a:p>
            <a:r>
              <a:rPr lang="en-US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  Sysco Supply Chain Analytics – Inbound  Logistics Overview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E382D21-99B8-47A8-A087-7B3D071566CA}"/>
              </a:ext>
            </a:extLst>
          </p:cNvPr>
          <p:cNvSpPr/>
          <p:nvPr/>
        </p:nvSpPr>
        <p:spPr>
          <a:xfrm>
            <a:off x="301827" y="716057"/>
            <a:ext cx="2107876" cy="324000"/>
          </a:xfrm>
          <a:prstGeom prst="rect">
            <a:avLst/>
          </a:prstGeom>
          <a:solidFill>
            <a:srgbClr val="428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Business Challenge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883B14-DCD8-4147-A8A2-AD9A8F19544D}"/>
              </a:ext>
            </a:extLst>
          </p:cNvPr>
          <p:cNvSpPr/>
          <p:nvPr/>
        </p:nvSpPr>
        <p:spPr>
          <a:xfrm>
            <a:off x="319122" y="2016799"/>
            <a:ext cx="2756453" cy="324000"/>
          </a:xfrm>
          <a:prstGeom prst="rect">
            <a:avLst/>
          </a:prstGeom>
          <a:solidFill>
            <a:srgbClr val="428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Approach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538E1DE-A6E7-44F6-A1AC-E3B654873487}"/>
              </a:ext>
            </a:extLst>
          </p:cNvPr>
          <p:cNvSpPr txBox="1"/>
          <p:nvPr/>
        </p:nvSpPr>
        <p:spPr>
          <a:xfrm>
            <a:off x="301827" y="1100589"/>
            <a:ext cx="11752463" cy="646331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As the federal safety regulation that restricts hours on the road comes into play, there is a serious shortage of qualified truck drivers. Marketplace dynamics are driving wages higher, pushing up </a:t>
            </a:r>
            <a:r>
              <a:rPr lang="en-IN" dirty="0" err="1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labor</a:t>
            </a:r>
            <a:r>
              <a:rPr lang="en-IN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cost &amp; cost per mile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8B79E96-1D94-4F49-A897-891AA2E5AE7F}"/>
              </a:ext>
            </a:extLst>
          </p:cNvPr>
          <p:cNvSpPr txBox="1"/>
          <p:nvPr/>
        </p:nvSpPr>
        <p:spPr>
          <a:xfrm>
            <a:off x="3853755" y="2613320"/>
            <a:ext cx="7840228" cy="1408615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8E1410B-780E-484B-8CD3-7174D403224D}"/>
              </a:ext>
            </a:extLst>
          </p:cNvPr>
          <p:cNvSpPr/>
          <p:nvPr/>
        </p:nvSpPr>
        <p:spPr>
          <a:xfrm>
            <a:off x="509748" y="3633348"/>
            <a:ext cx="2473063" cy="728869"/>
          </a:xfrm>
          <a:prstGeom prst="rect">
            <a:avLst/>
          </a:prstGeom>
          <a:solidFill>
            <a:schemeClr val="accent2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Reduction of Inbound Logistic costs</a:t>
            </a:r>
          </a:p>
        </p:txBody>
      </p:sp>
      <p:sp>
        <p:nvSpPr>
          <p:cNvPr id="22" name="Equals 21">
            <a:extLst>
              <a:ext uri="{FF2B5EF4-FFF2-40B4-BE49-F238E27FC236}">
                <a16:creationId xmlns:a16="http://schemas.microsoft.com/office/drawing/2014/main" id="{EF5E050D-E06B-4F3E-91E5-A6726057E6CB}"/>
              </a:ext>
            </a:extLst>
          </p:cNvPr>
          <p:cNvSpPr/>
          <p:nvPr/>
        </p:nvSpPr>
        <p:spPr bwMode="auto">
          <a:xfrm>
            <a:off x="3103152" y="3705565"/>
            <a:ext cx="351968" cy="584434"/>
          </a:xfrm>
          <a:prstGeom prst="mathEqual">
            <a:avLst/>
          </a:prstGeom>
          <a:solidFill>
            <a:schemeClr val="accent2"/>
          </a:solidFill>
          <a:ln w="12700">
            <a:solidFill>
              <a:schemeClr val="accent6">
                <a:lumMod val="50000"/>
              </a:schemeClr>
            </a:solidFill>
            <a:round/>
            <a:headEnd/>
            <a:tailEnd/>
          </a:ln>
        </p:spPr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7EF67C8-110F-4255-8978-32D22D0FB024}"/>
              </a:ext>
            </a:extLst>
          </p:cNvPr>
          <p:cNvSpPr/>
          <p:nvPr/>
        </p:nvSpPr>
        <p:spPr>
          <a:xfrm>
            <a:off x="3957727" y="3084738"/>
            <a:ext cx="2358981" cy="465778"/>
          </a:xfrm>
          <a:prstGeom prst="rect">
            <a:avLst/>
          </a:prstGeom>
          <a:solidFill>
            <a:schemeClr val="accent2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Optimize vehicle capacity utilization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EE243C9-2A64-40D4-B274-B1251D430D75}"/>
              </a:ext>
            </a:extLst>
          </p:cNvPr>
          <p:cNvSpPr/>
          <p:nvPr/>
        </p:nvSpPr>
        <p:spPr>
          <a:xfrm>
            <a:off x="6791705" y="3084737"/>
            <a:ext cx="2136141" cy="46577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Optimize the fulfillment Leadtime</a:t>
            </a:r>
          </a:p>
        </p:txBody>
      </p:sp>
      <p:sp>
        <p:nvSpPr>
          <p:cNvPr id="30" name="Plus Sign 29">
            <a:extLst>
              <a:ext uri="{FF2B5EF4-FFF2-40B4-BE49-F238E27FC236}">
                <a16:creationId xmlns:a16="http://schemas.microsoft.com/office/drawing/2014/main" id="{63810114-13D8-4643-A061-27CAF5378978}"/>
              </a:ext>
            </a:extLst>
          </p:cNvPr>
          <p:cNvSpPr/>
          <p:nvPr/>
        </p:nvSpPr>
        <p:spPr bwMode="auto">
          <a:xfrm>
            <a:off x="6335548" y="3026079"/>
            <a:ext cx="437321" cy="583095"/>
          </a:xfrm>
          <a:prstGeom prst="mathPlus">
            <a:avLst/>
          </a:prstGeom>
          <a:noFill/>
          <a:ln w="12700">
            <a:solidFill>
              <a:srgbClr val="14252F"/>
            </a:solidFill>
            <a:round/>
            <a:headEnd/>
            <a:tailEnd/>
          </a:ln>
        </p:spPr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C2DC202-A943-4701-86E1-E2056F3E7424}"/>
              </a:ext>
            </a:extLst>
          </p:cNvPr>
          <p:cNvSpPr txBox="1"/>
          <p:nvPr/>
        </p:nvSpPr>
        <p:spPr>
          <a:xfrm>
            <a:off x="9509410" y="5541134"/>
            <a:ext cx="2259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Operations Research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6B72CE8-0A4B-4D90-942C-5A150769A153}"/>
              </a:ext>
            </a:extLst>
          </p:cNvPr>
          <p:cNvSpPr/>
          <p:nvPr/>
        </p:nvSpPr>
        <p:spPr>
          <a:xfrm>
            <a:off x="9420465" y="3084737"/>
            <a:ext cx="2136141" cy="465778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Optimize Product truck allocation</a:t>
            </a:r>
          </a:p>
        </p:txBody>
      </p:sp>
      <p:sp>
        <p:nvSpPr>
          <p:cNvPr id="34" name="Plus Sign 33">
            <a:extLst>
              <a:ext uri="{FF2B5EF4-FFF2-40B4-BE49-F238E27FC236}">
                <a16:creationId xmlns:a16="http://schemas.microsoft.com/office/drawing/2014/main" id="{3A43E22B-CEF0-4F38-A10C-90F82E6FE6EE}"/>
              </a:ext>
            </a:extLst>
          </p:cNvPr>
          <p:cNvSpPr/>
          <p:nvPr/>
        </p:nvSpPr>
        <p:spPr bwMode="auto">
          <a:xfrm>
            <a:off x="8946078" y="3050253"/>
            <a:ext cx="437321" cy="583095"/>
          </a:xfrm>
          <a:prstGeom prst="mathPlus">
            <a:avLst/>
          </a:prstGeom>
          <a:noFill/>
          <a:ln w="12700">
            <a:solidFill>
              <a:srgbClr val="14252F"/>
            </a:solidFill>
            <a:round/>
            <a:headEnd/>
            <a:tailEnd/>
          </a:ln>
        </p:spPr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083F2F9-5AB2-4842-B1C2-CCEA7E40000F}"/>
              </a:ext>
            </a:extLst>
          </p:cNvPr>
          <p:cNvSpPr txBox="1"/>
          <p:nvPr/>
        </p:nvSpPr>
        <p:spPr>
          <a:xfrm>
            <a:off x="3832926" y="4509494"/>
            <a:ext cx="5627294" cy="1254273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09D0F16-2039-49E3-92D8-C0885F9B3360}"/>
              </a:ext>
            </a:extLst>
          </p:cNvPr>
          <p:cNvSpPr/>
          <p:nvPr/>
        </p:nvSpPr>
        <p:spPr>
          <a:xfrm>
            <a:off x="4042122" y="4915577"/>
            <a:ext cx="2358981" cy="465778"/>
          </a:xfrm>
          <a:prstGeom prst="rect">
            <a:avLst/>
          </a:prstGeom>
          <a:solidFill>
            <a:schemeClr val="accent2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Optimize vehicle capacity Selection</a:t>
            </a:r>
          </a:p>
        </p:txBody>
      </p:sp>
      <p:sp>
        <p:nvSpPr>
          <p:cNvPr id="45" name="Plus Sign 44">
            <a:extLst>
              <a:ext uri="{FF2B5EF4-FFF2-40B4-BE49-F238E27FC236}">
                <a16:creationId xmlns:a16="http://schemas.microsoft.com/office/drawing/2014/main" id="{2CA5E4D3-8671-45AA-AA66-5616481D473D}"/>
              </a:ext>
            </a:extLst>
          </p:cNvPr>
          <p:cNvSpPr/>
          <p:nvPr/>
        </p:nvSpPr>
        <p:spPr bwMode="auto">
          <a:xfrm>
            <a:off x="6419943" y="4856918"/>
            <a:ext cx="437321" cy="583095"/>
          </a:xfrm>
          <a:prstGeom prst="mathPlus">
            <a:avLst/>
          </a:prstGeom>
          <a:noFill/>
          <a:ln w="12700">
            <a:solidFill>
              <a:srgbClr val="14252F"/>
            </a:solidFill>
            <a:round/>
            <a:headEnd/>
            <a:tailEnd/>
          </a:ln>
        </p:spPr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138E6BA6-C793-4E56-8DEB-FE447514FB59}"/>
              </a:ext>
            </a:extLst>
          </p:cNvPr>
          <p:cNvSpPr/>
          <p:nvPr/>
        </p:nvSpPr>
        <p:spPr>
          <a:xfrm>
            <a:off x="6945586" y="4915576"/>
            <a:ext cx="2358981" cy="465778"/>
          </a:xfrm>
          <a:prstGeom prst="rect">
            <a:avLst/>
          </a:prstGeom>
          <a:solidFill>
            <a:schemeClr val="accent2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Allocate Vehicle Capacity to Supplier</a:t>
            </a:r>
          </a:p>
        </p:txBody>
      </p:sp>
      <p:sp>
        <p:nvSpPr>
          <p:cNvPr id="5" name="Arrow: Down 4">
            <a:extLst>
              <a:ext uri="{FF2B5EF4-FFF2-40B4-BE49-F238E27FC236}">
                <a16:creationId xmlns:a16="http://schemas.microsoft.com/office/drawing/2014/main" id="{879069C1-617D-4B50-9307-933474EB0B52}"/>
              </a:ext>
            </a:extLst>
          </p:cNvPr>
          <p:cNvSpPr/>
          <p:nvPr/>
        </p:nvSpPr>
        <p:spPr>
          <a:xfrm>
            <a:off x="4757434" y="3534374"/>
            <a:ext cx="534711" cy="975120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2891716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BA60D851-39B2-4AAE-95A5-3C7A25AFACE8}"/>
              </a:ext>
            </a:extLst>
          </p:cNvPr>
          <p:cNvSpPr/>
          <p:nvPr/>
        </p:nvSpPr>
        <p:spPr>
          <a:xfrm>
            <a:off x="8549735" y="535844"/>
            <a:ext cx="3238989" cy="628299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589656D-3158-4B55-970D-691286DBA002}"/>
              </a:ext>
            </a:extLst>
          </p:cNvPr>
          <p:cNvSpPr txBox="1"/>
          <p:nvPr/>
        </p:nvSpPr>
        <p:spPr>
          <a:xfrm>
            <a:off x="8632163" y="4372018"/>
            <a:ext cx="3087780" cy="240065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en-US" sz="1500" b="1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endParaRPr lang="en-US" sz="1500" b="1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endParaRPr lang="en-US" sz="1500" b="1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endParaRPr lang="en-US" sz="1500" b="1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endParaRPr lang="en-US" sz="1500" b="1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endParaRPr lang="en-US" sz="1500" b="1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endParaRPr lang="en-US" sz="1500" b="1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endParaRPr lang="en-US" sz="1500" b="1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endParaRPr lang="en-US" sz="1500" b="1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en-US" sz="1500" b="1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55A0397-7397-4380-AE64-85510F15356D}"/>
              </a:ext>
            </a:extLst>
          </p:cNvPr>
          <p:cNvSpPr txBox="1"/>
          <p:nvPr/>
        </p:nvSpPr>
        <p:spPr>
          <a:xfrm>
            <a:off x="8618515" y="3013147"/>
            <a:ext cx="3101428" cy="124649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en-US" sz="1500" b="1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endParaRPr lang="en-US" sz="1500" b="1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endParaRPr lang="en-US" sz="1500" b="1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endParaRPr lang="en-US" sz="1500" b="1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endParaRPr lang="en-US" sz="1500" b="1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4B33D9A4-2583-45BD-ADA4-D0E69EF0DD15}"/>
              </a:ext>
            </a:extLst>
          </p:cNvPr>
          <p:cNvSpPr/>
          <p:nvPr/>
        </p:nvSpPr>
        <p:spPr>
          <a:xfrm>
            <a:off x="8632163" y="721749"/>
            <a:ext cx="3101428" cy="205342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US" sz="1500" b="1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549CA85-3694-4EDF-9E78-A26E7258B890}"/>
              </a:ext>
            </a:extLst>
          </p:cNvPr>
          <p:cNvSpPr/>
          <p:nvPr/>
        </p:nvSpPr>
        <p:spPr>
          <a:xfrm>
            <a:off x="4064731" y="565191"/>
            <a:ext cx="3930696" cy="628299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2A52D6B-9587-4EE1-9DFB-C31990AC67EA}"/>
              </a:ext>
            </a:extLst>
          </p:cNvPr>
          <p:cNvSpPr/>
          <p:nvPr/>
        </p:nvSpPr>
        <p:spPr>
          <a:xfrm>
            <a:off x="4166869" y="2894460"/>
            <a:ext cx="3705725" cy="389202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16679FE-73CC-4D40-B56B-55208D14281B}"/>
              </a:ext>
            </a:extLst>
          </p:cNvPr>
          <p:cNvSpPr/>
          <p:nvPr/>
        </p:nvSpPr>
        <p:spPr>
          <a:xfrm>
            <a:off x="4223509" y="4888832"/>
            <a:ext cx="3569361" cy="178642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972D16D-A57F-4C9E-A076-B541FC9CAFED}"/>
              </a:ext>
            </a:extLst>
          </p:cNvPr>
          <p:cNvSpPr/>
          <p:nvPr/>
        </p:nvSpPr>
        <p:spPr>
          <a:xfrm>
            <a:off x="471733" y="503493"/>
            <a:ext cx="3022093" cy="628299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F85A033-6B23-43F2-983B-DE1F8B9381BC}"/>
              </a:ext>
            </a:extLst>
          </p:cNvPr>
          <p:cNvSpPr txBox="1"/>
          <p:nvPr/>
        </p:nvSpPr>
        <p:spPr>
          <a:xfrm>
            <a:off x="639821" y="2894460"/>
            <a:ext cx="2671447" cy="170816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en-US" sz="1500" b="1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endParaRPr lang="en-US" sz="1500" b="1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endParaRPr lang="en-US" sz="1500" b="1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endParaRPr lang="en-US" sz="1500" b="1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endParaRPr lang="en-US" sz="1500" b="1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endParaRPr lang="en-US" sz="1500" b="1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endParaRPr lang="en-US" sz="1500" b="1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ED5198D-DCD0-40C3-BA7E-D6C53CDF5355}"/>
              </a:ext>
            </a:extLst>
          </p:cNvPr>
          <p:cNvSpPr/>
          <p:nvPr/>
        </p:nvSpPr>
        <p:spPr>
          <a:xfrm>
            <a:off x="677647" y="775433"/>
            <a:ext cx="2670794" cy="187691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US" sz="1500" b="1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D3DC9D9-8C76-41A4-BF53-7815021F8267}"/>
              </a:ext>
            </a:extLst>
          </p:cNvPr>
          <p:cNvSpPr txBox="1"/>
          <p:nvPr/>
        </p:nvSpPr>
        <p:spPr>
          <a:xfrm>
            <a:off x="4262406" y="5010387"/>
            <a:ext cx="3483428" cy="147732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500" b="1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Optimize product truck allocation</a:t>
            </a:r>
          </a:p>
          <a:p>
            <a:pPr algn="ctr"/>
            <a:endParaRPr lang="en-US" sz="1500" b="1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endParaRPr lang="en-US" sz="1500" b="1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endParaRPr lang="en-US" sz="1500" b="1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endParaRPr lang="en-US" sz="1500" b="1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en-US" sz="1500" b="1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80AFB7F-EDBF-4EBB-AD4C-3CA67C821AFE}"/>
              </a:ext>
            </a:extLst>
          </p:cNvPr>
          <p:cNvSpPr txBox="1"/>
          <p:nvPr/>
        </p:nvSpPr>
        <p:spPr>
          <a:xfrm>
            <a:off x="4276054" y="3063229"/>
            <a:ext cx="3483428" cy="147732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500" b="1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Optimize the Fulfillment time</a:t>
            </a:r>
          </a:p>
          <a:p>
            <a:pPr algn="ctr"/>
            <a:endParaRPr lang="en-US" sz="1500" b="1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endParaRPr lang="en-US" sz="1500" b="1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endParaRPr lang="en-US" sz="1500" b="1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endParaRPr lang="en-US" sz="1500" b="1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endParaRPr lang="en-US" sz="1500" b="1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A6CFE50-54B2-49BC-B035-54EEF5E87802}"/>
              </a:ext>
            </a:extLst>
          </p:cNvPr>
          <p:cNvSpPr/>
          <p:nvPr/>
        </p:nvSpPr>
        <p:spPr>
          <a:xfrm>
            <a:off x="4166869" y="709010"/>
            <a:ext cx="3705725" cy="203887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500" b="1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Optimize vehicle capacity utilization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-13413" y="69429"/>
            <a:ext cx="11544216" cy="268094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Supply Chain Analytics – Inbound  Logistics Solution detailed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8EE9149-B9ED-465E-BF90-146881BD0DEE}"/>
              </a:ext>
            </a:extLst>
          </p:cNvPr>
          <p:cNvSpPr/>
          <p:nvPr/>
        </p:nvSpPr>
        <p:spPr>
          <a:xfrm>
            <a:off x="4814398" y="1069332"/>
            <a:ext cx="2434039" cy="723615"/>
          </a:xfrm>
          <a:prstGeom prst="rect">
            <a:avLst/>
          </a:prstGeom>
          <a:solidFill>
            <a:srgbClr val="428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Supply Vehicle Optimization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D9EE855-0FEB-4E66-9B52-E411B5B12E48}"/>
              </a:ext>
            </a:extLst>
          </p:cNvPr>
          <p:cNvSpPr/>
          <p:nvPr/>
        </p:nvSpPr>
        <p:spPr>
          <a:xfrm>
            <a:off x="4814397" y="1824315"/>
            <a:ext cx="2434039" cy="769084"/>
          </a:xfrm>
          <a:prstGeom prst="rect">
            <a:avLst/>
          </a:prstGeom>
          <a:solidFill>
            <a:srgbClr val="428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Optimized Supply Demand Capacity Model 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52C02F2-5FA4-49B9-B65A-665E09CE3857}"/>
              </a:ext>
            </a:extLst>
          </p:cNvPr>
          <p:cNvSpPr/>
          <p:nvPr/>
        </p:nvSpPr>
        <p:spPr>
          <a:xfrm>
            <a:off x="4813058" y="3493281"/>
            <a:ext cx="2434039" cy="838473"/>
          </a:xfrm>
          <a:prstGeom prst="rect">
            <a:avLst/>
          </a:prstGeom>
          <a:solidFill>
            <a:srgbClr val="428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Vehicle Shortest Path Model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52FDA6B-79F3-4619-BCA4-1665D2A64F74}"/>
              </a:ext>
            </a:extLst>
          </p:cNvPr>
          <p:cNvSpPr/>
          <p:nvPr/>
        </p:nvSpPr>
        <p:spPr>
          <a:xfrm>
            <a:off x="4813059" y="5529181"/>
            <a:ext cx="2434039" cy="838473"/>
          </a:xfrm>
          <a:prstGeom prst="rect">
            <a:avLst/>
          </a:prstGeom>
          <a:solidFill>
            <a:srgbClr val="428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Demand Capacity Item Allocation Model</a:t>
            </a:r>
          </a:p>
        </p:txBody>
      </p:sp>
      <p:sp>
        <p:nvSpPr>
          <p:cNvPr id="28" name="Rectangle 115">
            <a:extLst>
              <a:ext uri="{FF2B5EF4-FFF2-40B4-BE49-F238E27FC236}">
                <a16:creationId xmlns:a16="http://schemas.microsoft.com/office/drawing/2014/main" id="{5B041BAF-1EAB-4FB2-B2B3-AF54D51235F6}"/>
              </a:ext>
            </a:extLst>
          </p:cNvPr>
          <p:cNvSpPr>
            <a:spLocks noChangeArrowheads="1"/>
          </p:cNvSpPr>
          <p:nvPr/>
        </p:nvSpPr>
        <p:spPr bwMode="gray">
          <a:xfrm>
            <a:off x="846161" y="1390020"/>
            <a:ext cx="2333767" cy="337647"/>
          </a:xfrm>
          <a:prstGeom prst="rect">
            <a:avLst/>
          </a:prstGeom>
          <a:solidFill>
            <a:schemeClr val="accent3">
              <a:lumMod val="40000"/>
              <a:lumOff val="60000"/>
              <a:alpha val="20000"/>
            </a:schemeClr>
          </a:solidFill>
          <a:ln w="127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square" anchor="ctr"/>
          <a:lstStyle/>
          <a:p>
            <a:pPr algn="ctr">
              <a:defRPr/>
            </a:pPr>
            <a:r>
              <a:rPr lang="en-US" sz="1200" b="1" noProof="1">
                <a:solidFill>
                  <a:srgbClr val="2F3542"/>
                </a:solidFill>
                <a:latin typeface="Segoe UI Light" pitchFamily="34" charset="0"/>
              </a:rPr>
              <a:t>Maximum trips</a:t>
            </a:r>
          </a:p>
        </p:txBody>
      </p:sp>
      <p:sp>
        <p:nvSpPr>
          <p:cNvPr id="29" name="Rectangle 116">
            <a:extLst>
              <a:ext uri="{FF2B5EF4-FFF2-40B4-BE49-F238E27FC236}">
                <a16:creationId xmlns:a16="http://schemas.microsoft.com/office/drawing/2014/main" id="{3ACF03FD-B9CF-4954-A9DF-24CAF4B367BD}"/>
              </a:ext>
            </a:extLst>
          </p:cNvPr>
          <p:cNvSpPr>
            <a:spLocks noChangeArrowheads="1"/>
          </p:cNvSpPr>
          <p:nvPr/>
        </p:nvSpPr>
        <p:spPr bwMode="gray">
          <a:xfrm>
            <a:off x="846161" y="1799519"/>
            <a:ext cx="2333767" cy="315077"/>
          </a:xfrm>
          <a:prstGeom prst="rect">
            <a:avLst/>
          </a:prstGeom>
          <a:solidFill>
            <a:schemeClr val="accent3">
              <a:lumMod val="40000"/>
              <a:lumOff val="60000"/>
              <a:alpha val="20000"/>
            </a:schemeClr>
          </a:solidFill>
          <a:ln w="127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square" anchor="ctr"/>
          <a:lstStyle/>
          <a:p>
            <a:pPr algn="ctr">
              <a:defRPr/>
            </a:pPr>
            <a:r>
              <a:rPr lang="en-US" sz="1200" b="1" noProof="1">
                <a:solidFill>
                  <a:srgbClr val="2F3542"/>
                </a:solidFill>
                <a:latin typeface="Segoe UI Light" pitchFamily="34" charset="0"/>
              </a:rPr>
              <a:t>Vehicle and Demand Capacities</a:t>
            </a:r>
          </a:p>
        </p:txBody>
      </p:sp>
      <p:sp>
        <p:nvSpPr>
          <p:cNvPr id="30" name="Rectangle 117">
            <a:extLst>
              <a:ext uri="{FF2B5EF4-FFF2-40B4-BE49-F238E27FC236}">
                <a16:creationId xmlns:a16="http://schemas.microsoft.com/office/drawing/2014/main" id="{E4FB5579-C428-4945-AF43-E19532D171D0}"/>
              </a:ext>
            </a:extLst>
          </p:cNvPr>
          <p:cNvSpPr>
            <a:spLocks noChangeArrowheads="1"/>
          </p:cNvSpPr>
          <p:nvPr/>
        </p:nvSpPr>
        <p:spPr bwMode="gray">
          <a:xfrm>
            <a:off x="846161" y="2193071"/>
            <a:ext cx="2333767" cy="314141"/>
          </a:xfrm>
          <a:prstGeom prst="rect">
            <a:avLst/>
          </a:prstGeom>
          <a:solidFill>
            <a:schemeClr val="accent3">
              <a:lumMod val="40000"/>
              <a:lumOff val="60000"/>
              <a:alpha val="20000"/>
            </a:schemeClr>
          </a:solidFill>
          <a:ln w="127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square" anchor="ctr"/>
          <a:lstStyle/>
          <a:p>
            <a:pPr algn="ctr">
              <a:defRPr/>
            </a:pPr>
            <a:r>
              <a:rPr lang="en-US" sz="1200" b="1" noProof="1">
                <a:solidFill>
                  <a:srgbClr val="2F3542"/>
                </a:solidFill>
                <a:latin typeface="Segoe UI Light" pitchFamily="34" charset="0"/>
              </a:rPr>
              <a:t>Average Unit Freight Cost</a:t>
            </a:r>
          </a:p>
        </p:txBody>
      </p:sp>
      <p:sp>
        <p:nvSpPr>
          <p:cNvPr id="31" name="Rectangle 115">
            <a:extLst>
              <a:ext uri="{FF2B5EF4-FFF2-40B4-BE49-F238E27FC236}">
                <a16:creationId xmlns:a16="http://schemas.microsoft.com/office/drawing/2014/main" id="{477C4A08-6706-4BA7-8EC1-DC5A59F27C1E}"/>
              </a:ext>
            </a:extLst>
          </p:cNvPr>
          <p:cNvSpPr>
            <a:spLocks noChangeArrowheads="1"/>
          </p:cNvSpPr>
          <p:nvPr/>
        </p:nvSpPr>
        <p:spPr bwMode="gray">
          <a:xfrm>
            <a:off x="846161" y="959455"/>
            <a:ext cx="2333767" cy="349774"/>
          </a:xfrm>
          <a:prstGeom prst="rect">
            <a:avLst/>
          </a:prstGeom>
          <a:solidFill>
            <a:schemeClr val="accent3">
              <a:lumMod val="40000"/>
              <a:lumOff val="60000"/>
              <a:alpha val="20000"/>
            </a:schemeClr>
          </a:solidFill>
          <a:ln w="127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square" anchor="ctr"/>
          <a:lstStyle/>
          <a:p>
            <a:pPr algn="ctr">
              <a:defRPr/>
            </a:pPr>
            <a:r>
              <a:rPr lang="en-US" sz="1200" b="1" noProof="1">
                <a:solidFill>
                  <a:srgbClr val="2F3542"/>
                </a:solidFill>
                <a:latin typeface="Segoe UI Light" pitchFamily="34" charset="0"/>
              </a:rPr>
              <a:t>Number of Vehicles</a:t>
            </a:r>
          </a:p>
        </p:txBody>
      </p:sp>
      <p:sp>
        <p:nvSpPr>
          <p:cNvPr id="33" name="Rectangle 115">
            <a:extLst>
              <a:ext uri="{FF2B5EF4-FFF2-40B4-BE49-F238E27FC236}">
                <a16:creationId xmlns:a16="http://schemas.microsoft.com/office/drawing/2014/main" id="{8EC5AD53-8EA7-4D75-846F-391B5E118AA0}"/>
              </a:ext>
            </a:extLst>
          </p:cNvPr>
          <p:cNvSpPr>
            <a:spLocks noChangeArrowheads="1"/>
          </p:cNvSpPr>
          <p:nvPr/>
        </p:nvSpPr>
        <p:spPr bwMode="gray">
          <a:xfrm>
            <a:off x="846161" y="3352140"/>
            <a:ext cx="2333767" cy="368264"/>
          </a:xfrm>
          <a:prstGeom prst="rect">
            <a:avLst/>
          </a:prstGeom>
          <a:solidFill>
            <a:schemeClr val="accent3">
              <a:lumMod val="40000"/>
              <a:lumOff val="60000"/>
              <a:alpha val="20000"/>
            </a:schemeClr>
          </a:solidFill>
          <a:ln w="127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square" anchor="ctr"/>
          <a:lstStyle/>
          <a:p>
            <a:pPr algn="ctr">
              <a:defRPr/>
            </a:pPr>
            <a:r>
              <a:rPr lang="en-US" sz="1200" b="1" noProof="1">
                <a:solidFill>
                  <a:srgbClr val="2F3542"/>
                </a:solidFill>
                <a:latin typeface="Segoe UI Light" pitchFamily="34" charset="0"/>
              </a:rPr>
              <a:t>Route Lead time Matrix</a:t>
            </a:r>
          </a:p>
        </p:txBody>
      </p:sp>
      <p:sp>
        <p:nvSpPr>
          <p:cNvPr id="34" name="Rectangle 116">
            <a:extLst>
              <a:ext uri="{FF2B5EF4-FFF2-40B4-BE49-F238E27FC236}">
                <a16:creationId xmlns:a16="http://schemas.microsoft.com/office/drawing/2014/main" id="{7FE2D96C-7C63-40FE-BE11-ABEC3E5BF0F4}"/>
              </a:ext>
            </a:extLst>
          </p:cNvPr>
          <p:cNvSpPr>
            <a:spLocks noChangeArrowheads="1"/>
          </p:cNvSpPr>
          <p:nvPr/>
        </p:nvSpPr>
        <p:spPr bwMode="gray">
          <a:xfrm>
            <a:off x="846161" y="3799226"/>
            <a:ext cx="2333767" cy="329373"/>
          </a:xfrm>
          <a:prstGeom prst="rect">
            <a:avLst/>
          </a:prstGeom>
          <a:solidFill>
            <a:schemeClr val="accent3">
              <a:lumMod val="40000"/>
              <a:lumOff val="60000"/>
              <a:alpha val="20000"/>
            </a:schemeClr>
          </a:solidFill>
          <a:ln w="127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square" anchor="ctr"/>
          <a:lstStyle/>
          <a:p>
            <a:pPr algn="ctr">
              <a:defRPr/>
            </a:pPr>
            <a:r>
              <a:rPr lang="en-US" sz="1200" b="1" noProof="1">
                <a:solidFill>
                  <a:srgbClr val="2F3542"/>
                </a:solidFill>
                <a:latin typeface="Segoe UI Light" pitchFamily="34" charset="0"/>
              </a:rPr>
              <a:t>Starting node</a:t>
            </a:r>
          </a:p>
        </p:txBody>
      </p:sp>
      <p:sp>
        <p:nvSpPr>
          <p:cNvPr id="35" name="Rectangle 117">
            <a:extLst>
              <a:ext uri="{FF2B5EF4-FFF2-40B4-BE49-F238E27FC236}">
                <a16:creationId xmlns:a16="http://schemas.microsoft.com/office/drawing/2014/main" id="{C2B3DB97-EA72-4EF2-8123-BAD51DD7A6C4}"/>
              </a:ext>
            </a:extLst>
          </p:cNvPr>
          <p:cNvSpPr>
            <a:spLocks noChangeArrowheads="1"/>
          </p:cNvSpPr>
          <p:nvPr/>
        </p:nvSpPr>
        <p:spPr bwMode="gray">
          <a:xfrm>
            <a:off x="846161" y="4221133"/>
            <a:ext cx="2333767" cy="286365"/>
          </a:xfrm>
          <a:prstGeom prst="rect">
            <a:avLst/>
          </a:prstGeom>
          <a:solidFill>
            <a:schemeClr val="accent3">
              <a:lumMod val="40000"/>
              <a:lumOff val="60000"/>
              <a:alpha val="20000"/>
            </a:schemeClr>
          </a:solidFill>
          <a:ln w="127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square" anchor="ctr"/>
          <a:lstStyle/>
          <a:p>
            <a:pPr algn="ctr">
              <a:defRPr/>
            </a:pPr>
            <a:r>
              <a:rPr lang="en-US" sz="1200" b="1" noProof="1">
                <a:solidFill>
                  <a:srgbClr val="2F3542"/>
                </a:solidFill>
                <a:latin typeface="Segoe UI Light" pitchFamily="34" charset="0"/>
              </a:rPr>
              <a:t>Ending node </a:t>
            </a:r>
          </a:p>
        </p:txBody>
      </p:sp>
      <p:sp>
        <p:nvSpPr>
          <p:cNvPr id="36" name="Rectangle 115">
            <a:extLst>
              <a:ext uri="{FF2B5EF4-FFF2-40B4-BE49-F238E27FC236}">
                <a16:creationId xmlns:a16="http://schemas.microsoft.com/office/drawing/2014/main" id="{F730C2F8-B210-45EB-99A8-78400105CBFF}"/>
              </a:ext>
            </a:extLst>
          </p:cNvPr>
          <p:cNvSpPr>
            <a:spLocks noChangeArrowheads="1"/>
          </p:cNvSpPr>
          <p:nvPr/>
        </p:nvSpPr>
        <p:spPr bwMode="gray">
          <a:xfrm>
            <a:off x="846161" y="3010644"/>
            <a:ext cx="2333767" cy="280847"/>
          </a:xfrm>
          <a:prstGeom prst="rect">
            <a:avLst/>
          </a:prstGeom>
          <a:solidFill>
            <a:schemeClr val="accent3">
              <a:lumMod val="40000"/>
              <a:lumOff val="60000"/>
              <a:alpha val="20000"/>
            </a:schemeClr>
          </a:solidFill>
          <a:ln w="127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square" anchor="ctr"/>
          <a:lstStyle/>
          <a:p>
            <a:pPr algn="ctr">
              <a:defRPr/>
            </a:pPr>
            <a:r>
              <a:rPr lang="en-US" sz="1200" b="1" noProof="1">
                <a:solidFill>
                  <a:srgbClr val="2F3542"/>
                </a:solidFill>
                <a:latin typeface="Segoe UI Light" pitchFamily="34" charset="0"/>
              </a:rPr>
              <a:t>Network Map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6896EC5-64CE-42B1-8346-E30C0C1222F4}"/>
              </a:ext>
            </a:extLst>
          </p:cNvPr>
          <p:cNvSpPr txBox="1"/>
          <p:nvPr/>
        </p:nvSpPr>
        <p:spPr>
          <a:xfrm>
            <a:off x="635962" y="4736265"/>
            <a:ext cx="2675306" cy="193899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en-US" sz="1500" b="1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endParaRPr lang="en-US" sz="1500" b="1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endParaRPr lang="en-US" sz="1500" b="1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endParaRPr lang="en-US" sz="1500" b="1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endParaRPr lang="en-US" sz="1500" b="1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endParaRPr lang="en-US" sz="1500" b="1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endParaRPr lang="en-US" sz="1500" b="1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endParaRPr lang="en-US" sz="1500" b="1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9" name="Rectangle 115">
            <a:extLst>
              <a:ext uri="{FF2B5EF4-FFF2-40B4-BE49-F238E27FC236}">
                <a16:creationId xmlns:a16="http://schemas.microsoft.com/office/drawing/2014/main" id="{52CF288D-4A59-40AA-B01A-9FDE86D266FE}"/>
              </a:ext>
            </a:extLst>
          </p:cNvPr>
          <p:cNvSpPr>
            <a:spLocks noChangeArrowheads="1"/>
          </p:cNvSpPr>
          <p:nvPr/>
        </p:nvSpPr>
        <p:spPr bwMode="gray">
          <a:xfrm>
            <a:off x="846161" y="5291007"/>
            <a:ext cx="2262547" cy="375348"/>
          </a:xfrm>
          <a:prstGeom prst="rect">
            <a:avLst/>
          </a:prstGeom>
          <a:solidFill>
            <a:schemeClr val="accent3">
              <a:lumMod val="40000"/>
              <a:lumOff val="60000"/>
              <a:alpha val="20000"/>
            </a:schemeClr>
          </a:solidFill>
          <a:ln w="127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square" anchor="ctr"/>
          <a:lstStyle/>
          <a:p>
            <a:pPr algn="ctr">
              <a:defRPr/>
            </a:pPr>
            <a:r>
              <a:rPr lang="en-US" sz="1200" b="1" noProof="1">
                <a:solidFill>
                  <a:srgbClr val="2F3542"/>
                </a:solidFill>
                <a:latin typeface="Segoe UI Light" pitchFamily="34" charset="0"/>
              </a:rPr>
              <a:t>Supplier ldentifier</a:t>
            </a:r>
          </a:p>
        </p:txBody>
      </p:sp>
      <p:sp>
        <p:nvSpPr>
          <p:cNvPr id="40" name="Rectangle 116">
            <a:extLst>
              <a:ext uri="{FF2B5EF4-FFF2-40B4-BE49-F238E27FC236}">
                <a16:creationId xmlns:a16="http://schemas.microsoft.com/office/drawing/2014/main" id="{0C9D5530-33B7-4F01-9904-7FEB8099495B}"/>
              </a:ext>
            </a:extLst>
          </p:cNvPr>
          <p:cNvSpPr>
            <a:spLocks noChangeArrowheads="1"/>
          </p:cNvSpPr>
          <p:nvPr/>
        </p:nvSpPr>
        <p:spPr bwMode="gray">
          <a:xfrm>
            <a:off x="842341" y="5737304"/>
            <a:ext cx="2262547" cy="363849"/>
          </a:xfrm>
          <a:prstGeom prst="rect">
            <a:avLst/>
          </a:prstGeom>
          <a:solidFill>
            <a:schemeClr val="accent3">
              <a:lumMod val="40000"/>
              <a:lumOff val="60000"/>
              <a:alpha val="20000"/>
            </a:schemeClr>
          </a:solidFill>
          <a:ln w="127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square" anchor="ctr"/>
          <a:lstStyle/>
          <a:p>
            <a:pPr algn="ctr">
              <a:defRPr/>
            </a:pPr>
            <a:r>
              <a:rPr lang="en-US" sz="1200" b="1" noProof="1">
                <a:solidFill>
                  <a:srgbClr val="2F3542"/>
                </a:solidFill>
                <a:latin typeface="Segoe UI Light" pitchFamily="34" charset="0"/>
              </a:rPr>
              <a:t>SKU Capacity Contribution</a:t>
            </a:r>
          </a:p>
        </p:txBody>
      </p:sp>
      <p:sp>
        <p:nvSpPr>
          <p:cNvPr id="41" name="Rectangle 117">
            <a:extLst>
              <a:ext uri="{FF2B5EF4-FFF2-40B4-BE49-F238E27FC236}">
                <a16:creationId xmlns:a16="http://schemas.microsoft.com/office/drawing/2014/main" id="{F7408CF7-0ABF-42F2-BBE4-AAE7F061B31F}"/>
              </a:ext>
            </a:extLst>
          </p:cNvPr>
          <p:cNvSpPr>
            <a:spLocks noChangeArrowheads="1"/>
          </p:cNvSpPr>
          <p:nvPr/>
        </p:nvSpPr>
        <p:spPr bwMode="gray">
          <a:xfrm>
            <a:off x="553518" y="7519429"/>
            <a:ext cx="2262547" cy="155581"/>
          </a:xfrm>
          <a:prstGeom prst="rect">
            <a:avLst/>
          </a:prstGeom>
          <a:solidFill>
            <a:schemeClr val="accent3">
              <a:lumMod val="40000"/>
              <a:lumOff val="60000"/>
              <a:alpha val="20000"/>
            </a:schemeClr>
          </a:solidFill>
          <a:ln w="127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square" anchor="ctr"/>
          <a:lstStyle/>
          <a:p>
            <a:pPr algn="ctr">
              <a:defRPr/>
            </a:pPr>
            <a:r>
              <a:rPr lang="en-US" sz="1200" b="1" noProof="1">
                <a:solidFill>
                  <a:srgbClr val="2F3542"/>
                </a:solidFill>
                <a:latin typeface="Segoe UI Light" pitchFamily="34" charset="0"/>
              </a:rPr>
              <a:t>Vehicle Capacity Contribution</a:t>
            </a:r>
          </a:p>
        </p:txBody>
      </p:sp>
      <p:sp>
        <p:nvSpPr>
          <p:cNvPr id="42" name="Rectangle 115">
            <a:extLst>
              <a:ext uri="{FF2B5EF4-FFF2-40B4-BE49-F238E27FC236}">
                <a16:creationId xmlns:a16="http://schemas.microsoft.com/office/drawing/2014/main" id="{1AFBFC93-29D6-4181-91FF-3C0DF0C8B7C6}"/>
              </a:ext>
            </a:extLst>
          </p:cNvPr>
          <p:cNvSpPr>
            <a:spLocks noChangeArrowheads="1"/>
          </p:cNvSpPr>
          <p:nvPr/>
        </p:nvSpPr>
        <p:spPr bwMode="gray">
          <a:xfrm>
            <a:off x="851505" y="4888832"/>
            <a:ext cx="2262547" cy="338329"/>
          </a:xfrm>
          <a:prstGeom prst="rect">
            <a:avLst/>
          </a:prstGeom>
          <a:solidFill>
            <a:schemeClr val="accent3">
              <a:lumMod val="40000"/>
              <a:lumOff val="60000"/>
              <a:alpha val="20000"/>
            </a:schemeClr>
          </a:solidFill>
          <a:ln w="127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square" anchor="ctr"/>
          <a:lstStyle/>
          <a:p>
            <a:pPr algn="ctr">
              <a:defRPr/>
            </a:pPr>
            <a:r>
              <a:rPr lang="en-US" sz="1200" b="1" noProof="1">
                <a:solidFill>
                  <a:srgbClr val="2F3542"/>
                </a:solidFill>
                <a:latin typeface="Segoe UI Light" pitchFamily="34" charset="0"/>
              </a:rPr>
              <a:t>Vehicle Identifier</a:t>
            </a:r>
          </a:p>
        </p:txBody>
      </p:sp>
      <p:sp>
        <p:nvSpPr>
          <p:cNvPr id="43" name="Rectangle 116">
            <a:extLst>
              <a:ext uri="{FF2B5EF4-FFF2-40B4-BE49-F238E27FC236}">
                <a16:creationId xmlns:a16="http://schemas.microsoft.com/office/drawing/2014/main" id="{D96EC595-CE53-4298-B628-07E3889A459B}"/>
              </a:ext>
            </a:extLst>
          </p:cNvPr>
          <p:cNvSpPr>
            <a:spLocks noChangeArrowheads="1"/>
          </p:cNvSpPr>
          <p:nvPr/>
        </p:nvSpPr>
        <p:spPr bwMode="gray">
          <a:xfrm>
            <a:off x="842340" y="6178457"/>
            <a:ext cx="2262547" cy="363849"/>
          </a:xfrm>
          <a:prstGeom prst="rect">
            <a:avLst/>
          </a:prstGeom>
          <a:solidFill>
            <a:schemeClr val="accent3">
              <a:lumMod val="40000"/>
              <a:lumOff val="60000"/>
              <a:alpha val="20000"/>
            </a:schemeClr>
          </a:solidFill>
          <a:ln w="127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square" anchor="ctr"/>
          <a:lstStyle/>
          <a:p>
            <a:pPr algn="ctr">
              <a:defRPr/>
            </a:pPr>
            <a:r>
              <a:rPr lang="en-US" sz="1200" b="1" noProof="1">
                <a:solidFill>
                  <a:srgbClr val="2F3542"/>
                </a:solidFill>
                <a:latin typeface="Segoe UI Light" pitchFamily="34" charset="0"/>
              </a:rPr>
              <a:t>Vehicle Capacity Contribution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F3BE3360-A5F5-42FD-90EA-39E7B5B7211A}"/>
              </a:ext>
            </a:extLst>
          </p:cNvPr>
          <p:cNvSpPr/>
          <p:nvPr/>
        </p:nvSpPr>
        <p:spPr>
          <a:xfrm>
            <a:off x="3629100" y="3164686"/>
            <a:ext cx="330897" cy="1088891"/>
          </a:xfrm>
          <a:prstGeom prst="rightArrow">
            <a:avLst>
              <a:gd name="adj1" fmla="val 50000"/>
              <a:gd name="adj2" fmla="val 988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5" name="Arrow: Right 44">
            <a:extLst>
              <a:ext uri="{FF2B5EF4-FFF2-40B4-BE49-F238E27FC236}">
                <a16:creationId xmlns:a16="http://schemas.microsoft.com/office/drawing/2014/main" id="{47D093A8-8E2C-4A3E-9638-B256C1A3DE17}"/>
              </a:ext>
            </a:extLst>
          </p:cNvPr>
          <p:cNvSpPr/>
          <p:nvPr/>
        </p:nvSpPr>
        <p:spPr>
          <a:xfrm>
            <a:off x="8131037" y="3100545"/>
            <a:ext cx="330897" cy="1088891"/>
          </a:xfrm>
          <a:prstGeom prst="rightArrow">
            <a:avLst>
              <a:gd name="adj1" fmla="val 50000"/>
              <a:gd name="adj2" fmla="val 988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Arrow: Curved Right 9">
            <a:extLst>
              <a:ext uri="{FF2B5EF4-FFF2-40B4-BE49-F238E27FC236}">
                <a16:creationId xmlns:a16="http://schemas.microsoft.com/office/drawing/2014/main" id="{439D16D2-8C3A-4704-8C4F-DE7F85C5F22E}"/>
              </a:ext>
            </a:extLst>
          </p:cNvPr>
          <p:cNvSpPr/>
          <p:nvPr/>
        </p:nvSpPr>
        <p:spPr>
          <a:xfrm>
            <a:off x="4531057" y="3493281"/>
            <a:ext cx="282001" cy="419236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49" name="Arrow: Curved Right 48">
            <a:extLst>
              <a:ext uri="{FF2B5EF4-FFF2-40B4-BE49-F238E27FC236}">
                <a16:creationId xmlns:a16="http://schemas.microsoft.com/office/drawing/2014/main" id="{A09234D0-D0C1-41BB-85DA-2BCACF81B381}"/>
              </a:ext>
            </a:extLst>
          </p:cNvPr>
          <p:cNvSpPr/>
          <p:nvPr/>
        </p:nvSpPr>
        <p:spPr>
          <a:xfrm>
            <a:off x="4559573" y="5539433"/>
            <a:ext cx="282001" cy="419236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53" name="Rectangle 115">
            <a:extLst>
              <a:ext uri="{FF2B5EF4-FFF2-40B4-BE49-F238E27FC236}">
                <a16:creationId xmlns:a16="http://schemas.microsoft.com/office/drawing/2014/main" id="{D1FD9C5C-B213-46B6-9A41-D983B95EBDF5}"/>
              </a:ext>
            </a:extLst>
          </p:cNvPr>
          <p:cNvSpPr>
            <a:spLocks noChangeArrowheads="1"/>
          </p:cNvSpPr>
          <p:nvPr/>
        </p:nvSpPr>
        <p:spPr bwMode="gray">
          <a:xfrm>
            <a:off x="8749862" y="857248"/>
            <a:ext cx="2893325" cy="521758"/>
          </a:xfrm>
          <a:prstGeom prst="rect">
            <a:avLst/>
          </a:prstGeom>
          <a:solidFill>
            <a:schemeClr val="accent3">
              <a:lumMod val="40000"/>
              <a:lumOff val="60000"/>
              <a:alpha val="20000"/>
            </a:schemeClr>
          </a:solidFill>
          <a:ln w="127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square" anchor="ctr"/>
          <a:lstStyle/>
          <a:p>
            <a:pPr algn="ctr">
              <a:defRPr/>
            </a:pPr>
            <a:r>
              <a:rPr lang="en-US" sz="1200" b="1" noProof="1">
                <a:solidFill>
                  <a:srgbClr val="2F3542"/>
                </a:solidFill>
                <a:latin typeface="Segoe UI Light" pitchFamily="34" charset="0"/>
              </a:rPr>
              <a:t>Is the current capacity enough to suffice all demand capacity?</a:t>
            </a:r>
          </a:p>
        </p:txBody>
      </p:sp>
      <p:sp>
        <p:nvSpPr>
          <p:cNvPr id="54" name="Rectangle 115">
            <a:extLst>
              <a:ext uri="{FF2B5EF4-FFF2-40B4-BE49-F238E27FC236}">
                <a16:creationId xmlns:a16="http://schemas.microsoft.com/office/drawing/2014/main" id="{70966EC2-2811-4161-ABBF-763A6EFCC0B7}"/>
              </a:ext>
            </a:extLst>
          </p:cNvPr>
          <p:cNvSpPr>
            <a:spLocks noChangeArrowheads="1"/>
          </p:cNvSpPr>
          <p:nvPr/>
        </p:nvSpPr>
        <p:spPr bwMode="gray">
          <a:xfrm>
            <a:off x="8748214" y="1415838"/>
            <a:ext cx="2893325" cy="650732"/>
          </a:xfrm>
          <a:prstGeom prst="rect">
            <a:avLst/>
          </a:prstGeom>
          <a:solidFill>
            <a:schemeClr val="accent3">
              <a:lumMod val="40000"/>
              <a:lumOff val="60000"/>
              <a:alpha val="20000"/>
            </a:schemeClr>
          </a:solidFill>
          <a:ln w="127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square" anchor="ctr"/>
          <a:lstStyle/>
          <a:p>
            <a:pPr algn="ctr">
              <a:defRPr/>
            </a:pPr>
            <a:r>
              <a:rPr lang="en-US" sz="1200" b="1" noProof="1">
                <a:solidFill>
                  <a:srgbClr val="2F3542"/>
                </a:solidFill>
                <a:latin typeface="Segoe UI Light" pitchFamily="34" charset="0"/>
              </a:rPr>
              <a:t>How much of each of the vehicle’s capacity will be used to suffice each of the suppliers wise demand capacity?</a:t>
            </a:r>
          </a:p>
        </p:txBody>
      </p:sp>
      <p:sp>
        <p:nvSpPr>
          <p:cNvPr id="58" name="Rectangle 115">
            <a:extLst>
              <a:ext uri="{FF2B5EF4-FFF2-40B4-BE49-F238E27FC236}">
                <a16:creationId xmlns:a16="http://schemas.microsoft.com/office/drawing/2014/main" id="{CFB5A8B8-57BA-4EFB-829B-2678968A0048}"/>
              </a:ext>
            </a:extLst>
          </p:cNvPr>
          <p:cNvSpPr>
            <a:spLocks noChangeArrowheads="1"/>
          </p:cNvSpPr>
          <p:nvPr/>
        </p:nvSpPr>
        <p:spPr bwMode="gray">
          <a:xfrm>
            <a:off x="8748214" y="2001613"/>
            <a:ext cx="2893325" cy="650732"/>
          </a:xfrm>
          <a:prstGeom prst="rect">
            <a:avLst/>
          </a:prstGeom>
          <a:solidFill>
            <a:schemeClr val="accent3">
              <a:lumMod val="40000"/>
              <a:lumOff val="60000"/>
              <a:alpha val="20000"/>
            </a:schemeClr>
          </a:solidFill>
          <a:ln w="127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square" anchor="ctr"/>
          <a:lstStyle/>
          <a:p>
            <a:pPr algn="ctr">
              <a:defRPr/>
            </a:pPr>
            <a:r>
              <a:rPr lang="en-US" sz="1200" b="1" noProof="1">
                <a:solidFill>
                  <a:srgbClr val="2F3542"/>
                </a:solidFill>
                <a:latin typeface="Segoe UI Light" pitchFamily="34" charset="0"/>
              </a:rPr>
              <a:t>Number of vehicles and the trips needed to match Demand and Supply Capacity</a:t>
            </a:r>
          </a:p>
        </p:txBody>
      </p:sp>
      <p:sp>
        <p:nvSpPr>
          <p:cNvPr id="67" name="Rectangle 115">
            <a:extLst>
              <a:ext uri="{FF2B5EF4-FFF2-40B4-BE49-F238E27FC236}">
                <a16:creationId xmlns:a16="http://schemas.microsoft.com/office/drawing/2014/main" id="{A1DD01D4-BDF8-4DD9-BEDC-E985803DAED8}"/>
              </a:ext>
            </a:extLst>
          </p:cNvPr>
          <p:cNvSpPr>
            <a:spLocks noChangeArrowheads="1"/>
          </p:cNvSpPr>
          <p:nvPr/>
        </p:nvSpPr>
        <p:spPr bwMode="gray">
          <a:xfrm>
            <a:off x="8748214" y="3178334"/>
            <a:ext cx="2893325" cy="937121"/>
          </a:xfrm>
          <a:prstGeom prst="rect">
            <a:avLst/>
          </a:prstGeom>
          <a:solidFill>
            <a:schemeClr val="accent3">
              <a:lumMod val="40000"/>
              <a:lumOff val="60000"/>
              <a:alpha val="20000"/>
            </a:schemeClr>
          </a:solidFill>
          <a:ln w="127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square" anchor="ctr"/>
          <a:lstStyle/>
          <a:p>
            <a:pPr algn="ctr">
              <a:defRPr/>
            </a:pPr>
            <a:r>
              <a:rPr lang="en-US" sz="1200" b="1" noProof="1">
                <a:solidFill>
                  <a:srgbClr val="2F3542"/>
                </a:solidFill>
                <a:latin typeface="Segoe UI Light" pitchFamily="34" charset="0"/>
              </a:rPr>
              <a:t>What is the optimal path to be covered with shortest distance by a vehicle traversing all the identified suppliers </a:t>
            </a:r>
          </a:p>
        </p:txBody>
      </p:sp>
      <p:sp>
        <p:nvSpPr>
          <p:cNvPr id="69" name="Rectangle 115">
            <a:extLst>
              <a:ext uri="{FF2B5EF4-FFF2-40B4-BE49-F238E27FC236}">
                <a16:creationId xmlns:a16="http://schemas.microsoft.com/office/drawing/2014/main" id="{A567A5E1-0DDE-4215-BCCB-187A7A163881}"/>
              </a:ext>
            </a:extLst>
          </p:cNvPr>
          <p:cNvSpPr>
            <a:spLocks noChangeArrowheads="1"/>
          </p:cNvSpPr>
          <p:nvPr/>
        </p:nvSpPr>
        <p:spPr bwMode="gray">
          <a:xfrm>
            <a:off x="8748214" y="4449378"/>
            <a:ext cx="2893325" cy="937121"/>
          </a:xfrm>
          <a:prstGeom prst="rect">
            <a:avLst/>
          </a:prstGeom>
          <a:solidFill>
            <a:schemeClr val="accent3">
              <a:lumMod val="40000"/>
              <a:lumOff val="60000"/>
              <a:alpha val="20000"/>
            </a:schemeClr>
          </a:solidFill>
          <a:ln w="127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square" anchor="ctr"/>
          <a:lstStyle/>
          <a:p>
            <a:pPr algn="ctr">
              <a:defRPr/>
            </a:pPr>
            <a:r>
              <a:rPr lang="en-US" sz="1200" b="1" noProof="1">
                <a:solidFill>
                  <a:srgbClr val="2F3542"/>
                </a:solidFill>
                <a:latin typeface="Segoe UI Light" pitchFamily="34" charset="0"/>
              </a:rPr>
              <a:t>Which SKU should be loaded into a particular vehicle?</a:t>
            </a:r>
          </a:p>
        </p:txBody>
      </p:sp>
      <p:sp>
        <p:nvSpPr>
          <p:cNvPr id="70" name="Rectangle 115">
            <a:extLst>
              <a:ext uri="{FF2B5EF4-FFF2-40B4-BE49-F238E27FC236}">
                <a16:creationId xmlns:a16="http://schemas.microsoft.com/office/drawing/2014/main" id="{C7189639-2BC4-49EA-BDA7-2D37FA058FA1}"/>
              </a:ext>
            </a:extLst>
          </p:cNvPr>
          <p:cNvSpPr>
            <a:spLocks noChangeArrowheads="1"/>
          </p:cNvSpPr>
          <p:nvPr/>
        </p:nvSpPr>
        <p:spPr bwMode="gray">
          <a:xfrm>
            <a:off x="8751343" y="5600155"/>
            <a:ext cx="2893325" cy="937121"/>
          </a:xfrm>
          <a:prstGeom prst="rect">
            <a:avLst/>
          </a:prstGeom>
          <a:solidFill>
            <a:schemeClr val="accent3">
              <a:lumMod val="40000"/>
              <a:lumOff val="60000"/>
              <a:alpha val="20000"/>
            </a:schemeClr>
          </a:solidFill>
          <a:ln w="127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square" anchor="ctr"/>
          <a:lstStyle/>
          <a:p>
            <a:pPr algn="ctr">
              <a:defRPr/>
            </a:pPr>
            <a:r>
              <a:rPr lang="en-US" sz="1200" b="1" noProof="1">
                <a:solidFill>
                  <a:srgbClr val="2F3542"/>
                </a:solidFill>
                <a:latin typeface="Segoe UI Light" pitchFamily="34" charset="0"/>
              </a:rPr>
              <a:t>How much Capacity of each SKU should be loaded into each vehicle?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8E6EDD0D-E6F8-4934-8B1F-FDD991A641C1}"/>
              </a:ext>
            </a:extLst>
          </p:cNvPr>
          <p:cNvSpPr/>
          <p:nvPr/>
        </p:nvSpPr>
        <p:spPr>
          <a:xfrm>
            <a:off x="1092627" y="405774"/>
            <a:ext cx="1780302" cy="236014"/>
          </a:xfrm>
          <a:prstGeom prst="rect">
            <a:avLst/>
          </a:prstGeom>
          <a:solidFill>
            <a:srgbClr val="428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Inputs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E3C526E9-0D05-4613-94D2-0923E06AABDE}"/>
              </a:ext>
            </a:extLst>
          </p:cNvPr>
          <p:cNvSpPr/>
          <p:nvPr/>
        </p:nvSpPr>
        <p:spPr>
          <a:xfrm>
            <a:off x="4954372" y="384098"/>
            <a:ext cx="2434039" cy="255163"/>
          </a:xfrm>
          <a:prstGeom prst="rect">
            <a:avLst/>
          </a:prstGeom>
          <a:solidFill>
            <a:srgbClr val="428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Methodology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6BCFEB15-B392-4CF5-8DC8-242521523F39}"/>
              </a:ext>
            </a:extLst>
          </p:cNvPr>
          <p:cNvSpPr/>
          <p:nvPr/>
        </p:nvSpPr>
        <p:spPr>
          <a:xfrm>
            <a:off x="9110177" y="362931"/>
            <a:ext cx="2434039" cy="258326"/>
          </a:xfrm>
          <a:prstGeom prst="rect">
            <a:avLst/>
          </a:prstGeom>
          <a:solidFill>
            <a:srgbClr val="428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Critical Outcome</a:t>
            </a:r>
          </a:p>
        </p:txBody>
      </p:sp>
    </p:spTree>
    <p:extLst>
      <p:ext uri="{BB962C8B-B14F-4D97-AF65-F5344CB8AC3E}">
        <p14:creationId xmlns:p14="http://schemas.microsoft.com/office/powerpoint/2010/main" val="316221375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E996B6F-C918-49A5-B998-27109C8C5A18}"/>
              </a:ext>
            </a:extLst>
          </p:cNvPr>
          <p:cNvSpPr/>
          <p:nvPr/>
        </p:nvSpPr>
        <p:spPr>
          <a:xfrm>
            <a:off x="5981700" y="-27738"/>
            <a:ext cx="6209436" cy="6897270"/>
          </a:xfrm>
          <a:prstGeom prst="rect">
            <a:avLst/>
          </a:prstGeom>
          <a:blipFill dpi="0" rotWithShape="1">
            <a:blip r:embed="rId2">
              <a:alphaModFix amt="94000"/>
            </a:blip>
            <a:srcRect/>
            <a:stretch>
              <a:fillRect l="1" r="-123747"/>
            </a:stretch>
          </a:blipFill>
          <a:ln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62BAB2-2428-4480-8264-480FBE46D312}"/>
              </a:ext>
            </a:extLst>
          </p:cNvPr>
          <p:cNvSpPr txBox="1"/>
          <p:nvPr/>
        </p:nvSpPr>
        <p:spPr>
          <a:xfrm>
            <a:off x="6648450" y="1818323"/>
            <a:ext cx="5119386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Contextual </a:t>
            </a:r>
            <a:r>
              <a:rPr kumimoji="0" lang="en-US" sz="5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Visualizatio</a:t>
            </a:r>
            <a:r>
              <a:rPr lang="en-US" sz="5400" dirty="0">
                <a:solidFill>
                  <a:prstClr val="white"/>
                </a:solidFill>
                <a:latin typeface="Calibri" panose="020F0502020204030204"/>
              </a:rPr>
              <a:t>n </a:t>
            </a:r>
            <a:endParaRPr kumimoji="0" lang="en-US" sz="5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i="1" dirty="0">
                <a:solidFill>
                  <a:prstClr val="white"/>
                </a:solidFill>
                <a:latin typeface="Calibri" panose="020F0502020204030204"/>
              </a:rPr>
              <a:t>-in Supply Chain</a:t>
            </a:r>
            <a:endParaRPr kumimoji="0" lang="en-US" sz="44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2" descr="https://26zp2g29j0rk24e8hi1xpyhn-wpengine.netdna-ssl.com/wp-content/uploads/2015/04/Supply-Chain-Optimization-How-Contextual-Data-Visualization-Results-In-Better-Business-Decisions.png">
            <a:extLst>
              <a:ext uri="{FF2B5EF4-FFF2-40B4-BE49-F238E27FC236}">
                <a16:creationId xmlns:a16="http://schemas.microsoft.com/office/drawing/2014/main" id="{C84A9C3A-E567-403D-8733-5E0F23987F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564" y="1818323"/>
            <a:ext cx="5786136" cy="3519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512598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F190132-7B0F-4DB8-88B8-F4AE20A93090}"/>
              </a:ext>
            </a:extLst>
          </p:cNvPr>
          <p:cNvSpPr/>
          <p:nvPr/>
        </p:nvSpPr>
        <p:spPr>
          <a:xfrm>
            <a:off x="1" y="208761"/>
            <a:ext cx="12192000" cy="369024"/>
          </a:xfrm>
          <a:prstGeom prst="rect">
            <a:avLst/>
          </a:prstGeom>
          <a:solidFill>
            <a:srgbClr val="095879"/>
          </a:solidFill>
        </p:spPr>
        <p:txBody>
          <a:bodyPr wrap="square" lIns="121559" tIns="60780" rIns="121559" bIns="60780" rtlCol="0" anchor="ctr">
            <a:spAutoFit/>
          </a:bodyPr>
          <a:lstStyle/>
          <a:p>
            <a:pPr marL="0" marR="0" lvl="0" indent="0" algn="ctr" defTabSz="12399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568" b="0" i="0" u="none" strike="noStrike" kern="120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Segoe UI"/>
              <a:ea typeface="+mn-ea"/>
              <a:cs typeface="Segoe UI"/>
            </a:endParaRPr>
          </a:p>
        </p:txBody>
      </p:sp>
      <p:pic>
        <p:nvPicPr>
          <p:cNvPr id="3" name="Picture 2" descr="https://upload.wikimedia.org/wikipedia/en/d/d3/LatentView_Analytics_Logo_2010.JPG">
            <a:extLst>
              <a:ext uri="{FF2B5EF4-FFF2-40B4-BE49-F238E27FC236}">
                <a16:creationId xmlns:a16="http://schemas.microsoft.com/office/drawing/2014/main" id="{BFD40BDD-032C-4E91-948E-21C78C5D84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6686" y="487"/>
            <a:ext cx="896850" cy="705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DC707F7-EBAA-45C7-9C98-B750CC39DC04}"/>
              </a:ext>
            </a:extLst>
          </p:cNvPr>
          <p:cNvSpPr/>
          <p:nvPr/>
        </p:nvSpPr>
        <p:spPr>
          <a:xfrm>
            <a:off x="185976" y="119957"/>
            <a:ext cx="8500824" cy="546632"/>
          </a:xfrm>
          <a:prstGeom prst="rect">
            <a:avLst/>
          </a:prstGeom>
          <a:solidFill>
            <a:schemeClr val="bg1"/>
          </a:solidFill>
        </p:spPr>
        <p:txBody>
          <a:bodyPr vert="horz" lIns="121789" tIns="60895" rIns="121789" bIns="60895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45" b="1" i="0" u="none" strike="noStrike" kern="1200" cap="none" spc="-96" normalizeH="0" baseline="0" noProof="0" dirty="0">
                <a:ln w="3175">
                  <a:noFill/>
                </a:ln>
                <a:solidFill>
                  <a:srgbClr val="095879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" panose="020B0502040204020203" pitchFamily="34" charset="0"/>
              </a:rPr>
              <a:t>Visualize : Automated Inventory Diagnostic Tool</a:t>
            </a:r>
            <a:endParaRPr kumimoji="0" lang="en-IN" sz="2745" b="1" i="0" u="none" strike="noStrike" kern="1200" cap="none" spc="-96" normalizeH="0" baseline="0" noProof="0" dirty="0">
              <a:ln w="3175">
                <a:noFill/>
              </a:ln>
              <a:solidFill>
                <a:srgbClr val="095879"/>
              </a:solidFill>
              <a:effectLst/>
              <a:uLnTx/>
              <a:uFillTx/>
              <a:latin typeface="Segoe UI Semibold" panose="020B07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2" name="Round Same Side Corner Rectangle 3">
            <a:extLst>
              <a:ext uri="{FF2B5EF4-FFF2-40B4-BE49-F238E27FC236}">
                <a16:creationId xmlns:a16="http://schemas.microsoft.com/office/drawing/2014/main" id="{A0559C60-BC21-4B1C-848D-BA5E6ABD4432}"/>
              </a:ext>
            </a:extLst>
          </p:cNvPr>
          <p:cNvSpPr/>
          <p:nvPr/>
        </p:nvSpPr>
        <p:spPr>
          <a:xfrm flipV="1">
            <a:off x="4070865" y="4169090"/>
            <a:ext cx="4434518" cy="2330506"/>
          </a:xfrm>
          <a:prstGeom prst="round2SameRect">
            <a:avLst>
              <a:gd name="adj1" fmla="val 9630"/>
              <a:gd name="adj2" fmla="val 0"/>
            </a:avLst>
          </a:prstGeom>
          <a:noFill/>
          <a:ln w="25400" cap="flat" cmpd="sng" algn="ctr">
            <a:solidFill>
              <a:srgbClr val="FFFFFF">
                <a:lumMod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 pitchFamily="34" charset="0"/>
            </a:endParaRPr>
          </a:p>
        </p:txBody>
      </p:sp>
      <p:sp>
        <p:nvSpPr>
          <p:cNvPr id="13" name="Round Same Side Corner Rectangle 5">
            <a:extLst>
              <a:ext uri="{FF2B5EF4-FFF2-40B4-BE49-F238E27FC236}">
                <a16:creationId xmlns:a16="http://schemas.microsoft.com/office/drawing/2014/main" id="{02AB696B-0F4C-4E6D-BE40-D3983F69E49B}"/>
              </a:ext>
            </a:extLst>
          </p:cNvPr>
          <p:cNvSpPr/>
          <p:nvPr/>
        </p:nvSpPr>
        <p:spPr>
          <a:xfrm flipV="1">
            <a:off x="8657061" y="4172461"/>
            <a:ext cx="3160966" cy="2327135"/>
          </a:xfrm>
          <a:prstGeom prst="round2SameRect">
            <a:avLst>
              <a:gd name="adj1" fmla="val 7867"/>
              <a:gd name="adj2" fmla="val 0"/>
            </a:avLst>
          </a:prstGeom>
          <a:noFill/>
          <a:ln w="25400" cap="flat" cmpd="sng" algn="ctr">
            <a:solidFill>
              <a:srgbClr val="FFFFFF">
                <a:lumMod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D5378EA-FA71-4A7B-85C0-01B94A3B6387}"/>
              </a:ext>
            </a:extLst>
          </p:cNvPr>
          <p:cNvSpPr/>
          <p:nvPr/>
        </p:nvSpPr>
        <p:spPr>
          <a:xfrm>
            <a:off x="8655584" y="4240395"/>
            <a:ext cx="3177827" cy="17697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4300" indent="-285750" fontAlgn="base">
              <a:spcBef>
                <a:spcPts val="600"/>
              </a:spcBef>
              <a:spcAft>
                <a:spcPct val="0"/>
              </a:spcAft>
              <a:buClr>
                <a:srgbClr val="0061B2"/>
              </a:buClr>
              <a:buFont typeface="Arial" panose="020B0604020202020204" pitchFamily="34" charset="0"/>
              <a:buChar char="•"/>
              <a:defRPr/>
            </a:pPr>
            <a:r>
              <a:rPr lang="en-US" sz="1300" kern="0" dirty="0">
                <a:solidFill>
                  <a:srgbClr val="000000"/>
                </a:solidFill>
                <a:latin typeface="Segoe UI Light" panose="020B0502040204020203" pitchFamily="34" charset="0"/>
              </a:rPr>
              <a:t>Provides better inventory planning in the warehouses thus reducing the cost of carrying goods and also avoid stock-outs</a:t>
            </a:r>
          </a:p>
          <a:p>
            <a:pPr marL="114300" indent="-285750" fontAlgn="base">
              <a:spcBef>
                <a:spcPts val="600"/>
              </a:spcBef>
              <a:spcAft>
                <a:spcPct val="0"/>
              </a:spcAft>
              <a:buClr>
                <a:srgbClr val="0061B2"/>
              </a:buClr>
              <a:buFont typeface="Arial" panose="020B0604020202020204" pitchFamily="34" charset="0"/>
              <a:buChar char="•"/>
              <a:defRPr/>
            </a:pPr>
            <a:r>
              <a:rPr lang="en-US" sz="1300" kern="0" dirty="0">
                <a:solidFill>
                  <a:srgbClr val="000000"/>
                </a:solidFill>
                <a:latin typeface="Segoe UI Light" panose="020B0502040204020203" pitchFamily="34" charset="0"/>
              </a:rPr>
              <a:t>Identifies the  opportunities  for improvement from a Sector level up to a SKU location level  using the key  performance indicators for various  inventory components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B95CAF0-2811-4DF5-B1D0-83059F042859}"/>
              </a:ext>
            </a:extLst>
          </p:cNvPr>
          <p:cNvSpPr/>
          <p:nvPr/>
        </p:nvSpPr>
        <p:spPr>
          <a:xfrm>
            <a:off x="397621" y="4266275"/>
            <a:ext cx="3521566" cy="22006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fontAlgn="base">
              <a:spcBef>
                <a:spcPts val="600"/>
              </a:spcBef>
              <a:spcAft>
                <a:spcPct val="0"/>
              </a:spcAft>
              <a:buClr>
                <a:srgbClr val="0061B2"/>
              </a:buClr>
              <a:buFont typeface="Arial" panose="020B0604020202020204" pitchFamily="34" charset="0"/>
              <a:buChar char="•"/>
              <a:defRPr/>
            </a:pPr>
            <a:r>
              <a:rPr lang="en-US" sz="1300" kern="0" dirty="0">
                <a:solidFill>
                  <a:srgbClr val="000000"/>
                </a:solidFill>
                <a:latin typeface="Segoe UI Light" panose="020B0502040204020203" pitchFamily="34" charset="0"/>
              </a:rPr>
              <a:t> To provide a starting point for the analytics dimension of inventory management capabilities  </a:t>
            </a:r>
          </a:p>
          <a:p>
            <a:pPr marL="285750" indent="-285750" fontAlgn="base">
              <a:spcBef>
                <a:spcPts val="600"/>
              </a:spcBef>
              <a:spcAft>
                <a:spcPct val="0"/>
              </a:spcAft>
              <a:buClr>
                <a:srgbClr val="0061B2"/>
              </a:buClr>
              <a:buFont typeface="Arial" panose="020B0604020202020204" pitchFamily="34" charset="0"/>
              <a:buChar char="•"/>
              <a:defRPr/>
            </a:pPr>
            <a:r>
              <a:rPr lang="en-US" sz="1300" kern="0" dirty="0">
                <a:solidFill>
                  <a:srgbClr val="000000"/>
                </a:solidFill>
                <a:latin typeface="Segoe UI Light" panose="020B0502040204020203" pitchFamily="34" charset="0"/>
              </a:rPr>
              <a:t> To identify average excess inventory levels and set smart targets by SKU and location </a:t>
            </a:r>
          </a:p>
          <a:p>
            <a:pPr marL="285750" indent="-285750" fontAlgn="base">
              <a:spcBef>
                <a:spcPts val="600"/>
              </a:spcBef>
              <a:spcAft>
                <a:spcPct val="0"/>
              </a:spcAft>
              <a:buClr>
                <a:srgbClr val="0061B2"/>
              </a:buClr>
              <a:buFont typeface="Arial" panose="020B0604020202020204" pitchFamily="34" charset="0"/>
              <a:buChar char="•"/>
              <a:defRPr/>
            </a:pPr>
            <a:r>
              <a:rPr lang="en-US" sz="1300" kern="0" dirty="0">
                <a:solidFill>
                  <a:srgbClr val="000000"/>
                </a:solidFill>
                <a:latin typeface="Segoe UI Light" panose="020B0502040204020203" pitchFamily="34" charset="0"/>
              </a:rPr>
              <a:t> To </a:t>
            </a:r>
            <a:r>
              <a:rPr lang="en-IN" sz="1300" kern="0" dirty="0">
                <a:solidFill>
                  <a:srgbClr val="000000"/>
                </a:solidFill>
                <a:latin typeface="Segoe UI Light" panose="020B0502040204020203" pitchFamily="34" charset="0"/>
              </a:rPr>
              <a:t>identify ‘near term’ inventory reduction opportunities </a:t>
            </a:r>
          </a:p>
          <a:p>
            <a:pPr marL="285750" indent="-285750" fontAlgn="base">
              <a:spcBef>
                <a:spcPts val="600"/>
              </a:spcBef>
              <a:spcAft>
                <a:spcPct val="0"/>
              </a:spcAft>
              <a:buClr>
                <a:srgbClr val="0061B2"/>
              </a:buClr>
              <a:buFont typeface="Arial" panose="020B0604020202020204" pitchFamily="34" charset="0"/>
              <a:buChar char="•"/>
              <a:defRPr/>
            </a:pPr>
            <a:r>
              <a:rPr lang="en-IN" sz="1300" kern="0" dirty="0">
                <a:solidFill>
                  <a:srgbClr val="000000"/>
                </a:solidFill>
                <a:latin typeface="Segoe UI Light" panose="020B0502040204020203" pitchFamily="34" charset="0"/>
              </a:rPr>
              <a:t>To understand key operational drivers </a:t>
            </a:r>
            <a:endParaRPr lang="en-US" sz="1300" kern="0" dirty="0">
              <a:solidFill>
                <a:srgbClr val="000000"/>
              </a:solidFill>
              <a:latin typeface="Segoe UI Light" panose="020B0502040204020203" pitchFamily="34" charset="0"/>
            </a:endParaRPr>
          </a:p>
          <a:p>
            <a:pPr fontAlgn="base">
              <a:spcBef>
                <a:spcPts val="600"/>
              </a:spcBef>
              <a:spcAft>
                <a:spcPct val="0"/>
              </a:spcAft>
              <a:buClr>
                <a:srgbClr val="0061B2"/>
              </a:buClr>
              <a:buFont typeface="Wingdings" pitchFamily="2" charset="2"/>
              <a:buChar char="§"/>
              <a:defRPr/>
            </a:pPr>
            <a:endParaRPr lang="en-US" sz="1300" kern="0" dirty="0">
              <a:solidFill>
                <a:srgbClr val="000000"/>
              </a:solidFill>
              <a:latin typeface="Segoe UI Light" panose="020B0502040204020203" pitchFamily="34" charset="0"/>
              <a:cs typeface="Calibri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87B1F07-D2D8-4329-A7BD-960A82DDECBB}"/>
              </a:ext>
            </a:extLst>
          </p:cNvPr>
          <p:cNvSpPr/>
          <p:nvPr/>
        </p:nvSpPr>
        <p:spPr>
          <a:xfrm>
            <a:off x="4165094" y="4252828"/>
            <a:ext cx="4321548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4300" indent="-285750" fontAlgn="base">
              <a:spcBef>
                <a:spcPts val="600"/>
              </a:spcBef>
              <a:spcAft>
                <a:spcPct val="0"/>
              </a:spcAft>
              <a:buClr>
                <a:srgbClr val="0061B2"/>
              </a:buClr>
              <a:buFont typeface="Arial" panose="020B0604020202020204" pitchFamily="34" charset="0"/>
              <a:buChar char="•"/>
              <a:defRPr/>
            </a:pPr>
            <a:r>
              <a:rPr lang="en-US" sz="1300" kern="0" dirty="0">
                <a:solidFill>
                  <a:srgbClr val="000000"/>
                </a:solidFill>
                <a:latin typeface="Segoe UI Light" panose="020B0502040204020203" pitchFamily="34" charset="0"/>
              </a:rPr>
              <a:t>Dashboards were built using Tableau to provide an end to end solution illustrating the flow of Inventory for both Raw Materials  and Finished Goods</a:t>
            </a:r>
          </a:p>
          <a:p>
            <a:pPr marL="114300" indent="-285750" fontAlgn="base">
              <a:spcBef>
                <a:spcPts val="600"/>
              </a:spcBef>
              <a:spcAft>
                <a:spcPct val="0"/>
              </a:spcAft>
              <a:buClr>
                <a:srgbClr val="0061B2"/>
              </a:buClr>
              <a:buFont typeface="Arial" panose="020B0604020202020204" pitchFamily="34" charset="0"/>
              <a:buChar char="•"/>
              <a:defRPr/>
            </a:pPr>
            <a:r>
              <a:rPr lang="en-US" sz="1300" kern="0" dirty="0">
                <a:solidFill>
                  <a:srgbClr val="000000"/>
                </a:solidFill>
                <a:latin typeface="Segoe UI Light" panose="020B0502040204020203" pitchFamily="34" charset="0"/>
              </a:rPr>
              <a:t>A logical flow of dashboards was built which provided  a holistic snapshot of the supply chain network , capturing the  key governing parameters from a sector level to an SKU level</a:t>
            </a:r>
          </a:p>
          <a:p>
            <a:pPr marL="114300" indent="-285750" fontAlgn="base">
              <a:spcBef>
                <a:spcPts val="600"/>
              </a:spcBef>
              <a:spcAft>
                <a:spcPct val="0"/>
              </a:spcAft>
              <a:buClr>
                <a:srgbClr val="0061B2"/>
              </a:buClr>
              <a:buFont typeface="Arial" panose="020B0604020202020204" pitchFamily="34" charset="0"/>
              <a:buChar char="•"/>
              <a:defRPr/>
            </a:pPr>
            <a:r>
              <a:rPr lang="en-US" sz="1300" kern="0" dirty="0">
                <a:solidFill>
                  <a:srgbClr val="000000"/>
                </a:solidFill>
                <a:latin typeface="Segoe UI Light" panose="020B0502040204020203" pitchFamily="34" charset="0"/>
              </a:rPr>
              <a:t>Developed a What-If analysis  framework providing the user a platform to simulate different scenarios  and hence identify the optimal  method to reduce excess inventory.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1898076-FABF-4E22-BB24-B7206AC16D4D}"/>
              </a:ext>
            </a:extLst>
          </p:cNvPr>
          <p:cNvGrpSpPr/>
          <p:nvPr/>
        </p:nvGrpSpPr>
        <p:grpSpPr>
          <a:xfrm>
            <a:off x="333285" y="1075533"/>
            <a:ext cx="8301023" cy="1967527"/>
            <a:chOff x="492530" y="1986473"/>
            <a:chExt cx="6585073" cy="1967527"/>
          </a:xfrm>
        </p:grpSpPr>
        <p:sp>
          <p:nvSpPr>
            <p:cNvPr id="18" name="Snip Single Corner Rectangle 10">
              <a:extLst>
                <a:ext uri="{FF2B5EF4-FFF2-40B4-BE49-F238E27FC236}">
                  <a16:creationId xmlns:a16="http://schemas.microsoft.com/office/drawing/2014/main" id="{27B03E7A-D407-4F40-B7F5-7899148D8CD1}"/>
                </a:ext>
              </a:extLst>
            </p:cNvPr>
            <p:cNvSpPr/>
            <p:nvPr/>
          </p:nvSpPr>
          <p:spPr>
            <a:xfrm>
              <a:off x="5224359" y="2550000"/>
              <a:ext cx="1853244" cy="1404000"/>
            </a:xfrm>
            <a:prstGeom prst="snip1Rect">
              <a:avLst>
                <a:gd name="adj" fmla="val 21320"/>
              </a:avLst>
            </a:prstGeom>
            <a:solidFill>
              <a:srgbClr val="42847A"/>
            </a:solidFill>
            <a:ln w="25400" cap="flat" cmpd="sng" algn="ctr">
              <a:solidFill>
                <a:srgbClr val="FFFFFF">
                  <a:lumMod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</a:endParaRPr>
            </a:p>
          </p:txBody>
        </p:sp>
        <p:sp>
          <p:nvSpPr>
            <p:cNvPr id="19" name="Snip Single Corner Rectangle 11">
              <a:extLst>
                <a:ext uri="{FF2B5EF4-FFF2-40B4-BE49-F238E27FC236}">
                  <a16:creationId xmlns:a16="http://schemas.microsoft.com/office/drawing/2014/main" id="{45555381-276D-48AE-9CEA-DB14AA7EC91A}"/>
                </a:ext>
              </a:extLst>
            </p:cNvPr>
            <p:cNvSpPr/>
            <p:nvPr/>
          </p:nvSpPr>
          <p:spPr>
            <a:xfrm>
              <a:off x="680087" y="2550000"/>
              <a:ext cx="1853244" cy="1404000"/>
            </a:xfrm>
            <a:prstGeom prst="snip1Rect">
              <a:avLst/>
            </a:prstGeom>
            <a:solidFill>
              <a:srgbClr val="155E4D"/>
            </a:solidFill>
            <a:ln w="25400" cap="flat" cmpd="sng" algn="ctr">
              <a:solidFill>
                <a:srgbClr val="FFFFFF">
                  <a:lumMod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</a:endParaRPr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B7A57D34-982A-46A4-A850-F9D9D8391C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biLevel thresh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2530" y="1995386"/>
              <a:ext cx="421870" cy="525074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A0586C4-020C-42C1-A41B-02C76211CFAE}"/>
                </a:ext>
              </a:extLst>
            </p:cNvPr>
            <p:cNvSpPr txBox="1"/>
            <p:nvPr/>
          </p:nvSpPr>
          <p:spPr>
            <a:xfrm>
              <a:off x="788706" y="2048406"/>
              <a:ext cx="176861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Light" panose="020B0502040204020203" pitchFamily="34" charset="0"/>
                </a:rPr>
                <a:t>Identifying Insufficient and Excess Inventory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14560C4-2616-49ED-85FF-4C1F8AD00975}"/>
                </a:ext>
              </a:extLst>
            </p:cNvPr>
            <p:cNvSpPr txBox="1"/>
            <p:nvPr/>
          </p:nvSpPr>
          <p:spPr>
            <a:xfrm>
              <a:off x="767968" y="2786116"/>
              <a:ext cx="1539367" cy="892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marR="0" lvl="0" indent="-17145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IN" sz="13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 panose="020B0502040204020203" pitchFamily="34" charset="0"/>
                </a:rPr>
                <a:t>Supply Chain Health</a:t>
              </a:r>
            </a:p>
            <a:p>
              <a:pPr marL="171450" marR="0" lvl="0" indent="-17145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IN" sz="13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 panose="020B0502040204020203" pitchFamily="34" charset="0"/>
                </a:rPr>
                <a:t>Inventory  Analysis</a:t>
              </a:r>
            </a:p>
            <a:p>
              <a:pPr marL="171450" marR="0" lvl="0" indent="-17145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IN" sz="13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 panose="020B0502040204020203" pitchFamily="34" charset="0"/>
                </a:rPr>
                <a:t>SKU Analysis </a:t>
              </a:r>
            </a:p>
            <a:p>
              <a:pPr marL="171450" marR="0" lvl="0" indent="-17145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IN" sz="13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 panose="020B0502040204020203" pitchFamily="34" charset="0"/>
                </a:rPr>
                <a:t>Component Overview</a:t>
              </a:r>
            </a:p>
          </p:txBody>
        </p:sp>
        <p:sp>
          <p:nvSpPr>
            <p:cNvPr id="23" name="Snip Single Corner Rectangle 15">
              <a:extLst>
                <a:ext uri="{FF2B5EF4-FFF2-40B4-BE49-F238E27FC236}">
                  <a16:creationId xmlns:a16="http://schemas.microsoft.com/office/drawing/2014/main" id="{D880BB43-4321-4487-97DA-F71FC15BDA84}"/>
                </a:ext>
              </a:extLst>
            </p:cNvPr>
            <p:cNvSpPr/>
            <p:nvPr/>
          </p:nvSpPr>
          <p:spPr>
            <a:xfrm>
              <a:off x="3019639" y="2550000"/>
              <a:ext cx="1853244" cy="1404000"/>
            </a:xfrm>
            <a:prstGeom prst="snip1Rect">
              <a:avLst/>
            </a:prstGeom>
            <a:solidFill>
              <a:srgbClr val="FFFFFF">
                <a:lumMod val="75000"/>
              </a:srgbClr>
            </a:solidFill>
            <a:ln w="25400" cap="flat" cmpd="sng" algn="ctr">
              <a:solidFill>
                <a:srgbClr val="FFFFFF">
                  <a:lumMod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B7A5B5C-6F53-4D76-9CE1-4D670704571C}"/>
                </a:ext>
              </a:extLst>
            </p:cNvPr>
            <p:cNvSpPr txBox="1"/>
            <p:nvPr/>
          </p:nvSpPr>
          <p:spPr>
            <a:xfrm>
              <a:off x="3101337" y="2761129"/>
              <a:ext cx="1760817" cy="892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marR="0" lvl="0" indent="-17145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IN" sz="13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Light" panose="020B0502040204020203" pitchFamily="34" charset="0"/>
                </a:rPr>
                <a:t>Safety Stock Analysis</a:t>
              </a:r>
            </a:p>
            <a:p>
              <a:pPr marL="171450" marR="0" lvl="0" indent="-17145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IN" sz="13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Light" panose="020B0502040204020203" pitchFamily="34" charset="0"/>
                </a:rPr>
                <a:t>Cycle Stock Analysis</a:t>
              </a:r>
            </a:p>
            <a:p>
              <a:pPr marL="171450" marR="0" lvl="0" indent="-17145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IN" sz="13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Light" panose="020B0502040204020203" pitchFamily="34" charset="0"/>
                </a:rPr>
                <a:t>In Transit Analysis</a:t>
              </a:r>
            </a:p>
            <a:p>
              <a:pPr marL="171450" marR="0" lvl="0" indent="-17145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IN" sz="13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Light" panose="020B0502040204020203" pitchFamily="34" charset="0"/>
                </a:rPr>
                <a:t>Pre-Build Analysis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FAE098F-FE11-4F31-A281-6223368775EE}"/>
                </a:ext>
              </a:extLst>
            </p:cNvPr>
            <p:cNvSpPr txBox="1"/>
            <p:nvPr/>
          </p:nvSpPr>
          <p:spPr>
            <a:xfrm>
              <a:off x="3069066" y="2073504"/>
              <a:ext cx="167979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Light" panose="020B0502040204020203" pitchFamily="34" charset="0"/>
                </a:rPr>
                <a:t>Set and Refresh Inventory Targets</a:t>
              </a:r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4A0A14B6-8BF4-4FB1-9E70-63B990C104C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43200" y="2099814"/>
              <a:ext cx="358846" cy="358846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740EB0E-E8F2-4ED9-AD7C-EF1969CBB04D}"/>
                </a:ext>
              </a:extLst>
            </p:cNvPr>
            <p:cNvSpPr txBox="1"/>
            <p:nvPr/>
          </p:nvSpPr>
          <p:spPr>
            <a:xfrm>
              <a:off x="5340077" y="2888078"/>
              <a:ext cx="1539367" cy="6924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marR="0" lvl="0" indent="-17145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IN" sz="13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 panose="020B0502040204020203" pitchFamily="34" charset="0"/>
                </a:rPr>
                <a:t>Scenario Analysis </a:t>
              </a:r>
            </a:p>
            <a:p>
              <a:pPr marL="171450" marR="0" lvl="0" indent="-17145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IN" sz="13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 panose="020B0502040204020203" pitchFamily="34" charset="0"/>
                </a:rPr>
                <a:t>Goal Setting Analysis</a:t>
              </a:r>
            </a:p>
            <a:p>
              <a:pPr marL="171450" marR="0" lvl="0" indent="-17145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IN" sz="13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 panose="020B0502040204020203" pitchFamily="34" charset="0"/>
                </a:rPr>
                <a:t>What-if Analysis</a:t>
              </a: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A156A17E-31E6-436E-B938-9A932BCDD15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biLevel thresh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71" t="70290" r="68841" b="3623"/>
            <a:stretch/>
          </p:blipFill>
          <p:spPr>
            <a:xfrm>
              <a:off x="4962560" y="1986473"/>
              <a:ext cx="523598" cy="523598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8BCACC9-3AD7-43D1-BD08-484472E077BD}"/>
                </a:ext>
              </a:extLst>
            </p:cNvPr>
            <p:cNvSpPr txBox="1"/>
            <p:nvPr/>
          </p:nvSpPr>
          <p:spPr>
            <a:xfrm>
              <a:off x="5297409" y="2048406"/>
              <a:ext cx="175609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Light" panose="020B0502040204020203" pitchFamily="34" charset="0"/>
                </a:rPr>
                <a:t>Analysis of Improvement Scenario</a:t>
              </a:r>
            </a:p>
          </p:txBody>
        </p:sp>
        <p:sp>
          <p:nvSpPr>
            <p:cNvPr id="30" name="Right Arrow 22">
              <a:extLst>
                <a:ext uri="{FF2B5EF4-FFF2-40B4-BE49-F238E27FC236}">
                  <a16:creationId xmlns:a16="http://schemas.microsoft.com/office/drawing/2014/main" id="{A22D1F78-68EF-4912-9EE8-8C26A7013E50}"/>
                </a:ext>
              </a:extLst>
            </p:cNvPr>
            <p:cNvSpPr/>
            <p:nvPr/>
          </p:nvSpPr>
          <p:spPr>
            <a:xfrm>
              <a:off x="2663917" y="3161302"/>
              <a:ext cx="231683" cy="174866"/>
            </a:xfrm>
            <a:prstGeom prst="rightArrow">
              <a:avLst/>
            </a:prstGeom>
            <a:solidFill>
              <a:srgbClr val="FFFFFF">
                <a:lumMod val="50000"/>
              </a:srgbClr>
            </a:solidFill>
            <a:ln w="25400" cap="flat" cmpd="sng" algn="ctr">
              <a:solidFill>
                <a:srgbClr val="FFFFFF">
                  <a:lumMod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</a:endParaRPr>
            </a:p>
          </p:txBody>
        </p:sp>
        <p:sp>
          <p:nvSpPr>
            <p:cNvPr id="31" name="Right Arrow 23">
              <a:extLst>
                <a:ext uri="{FF2B5EF4-FFF2-40B4-BE49-F238E27FC236}">
                  <a16:creationId xmlns:a16="http://schemas.microsoft.com/office/drawing/2014/main" id="{AE4B8B20-EB83-4373-949E-BC4D98D35970}"/>
                </a:ext>
              </a:extLst>
            </p:cNvPr>
            <p:cNvSpPr/>
            <p:nvPr/>
          </p:nvSpPr>
          <p:spPr>
            <a:xfrm>
              <a:off x="4933894" y="3152002"/>
              <a:ext cx="231683" cy="174866"/>
            </a:xfrm>
            <a:prstGeom prst="rightArrow">
              <a:avLst/>
            </a:prstGeom>
            <a:solidFill>
              <a:srgbClr val="FFFFFF">
                <a:lumMod val="50000"/>
              </a:srgbClr>
            </a:solidFill>
            <a:ln w="25400" cap="flat" cmpd="sng" algn="ctr">
              <a:solidFill>
                <a:srgbClr val="FFFFFF">
                  <a:lumMod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</a:endParaRPr>
            </a:p>
          </p:txBody>
        </p: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A3FB2F61-D1A3-4B0E-8D88-AE0AF4C24593}"/>
              </a:ext>
            </a:extLst>
          </p:cNvPr>
          <p:cNvSpPr/>
          <p:nvPr/>
        </p:nvSpPr>
        <p:spPr>
          <a:xfrm>
            <a:off x="4048765" y="3863357"/>
            <a:ext cx="4456618" cy="293950"/>
          </a:xfrm>
          <a:prstGeom prst="rect">
            <a:avLst/>
          </a:prstGeom>
          <a:solidFill>
            <a:srgbClr val="006078"/>
          </a:solidFill>
          <a:ln w="25400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>
              <a:defRPr/>
            </a:pPr>
            <a:r>
              <a:rPr lang="en-US" sz="1600" kern="0" dirty="0">
                <a:solidFill>
                  <a:srgbClr val="FFFFFF"/>
                </a:solidFill>
                <a:latin typeface="Segoe UI Light" panose="020B0502040204020203" pitchFamily="34" charset="0"/>
              </a:rPr>
              <a:t>LatentView’s Solution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688B962-0BA4-4B0F-8AC2-388CF29D9A6F}"/>
              </a:ext>
            </a:extLst>
          </p:cNvPr>
          <p:cNvSpPr/>
          <p:nvPr/>
        </p:nvSpPr>
        <p:spPr>
          <a:xfrm>
            <a:off x="367383" y="3882548"/>
            <a:ext cx="3565863" cy="263514"/>
          </a:xfrm>
          <a:prstGeom prst="rect">
            <a:avLst/>
          </a:prstGeom>
          <a:solidFill>
            <a:srgbClr val="006078"/>
          </a:solidFill>
          <a:ln w="25400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>
              <a:defRPr/>
            </a:pPr>
            <a:r>
              <a:rPr lang="en-US" sz="1600" kern="0" dirty="0">
                <a:solidFill>
                  <a:srgbClr val="FFFFFF"/>
                </a:solidFill>
                <a:latin typeface="Segoe UI Light" panose="020B0502040204020203" pitchFamily="34" charset="0"/>
              </a:rPr>
              <a:t>Business Objective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6698AA8-6621-4800-81BA-366957813C1A}"/>
              </a:ext>
            </a:extLst>
          </p:cNvPr>
          <p:cNvSpPr/>
          <p:nvPr/>
        </p:nvSpPr>
        <p:spPr>
          <a:xfrm>
            <a:off x="8639360" y="3863357"/>
            <a:ext cx="3170769" cy="297319"/>
          </a:xfrm>
          <a:prstGeom prst="rect">
            <a:avLst/>
          </a:prstGeom>
          <a:solidFill>
            <a:srgbClr val="006078"/>
          </a:solidFill>
          <a:ln w="25400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>
              <a:defRPr/>
            </a:pPr>
            <a:r>
              <a:rPr lang="en-US" sz="1600" kern="0" dirty="0">
                <a:solidFill>
                  <a:srgbClr val="FFFFFF"/>
                </a:solidFill>
                <a:latin typeface="Segoe UI Light" panose="020B0502040204020203" pitchFamily="34" charset="0"/>
              </a:rPr>
              <a:t>Business Benefits</a:t>
            </a:r>
          </a:p>
        </p:txBody>
      </p:sp>
      <p:graphicFrame>
        <p:nvGraphicFramePr>
          <p:cNvPr id="35" name="Diagram 34">
            <a:extLst>
              <a:ext uri="{FF2B5EF4-FFF2-40B4-BE49-F238E27FC236}">
                <a16:creationId xmlns:a16="http://schemas.microsoft.com/office/drawing/2014/main" id="{56C771D2-21C7-4240-A861-14BA9BAFD21E}"/>
              </a:ext>
            </a:extLst>
          </p:cNvPr>
          <p:cNvGraphicFramePr/>
          <p:nvPr>
            <p:extLst/>
          </p:nvPr>
        </p:nvGraphicFramePr>
        <p:xfrm>
          <a:off x="9096559" y="1270485"/>
          <a:ext cx="2924377" cy="24269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36" name="TextBox 35">
            <a:extLst>
              <a:ext uri="{FF2B5EF4-FFF2-40B4-BE49-F238E27FC236}">
                <a16:creationId xmlns:a16="http://schemas.microsoft.com/office/drawing/2014/main" id="{594C4B8F-6B59-4328-8E90-8B97A726BB16}"/>
              </a:ext>
            </a:extLst>
          </p:cNvPr>
          <p:cNvSpPr txBox="1"/>
          <p:nvPr/>
        </p:nvSpPr>
        <p:spPr>
          <a:xfrm>
            <a:off x="9139078" y="923535"/>
            <a:ext cx="2854955" cy="338364"/>
          </a:xfrm>
          <a:prstGeom prst="rect">
            <a:avLst/>
          </a:prstGeom>
          <a:solidFill>
            <a:srgbClr val="FFFFFF">
              <a:lumMod val="6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>
              <a:defRPr sz="105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egoe UI Light" panose="020B0502040204020203" pitchFamily="34" charset="0"/>
                <a:cs typeface="Segoe UI" panose="020B0502040204020203" pitchFamily="34" charset="0"/>
              </a:rPr>
              <a:t>Levels of Granularity </a:t>
            </a:r>
            <a:endParaRPr kumimoji="0" lang="en-US" sz="1050" b="1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Segoe UI Light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F656AD37-B85F-4946-931E-FC6DA4ECE009}"/>
              </a:ext>
            </a:extLst>
          </p:cNvPr>
          <p:cNvCxnSpPr/>
          <p:nvPr/>
        </p:nvCxnSpPr>
        <p:spPr>
          <a:xfrm>
            <a:off x="8928846" y="867263"/>
            <a:ext cx="0" cy="2830167"/>
          </a:xfrm>
          <a:prstGeom prst="line">
            <a:avLst/>
          </a:prstGeom>
          <a:noFill/>
          <a:ln w="9525" cap="flat" cmpd="sng" algn="ctr">
            <a:solidFill>
              <a:srgbClr val="2F3542">
                <a:shade val="95000"/>
                <a:satMod val="105000"/>
              </a:srgbClr>
            </a:solidFill>
            <a:prstDash val="dash"/>
          </a:ln>
          <a:effectLst/>
        </p:spPr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34E01E4E-602E-494B-AEDD-6572BBA8DC6D}"/>
              </a:ext>
            </a:extLst>
          </p:cNvPr>
          <p:cNvSpPr txBox="1"/>
          <p:nvPr/>
        </p:nvSpPr>
        <p:spPr>
          <a:xfrm>
            <a:off x="11439753" y="6431283"/>
            <a:ext cx="635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>
                <a:solidFill>
                  <a:srgbClr val="00B0F0"/>
                </a:solidFill>
                <a:hlinkClick r:id="rId11" action="ppaction://hlinksldjump"/>
              </a:rPr>
              <a:t>Back</a:t>
            </a:r>
            <a:endParaRPr lang="en-US" b="1" u="sng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518093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F190132-7B0F-4DB8-88B8-F4AE20A93090}"/>
              </a:ext>
            </a:extLst>
          </p:cNvPr>
          <p:cNvSpPr/>
          <p:nvPr/>
        </p:nvSpPr>
        <p:spPr>
          <a:xfrm>
            <a:off x="1" y="208761"/>
            <a:ext cx="12192000" cy="369024"/>
          </a:xfrm>
          <a:prstGeom prst="rect">
            <a:avLst/>
          </a:prstGeom>
          <a:solidFill>
            <a:srgbClr val="095879"/>
          </a:solidFill>
        </p:spPr>
        <p:txBody>
          <a:bodyPr wrap="square" lIns="121559" tIns="60780" rIns="121559" bIns="60780" rtlCol="0" anchor="ctr">
            <a:spAutoFit/>
          </a:bodyPr>
          <a:lstStyle/>
          <a:p>
            <a:pPr marL="0" marR="0" lvl="0" indent="0" algn="ctr" defTabSz="12399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568" b="0" i="0" u="none" strike="noStrike" kern="120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Segoe UI"/>
              <a:ea typeface="+mn-ea"/>
              <a:cs typeface="Segoe UI"/>
            </a:endParaRPr>
          </a:p>
        </p:txBody>
      </p:sp>
      <p:pic>
        <p:nvPicPr>
          <p:cNvPr id="3" name="Picture 2" descr="https://upload.wikimedia.org/wikipedia/en/d/d3/LatentView_Analytics_Logo_2010.JPG">
            <a:extLst>
              <a:ext uri="{FF2B5EF4-FFF2-40B4-BE49-F238E27FC236}">
                <a16:creationId xmlns:a16="http://schemas.microsoft.com/office/drawing/2014/main" id="{BFD40BDD-032C-4E91-948E-21C78C5D84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6686" y="487"/>
            <a:ext cx="896850" cy="705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DC707F7-EBAA-45C7-9C98-B750CC39DC04}"/>
              </a:ext>
            </a:extLst>
          </p:cNvPr>
          <p:cNvSpPr/>
          <p:nvPr/>
        </p:nvSpPr>
        <p:spPr>
          <a:xfrm>
            <a:off x="185976" y="119957"/>
            <a:ext cx="8500824" cy="546632"/>
          </a:xfrm>
          <a:prstGeom prst="rect">
            <a:avLst/>
          </a:prstGeom>
          <a:solidFill>
            <a:schemeClr val="bg1"/>
          </a:solidFill>
        </p:spPr>
        <p:txBody>
          <a:bodyPr vert="horz" lIns="121789" tIns="60895" rIns="121789" bIns="60895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45" b="1" i="0" u="none" strike="noStrike" kern="1200" cap="none" spc="-96" normalizeH="0" baseline="0" noProof="0" dirty="0">
                <a:ln w="3175">
                  <a:noFill/>
                </a:ln>
                <a:solidFill>
                  <a:srgbClr val="095879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" panose="020B0502040204020203" pitchFamily="34" charset="0"/>
              </a:rPr>
              <a:t>Visualize : Automated Inventory Diagnostic Tool</a:t>
            </a:r>
            <a:endParaRPr kumimoji="0" lang="en-IN" sz="2745" b="1" i="0" u="none" strike="noStrike" kern="1200" cap="none" spc="-96" normalizeH="0" baseline="0" noProof="0" dirty="0">
              <a:ln w="3175">
                <a:noFill/>
              </a:ln>
              <a:solidFill>
                <a:srgbClr val="095879"/>
              </a:solidFill>
              <a:effectLst/>
              <a:uLnTx/>
              <a:uFillTx/>
              <a:latin typeface="Segoe UI Semibold" panose="020B0702040204020203" pitchFamily="34" charset="0"/>
              <a:ea typeface="+mn-ea"/>
              <a:cs typeface="Segoe UI" panose="020B0502040204020203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2377B76-7740-43B1-B439-D2F06161CD77}"/>
              </a:ext>
            </a:extLst>
          </p:cNvPr>
          <p:cNvGrpSpPr/>
          <p:nvPr/>
        </p:nvGrpSpPr>
        <p:grpSpPr>
          <a:xfrm>
            <a:off x="174350" y="1049310"/>
            <a:ext cx="12002324" cy="5908053"/>
            <a:chOff x="189676" y="866430"/>
            <a:chExt cx="12002324" cy="5044039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69A9615-DA3A-4B2D-9339-9600B444DE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62684" y="866430"/>
              <a:ext cx="6029316" cy="5044039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54010FB9-D846-4020-B4B1-2A80E4E0861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9676" y="866431"/>
              <a:ext cx="5906324" cy="3957359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F12D97EC-24A2-492E-AA21-95AC88D9AF64}"/>
              </a:ext>
            </a:extLst>
          </p:cNvPr>
          <p:cNvSpPr txBox="1"/>
          <p:nvPr/>
        </p:nvSpPr>
        <p:spPr>
          <a:xfrm>
            <a:off x="185976" y="6123506"/>
            <a:ext cx="98346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i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Online Demo possible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5092B65-F3A5-4832-9BD7-57132992740E}"/>
              </a:ext>
            </a:extLst>
          </p:cNvPr>
          <p:cNvSpPr txBox="1"/>
          <p:nvPr/>
        </p:nvSpPr>
        <p:spPr>
          <a:xfrm>
            <a:off x="11439753" y="6431283"/>
            <a:ext cx="635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>
                <a:solidFill>
                  <a:srgbClr val="00B0F0"/>
                </a:solidFill>
                <a:hlinkClick r:id="rId5" action="ppaction://hlinksldjump"/>
              </a:rPr>
              <a:t>Back</a:t>
            </a:r>
            <a:endParaRPr lang="en-US" b="1" u="sng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027051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F190132-7B0F-4DB8-88B8-F4AE20A93090}"/>
              </a:ext>
            </a:extLst>
          </p:cNvPr>
          <p:cNvSpPr/>
          <p:nvPr/>
        </p:nvSpPr>
        <p:spPr>
          <a:xfrm>
            <a:off x="1" y="208761"/>
            <a:ext cx="12192000" cy="369024"/>
          </a:xfrm>
          <a:prstGeom prst="rect">
            <a:avLst/>
          </a:prstGeom>
          <a:solidFill>
            <a:srgbClr val="095879"/>
          </a:solidFill>
        </p:spPr>
        <p:txBody>
          <a:bodyPr wrap="square" lIns="121559" tIns="60780" rIns="121559" bIns="60780" rtlCol="0" anchor="ctr">
            <a:spAutoFit/>
          </a:bodyPr>
          <a:lstStyle/>
          <a:p>
            <a:pPr marL="0" marR="0" lvl="0" indent="0" algn="ctr" defTabSz="12399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568" b="0" i="0" u="none" strike="noStrike" kern="120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Segoe UI"/>
              <a:ea typeface="+mn-ea"/>
              <a:cs typeface="Segoe UI"/>
            </a:endParaRPr>
          </a:p>
        </p:txBody>
      </p:sp>
      <p:pic>
        <p:nvPicPr>
          <p:cNvPr id="3" name="Picture 2" descr="https://upload.wikimedia.org/wikipedia/en/d/d3/LatentView_Analytics_Logo_2010.JPG">
            <a:extLst>
              <a:ext uri="{FF2B5EF4-FFF2-40B4-BE49-F238E27FC236}">
                <a16:creationId xmlns:a16="http://schemas.microsoft.com/office/drawing/2014/main" id="{BFD40BDD-032C-4E91-948E-21C78C5D84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6686" y="487"/>
            <a:ext cx="896850" cy="705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DC707F7-EBAA-45C7-9C98-B750CC39DC04}"/>
              </a:ext>
            </a:extLst>
          </p:cNvPr>
          <p:cNvSpPr/>
          <p:nvPr/>
        </p:nvSpPr>
        <p:spPr>
          <a:xfrm>
            <a:off x="185976" y="119957"/>
            <a:ext cx="8500824" cy="546632"/>
          </a:xfrm>
          <a:prstGeom prst="rect">
            <a:avLst/>
          </a:prstGeom>
          <a:solidFill>
            <a:schemeClr val="bg1"/>
          </a:solidFill>
        </p:spPr>
        <p:txBody>
          <a:bodyPr vert="horz" lIns="121789" tIns="60895" rIns="121789" bIns="60895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45" b="1" i="0" u="none" strike="noStrike" kern="1200" cap="none" spc="-96" normalizeH="0" baseline="0" noProof="0" dirty="0">
                <a:ln w="3175">
                  <a:noFill/>
                </a:ln>
                <a:solidFill>
                  <a:srgbClr val="095879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" panose="020B0502040204020203" pitchFamily="34" charset="0"/>
              </a:rPr>
              <a:t>    Visualize : Supply Chain Metrics Dashboard</a:t>
            </a:r>
            <a:endParaRPr kumimoji="0" lang="en-IN" sz="2745" b="1" i="0" u="none" strike="noStrike" kern="1200" cap="none" spc="-96" normalizeH="0" baseline="0" noProof="0" dirty="0">
              <a:ln w="3175">
                <a:noFill/>
              </a:ln>
              <a:solidFill>
                <a:srgbClr val="095879"/>
              </a:solidFill>
              <a:effectLst/>
              <a:uLnTx/>
              <a:uFillTx/>
              <a:latin typeface="Segoe UI Semibold" panose="020B07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8060B8F-3182-4790-9C16-A2C257408CD0}"/>
              </a:ext>
            </a:extLst>
          </p:cNvPr>
          <p:cNvSpPr/>
          <p:nvPr/>
        </p:nvSpPr>
        <p:spPr>
          <a:xfrm>
            <a:off x="4392317" y="3967867"/>
            <a:ext cx="3646830" cy="338554"/>
          </a:xfrm>
          <a:prstGeom prst="rect">
            <a:avLst/>
          </a:prstGeom>
          <a:solidFill>
            <a:srgbClr val="006078"/>
          </a:solidFill>
          <a:ln w="25400" cap="flat" cmpd="sng" algn="ctr">
            <a:noFill/>
            <a:prstDash val="solid"/>
          </a:ln>
          <a:effectLst/>
        </p:spPr>
        <p:txBody>
          <a:bodyPr wrap="square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LatentView Solution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CEDC190-633A-46B0-9C05-01D076B2CD04}"/>
              </a:ext>
            </a:extLst>
          </p:cNvPr>
          <p:cNvSpPr/>
          <p:nvPr/>
        </p:nvSpPr>
        <p:spPr>
          <a:xfrm>
            <a:off x="8215531" y="3967867"/>
            <a:ext cx="3463542" cy="338554"/>
          </a:xfrm>
          <a:prstGeom prst="rect">
            <a:avLst/>
          </a:prstGeom>
          <a:solidFill>
            <a:srgbClr val="006078"/>
          </a:solidFill>
          <a:ln w="25400" cap="flat" cmpd="sng" algn="ctr">
            <a:noFill/>
            <a:prstDash val="solid"/>
          </a:ln>
          <a:effectLst/>
        </p:spPr>
        <p:txBody>
          <a:bodyPr wrap="square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Business Benefits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E68358B-07A9-419D-B0D8-989FF2661365}"/>
              </a:ext>
            </a:extLst>
          </p:cNvPr>
          <p:cNvSpPr/>
          <p:nvPr/>
        </p:nvSpPr>
        <p:spPr>
          <a:xfrm>
            <a:off x="323889" y="3967867"/>
            <a:ext cx="3864049" cy="338554"/>
          </a:xfrm>
          <a:prstGeom prst="rect">
            <a:avLst/>
          </a:prstGeom>
          <a:solidFill>
            <a:srgbClr val="006078"/>
          </a:solidFill>
          <a:ln w="25400" cap="flat" cmpd="sng" algn="ctr">
            <a:noFill/>
            <a:prstDash val="solid"/>
          </a:ln>
          <a:effectLst/>
        </p:spPr>
        <p:txBody>
          <a:bodyPr wrap="square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Business Objective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0439A91-C506-4026-B995-3156E6A2610E}"/>
              </a:ext>
            </a:extLst>
          </p:cNvPr>
          <p:cNvSpPr/>
          <p:nvPr/>
        </p:nvSpPr>
        <p:spPr>
          <a:xfrm>
            <a:off x="323890" y="4447470"/>
            <a:ext cx="3642203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noProof="1">
                <a:solidFill>
                  <a:srgbClr val="000000"/>
                </a:solidFill>
                <a:latin typeface="Segoe UI Light" panose="020B0502040204020203" pitchFamily="34" charset="0"/>
                <a:ea typeface="Segoe UI" pitchFamily="34" charset="0"/>
                <a:cs typeface="Segoe UI" pitchFamily="34" charset="0"/>
              </a:rPr>
              <a:t> To provide a starting point for consolidation of various supply chain metrics and standardize across various supply chain planning teams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noProof="1">
                <a:solidFill>
                  <a:srgbClr val="000000"/>
                </a:solidFill>
                <a:latin typeface="Segoe UI Light" panose="020B0502040204020203" pitchFamily="34" charset="0"/>
                <a:ea typeface="Segoe UI" pitchFamily="34" charset="0"/>
                <a:cs typeface="Segoe UI" pitchFamily="34" charset="0"/>
              </a:rPr>
              <a:t> To identify the underperforming locations/products and understand the possible reasons involved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E9951BE-CB32-4B26-807C-7380FF53F9DB}"/>
              </a:ext>
            </a:extLst>
          </p:cNvPr>
          <p:cNvSpPr/>
          <p:nvPr/>
        </p:nvSpPr>
        <p:spPr>
          <a:xfrm>
            <a:off x="4476805" y="4409606"/>
            <a:ext cx="331645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noProof="1">
                <a:solidFill>
                  <a:srgbClr val="000000"/>
                </a:solidFill>
                <a:latin typeface="Segoe UI Light" panose="020B0502040204020203" pitchFamily="34" charset="0"/>
                <a:ea typeface="Segoe UI" pitchFamily="34" charset="0"/>
                <a:cs typeface="Segoe UI" pitchFamily="34" charset="0"/>
              </a:rPr>
              <a:t>Created automated visually represented reports using Tableau comprising of Supply Chain Metrics  based of existing data in enterprise data warehouse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noProof="1">
                <a:solidFill>
                  <a:srgbClr val="000000"/>
                </a:solidFill>
                <a:latin typeface="Segoe UI Light" panose="020B0502040204020203" pitchFamily="34" charset="0"/>
                <a:ea typeface="Segoe UI" pitchFamily="34" charset="0"/>
                <a:cs typeface="Segoe UI" pitchFamily="34" charset="0"/>
              </a:rPr>
              <a:t>A logical flow of dashboards was built which provided  a holistic snapshot of the supply chain performance starting from the overall Supply Chain Performance Awards of Excellence to supply chain performance deep-dives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4C286A-F2BE-439F-BADA-760E89F3C425}"/>
              </a:ext>
            </a:extLst>
          </p:cNvPr>
          <p:cNvSpPr/>
          <p:nvPr/>
        </p:nvSpPr>
        <p:spPr>
          <a:xfrm>
            <a:off x="8252527" y="4380590"/>
            <a:ext cx="3419591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noProof="1">
                <a:solidFill>
                  <a:srgbClr val="000000"/>
                </a:solidFill>
                <a:latin typeface="Segoe UI Light" panose="020B0502040204020203" pitchFamily="34" charset="0"/>
                <a:ea typeface="Segoe UI" pitchFamily="34" charset="0"/>
                <a:cs typeface="Segoe UI" pitchFamily="34" charset="0"/>
              </a:rPr>
              <a:t>The BI layer helps monitor &amp; compare performance metrics across various geographic levels and product hierarchy in order to identify areas for improvement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noProof="1">
                <a:solidFill>
                  <a:srgbClr val="000000"/>
                </a:solidFill>
                <a:latin typeface="Segoe UI Light" panose="020B0502040204020203" pitchFamily="34" charset="0"/>
                <a:ea typeface="Segoe UI" pitchFamily="34" charset="0"/>
                <a:cs typeface="Segoe UI" pitchFamily="34" charset="0"/>
              </a:rPr>
              <a:t>The BI layer is the consolidation of metrics across functions which helps client in strategic decision making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98ED593-D435-4761-AAC7-AC879B0817A9}"/>
              </a:ext>
            </a:extLst>
          </p:cNvPr>
          <p:cNvGrpSpPr/>
          <p:nvPr/>
        </p:nvGrpSpPr>
        <p:grpSpPr>
          <a:xfrm>
            <a:off x="482805" y="1384334"/>
            <a:ext cx="8499459" cy="1978536"/>
            <a:chOff x="681474" y="1975464"/>
            <a:chExt cx="6742490" cy="1978536"/>
          </a:xfrm>
        </p:grpSpPr>
        <p:sp>
          <p:nvSpPr>
            <p:cNvPr id="15" name="Pentagon 13">
              <a:extLst>
                <a:ext uri="{FF2B5EF4-FFF2-40B4-BE49-F238E27FC236}">
                  <a16:creationId xmlns:a16="http://schemas.microsoft.com/office/drawing/2014/main" id="{9EE9AE04-AFE8-4466-A70B-146D98A76604}"/>
                </a:ext>
              </a:extLst>
            </p:cNvPr>
            <p:cNvSpPr/>
            <p:nvPr/>
          </p:nvSpPr>
          <p:spPr>
            <a:xfrm>
              <a:off x="5235301" y="2550000"/>
              <a:ext cx="2188663" cy="1404000"/>
            </a:xfrm>
            <a:prstGeom prst="homePlate">
              <a:avLst>
                <a:gd name="adj" fmla="val 39465"/>
              </a:avLst>
            </a:prstGeom>
            <a:solidFill>
              <a:srgbClr val="42847A"/>
            </a:solidFill>
            <a:ln w="25400" cap="flat" cmpd="sng" algn="ctr">
              <a:solidFill>
                <a:srgbClr val="FFFFFF">
                  <a:lumMod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</a:endParaRPr>
            </a:p>
          </p:txBody>
        </p:sp>
        <p:sp>
          <p:nvSpPr>
            <p:cNvPr id="16" name="Pentagon 14">
              <a:extLst>
                <a:ext uri="{FF2B5EF4-FFF2-40B4-BE49-F238E27FC236}">
                  <a16:creationId xmlns:a16="http://schemas.microsoft.com/office/drawing/2014/main" id="{3A3373C3-3F9D-456F-91CD-A198508A5F67}"/>
                </a:ext>
              </a:extLst>
            </p:cNvPr>
            <p:cNvSpPr/>
            <p:nvPr/>
          </p:nvSpPr>
          <p:spPr>
            <a:xfrm>
              <a:off x="691029" y="2550000"/>
              <a:ext cx="2188663" cy="1404000"/>
            </a:xfrm>
            <a:prstGeom prst="homePlate">
              <a:avLst>
                <a:gd name="adj" fmla="val 37549"/>
              </a:avLst>
            </a:prstGeom>
            <a:solidFill>
              <a:srgbClr val="155E4D"/>
            </a:solidFill>
            <a:ln w="25400" cap="flat" cmpd="sng" algn="ctr">
              <a:solidFill>
                <a:srgbClr val="FFFFFF">
                  <a:lumMod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5CF3BE0-94BC-4AD1-82D3-5F070CE77FD1}"/>
                </a:ext>
              </a:extLst>
            </p:cNvPr>
            <p:cNvSpPr txBox="1"/>
            <p:nvPr/>
          </p:nvSpPr>
          <p:spPr>
            <a:xfrm>
              <a:off x="681474" y="1975464"/>
              <a:ext cx="195805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Light" panose="020B0502040204020203" pitchFamily="34" charset="0"/>
                </a:rPr>
                <a:t>Supply Chain Performance Award of Excellence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0E8B6E3-0576-4F75-B2E7-E5A3C8457AAE}"/>
                </a:ext>
              </a:extLst>
            </p:cNvPr>
            <p:cNvSpPr txBox="1"/>
            <p:nvPr/>
          </p:nvSpPr>
          <p:spPr>
            <a:xfrm>
              <a:off x="767968" y="2786116"/>
              <a:ext cx="1539367" cy="6924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marR="0" lvl="0" indent="-17145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IN" sz="13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 panose="020B0502040204020203" pitchFamily="34" charset="0"/>
                </a:rPr>
                <a:t>Manufacturing</a:t>
              </a:r>
            </a:p>
            <a:p>
              <a:pPr marL="171450" marR="0" lvl="0" indent="-17145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IN" sz="13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 panose="020B0502040204020203" pitchFamily="34" charset="0"/>
                </a:rPr>
                <a:t>Logistics</a:t>
              </a:r>
            </a:p>
            <a:p>
              <a:pPr marL="171450" marR="0" lvl="0" indent="-17145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IN" sz="13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 panose="020B0502040204020203" pitchFamily="34" charset="0"/>
                </a:rPr>
                <a:t>Warehouse</a:t>
              </a:r>
            </a:p>
          </p:txBody>
        </p:sp>
        <p:sp>
          <p:nvSpPr>
            <p:cNvPr id="19" name="Pentagon 17">
              <a:extLst>
                <a:ext uri="{FF2B5EF4-FFF2-40B4-BE49-F238E27FC236}">
                  <a16:creationId xmlns:a16="http://schemas.microsoft.com/office/drawing/2014/main" id="{AEEF5AC3-DB75-4B8D-ABF2-855B347B70BD}"/>
                </a:ext>
              </a:extLst>
            </p:cNvPr>
            <p:cNvSpPr/>
            <p:nvPr/>
          </p:nvSpPr>
          <p:spPr>
            <a:xfrm>
              <a:off x="2963165" y="2550000"/>
              <a:ext cx="2188663" cy="1404000"/>
            </a:xfrm>
            <a:prstGeom prst="homePlate">
              <a:avLst>
                <a:gd name="adj" fmla="val 39464"/>
              </a:avLst>
            </a:prstGeom>
            <a:solidFill>
              <a:srgbClr val="BFBFBF"/>
            </a:solidFill>
            <a:ln w="25400" cap="flat" cmpd="sng" algn="ctr">
              <a:solidFill>
                <a:srgbClr val="FFFFFF">
                  <a:lumMod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1776FB9-2F1B-431A-8735-CE10B9DF4758}"/>
                </a:ext>
              </a:extLst>
            </p:cNvPr>
            <p:cNvSpPr txBox="1"/>
            <p:nvPr/>
          </p:nvSpPr>
          <p:spPr>
            <a:xfrm>
              <a:off x="3101337" y="2761129"/>
              <a:ext cx="1760817" cy="892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marR="0" lvl="0" indent="-17145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IN" sz="13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Light" panose="020B0502040204020203" pitchFamily="34" charset="0"/>
                </a:rPr>
                <a:t>Service Metrics</a:t>
              </a:r>
            </a:p>
            <a:p>
              <a:pPr marL="171450" marR="0" lvl="0" indent="-17145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IN" sz="13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Light" panose="020B0502040204020203" pitchFamily="34" charset="0"/>
                </a:rPr>
                <a:t>Cost Metrics</a:t>
              </a:r>
            </a:p>
            <a:p>
              <a:pPr marL="171450" marR="0" lvl="0" indent="-17145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IN" sz="13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Light" panose="020B0502040204020203" pitchFamily="34" charset="0"/>
                </a:rPr>
                <a:t>Quality Metrics</a:t>
              </a:r>
            </a:p>
            <a:p>
              <a:pPr marL="171450" marR="0" lvl="0" indent="-17145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IN" sz="13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Light" panose="020B0502040204020203" pitchFamily="34" charset="0"/>
                </a:rPr>
                <a:t>People Metrics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190CAAF-C8E9-4E50-B3A6-BA78A8B510E0}"/>
                </a:ext>
              </a:extLst>
            </p:cNvPr>
            <p:cNvSpPr txBox="1"/>
            <p:nvPr/>
          </p:nvSpPr>
          <p:spPr>
            <a:xfrm>
              <a:off x="3069066" y="2073504"/>
              <a:ext cx="167979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Light" panose="020B0502040204020203" pitchFamily="34" charset="0"/>
                </a:rPr>
                <a:t>Site Metrics Overview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D611278-3F9E-4D62-BD0A-2855695BEEE7}"/>
                </a:ext>
              </a:extLst>
            </p:cNvPr>
            <p:cNvSpPr txBox="1"/>
            <p:nvPr/>
          </p:nvSpPr>
          <p:spPr>
            <a:xfrm>
              <a:off x="5340077" y="2888078"/>
              <a:ext cx="1539367" cy="892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marR="0" lvl="0" indent="-17145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IN" sz="13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 panose="020B0502040204020203" pitchFamily="34" charset="0"/>
                </a:rPr>
                <a:t>Fill Rate</a:t>
              </a:r>
            </a:p>
            <a:p>
              <a:pPr marL="171450" marR="0" lvl="0" indent="-17145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IN" sz="13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 panose="020B0502040204020203" pitchFamily="34" charset="0"/>
                </a:rPr>
                <a:t>Days on Hand</a:t>
              </a:r>
            </a:p>
            <a:p>
              <a:pPr marL="171450" marR="0" lvl="0" indent="-17145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IN" sz="13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 panose="020B0502040204020203" pitchFamily="34" charset="0"/>
                </a:rPr>
                <a:t>% On Time Delivery</a:t>
              </a:r>
            </a:p>
            <a:p>
              <a:pPr lvl="2">
                <a:defRPr/>
              </a:pPr>
              <a:r>
                <a:rPr lang="en-IN" sz="1300" i="1" kern="0" dirty="0">
                  <a:solidFill>
                    <a:srgbClr val="FFFFFF"/>
                  </a:solidFill>
                  <a:latin typeface="Segoe UI Light" panose="020B0502040204020203" pitchFamily="34" charset="0"/>
                </a:rPr>
                <a:t>+more</a:t>
              </a:r>
              <a:endParaRPr kumimoji="0" lang="en-IN" sz="1300" b="0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F86D9D8-C370-4FFA-B0F7-5F1BAC5F4583}"/>
                </a:ext>
              </a:extLst>
            </p:cNvPr>
            <p:cNvSpPr txBox="1"/>
            <p:nvPr/>
          </p:nvSpPr>
          <p:spPr>
            <a:xfrm>
              <a:off x="5297409" y="2048406"/>
              <a:ext cx="175609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Light" panose="020B0502040204020203" pitchFamily="34" charset="0"/>
                </a:rPr>
                <a:t>Metric Deep-dive</a:t>
              </a:r>
            </a:p>
          </p:txBody>
        </p:sp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58475323-2C4E-449B-8AD2-FDC9A5B27C7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</a:blip>
          <a:srcRect l="11852" r="13151" b="1861"/>
          <a:stretch/>
        </p:blipFill>
        <p:spPr>
          <a:xfrm>
            <a:off x="9687542" y="1534770"/>
            <a:ext cx="2031699" cy="2012927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BFFDB1C-70E7-4C44-8E40-2CB360705E5D}"/>
              </a:ext>
            </a:extLst>
          </p:cNvPr>
          <p:cNvCxnSpPr/>
          <p:nvPr/>
        </p:nvCxnSpPr>
        <p:spPr>
          <a:xfrm>
            <a:off x="9298166" y="1224166"/>
            <a:ext cx="0" cy="2459865"/>
          </a:xfrm>
          <a:prstGeom prst="line">
            <a:avLst/>
          </a:prstGeom>
          <a:noFill/>
          <a:ln w="9525" cap="flat" cmpd="sng" algn="ctr">
            <a:solidFill>
              <a:srgbClr val="2F3542">
                <a:shade val="95000"/>
                <a:satMod val="105000"/>
              </a:srgbClr>
            </a:solidFill>
            <a:prstDash val="dash"/>
          </a:ln>
          <a:effectLst/>
        </p:spPr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ADDE7829-C1DA-4ED9-BAD1-9D1A0E6F5626}"/>
              </a:ext>
            </a:extLst>
          </p:cNvPr>
          <p:cNvSpPr txBox="1"/>
          <p:nvPr/>
        </p:nvSpPr>
        <p:spPr>
          <a:xfrm>
            <a:off x="9537481" y="1158385"/>
            <a:ext cx="22137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IN" sz="1400" b="1" kern="0" dirty="0">
                <a:solidFill>
                  <a:srgbClr val="000000"/>
                </a:solidFill>
                <a:latin typeface="Segoe UI Light" panose="020B0502040204020203" pitchFamily="34" charset="0"/>
              </a:rPr>
              <a:t>Dashboard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EB42155-459A-4A62-90E5-EC91464AA1BA}"/>
              </a:ext>
            </a:extLst>
          </p:cNvPr>
          <p:cNvSpPr txBox="1"/>
          <p:nvPr/>
        </p:nvSpPr>
        <p:spPr>
          <a:xfrm>
            <a:off x="11439753" y="6431283"/>
            <a:ext cx="635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>
                <a:solidFill>
                  <a:srgbClr val="00B0F0"/>
                </a:solidFill>
                <a:hlinkClick r:id="rId4" action="ppaction://hlinksldjump"/>
              </a:rPr>
              <a:t>Back</a:t>
            </a:r>
            <a:endParaRPr lang="en-US" b="1" u="sng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563729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F190132-7B0F-4DB8-88B8-F4AE20A93090}"/>
              </a:ext>
            </a:extLst>
          </p:cNvPr>
          <p:cNvSpPr/>
          <p:nvPr/>
        </p:nvSpPr>
        <p:spPr>
          <a:xfrm>
            <a:off x="1" y="208761"/>
            <a:ext cx="12192000" cy="369024"/>
          </a:xfrm>
          <a:prstGeom prst="rect">
            <a:avLst/>
          </a:prstGeom>
          <a:solidFill>
            <a:srgbClr val="095879"/>
          </a:solidFill>
        </p:spPr>
        <p:txBody>
          <a:bodyPr wrap="square" lIns="121559" tIns="60780" rIns="121559" bIns="60780" rtlCol="0" anchor="ctr">
            <a:spAutoFit/>
          </a:bodyPr>
          <a:lstStyle/>
          <a:p>
            <a:pPr marL="0" marR="0" lvl="0" indent="0" algn="ctr" defTabSz="12399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568" b="0" i="0" u="none" strike="noStrike" kern="120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Segoe UI"/>
              <a:ea typeface="+mn-ea"/>
              <a:cs typeface="Segoe UI"/>
            </a:endParaRPr>
          </a:p>
        </p:txBody>
      </p:sp>
      <p:pic>
        <p:nvPicPr>
          <p:cNvPr id="3" name="Picture 2" descr="https://upload.wikimedia.org/wikipedia/en/d/d3/LatentView_Analytics_Logo_2010.JPG">
            <a:extLst>
              <a:ext uri="{FF2B5EF4-FFF2-40B4-BE49-F238E27FC236}">
                <a16:creationId xmlns:a16="http://schemas.microsoft.com/office/drawing/2014/main" id="{BFD40BDD-032C-4E91-948E-21C78C5D84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6686" y="487"/>
            <a:ext cx="896850" cy="705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DC707F7-EBAA-45C7-9C98-B750CC39DC04}"/>
              </a:ext>
            </a:extLst>
          </p:cNvPr>
          <p:cNvSpPr/>
          <p:nvPr/>
        </p:nvSpPr>
        <p:spPr>
          <a:xfrm>
            <a:off x="185976" y="119957"/>
            <a:ext cx="8500824" cy="546632"/>
          </a:xfrm>
          <a:prstGeom prst="rect">
            <a:avLst/>
          </a:prstGeom>
          <a:solidFill>
            <a:schemeClr val="bg1"/>
          </a:solidFill>
        </p:spPr>
        <p:txBody>
          <a:bodyPr vert="horz" lIns="121789" tIns="60895" rIns="121789" bIns="60895" rtlCol="0" anchor="ctr">
            <a:no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sz="2745" b="1" spc="-96" dirty="0">
                <a:ln w="3175">
                  <a:noFill/>
                </a:ln>
                <a:solidFill>
                  <a:srgbClr val="095879"/>
                </a:solidFill>
                <a:latin typeface="Segoe UI Semibold" panose="020B0702040204020203" pitchFamily="34" charset="0"/>
                <a:cs typeface="Segoe UI" panose="020B0502040204020203" pitchFamily="34" charset="0"/>
              </a:rPr>
              <a:t>Visualize : Supply Chain Metrics Dashboard Screenshots</a:t>
            </a:r>
            <a:endParaRPr lang="en-IN" sz="2745" b="1" spc="-96" dirty="0">
              <a:ln w="3175">
                <a:noFill/>
              </a:ln>
              <a:solidFill>
                <a:srgbClr val="095879"/>
              </a:solidFill>
              <a:latin typeface="Segoe UI Semibold" panose="020B07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EEADDD-A425-42BE-B9DC-1A26B6DA90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809" y="925431"/>
            <a:ext cx="6334539" cy="530431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D726268-25F5-44FE-9293-BFDEC958ABAB}"/>
              </a:ext>
            </a:extLst>
          </p:cNvPr>
          <p:cNvSpPr txBox="1"/>
          <p:nvPr/>
        </p:nvSpPr>
        <p:spPr>
          <a:xfrm>
            <a:off x="328686" y="6264475"/>
            <a:ext cx="10668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i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Online Demo possible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BBF9A31-6A54-419F-834C-A4A2AE5FB1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925431"/>
            <a:ext cx="5986668" cy="530431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99294CE-61B0-4AB2-A9D1-307324FD2885}"/>
              </a:ext>
            </a:extLst>
          </p:cNvPr>
          <p:cNvSpPr txBox="1"/>
          <p:nvPr/>
        </p:nvSpPr>
        <p:spPr>
          <a:xfrm>
            <a:off x="11439753" y="6431283"/>
            <a:ext cx="635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>
                <a:solidFill>
                  <a:srgbClr val="00B0F0"/>
                </a:solidFill>
                <a:hlinkClick r:id="rId5" action="ppaction://hlinksldjump"/>
              </a:rPr>
              <a:t>Back</a:t>
            </a:r>
            <a:endParaRPr lang="en-US" b="1" u="sng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17889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722868" y="1719665"/>
            <a:ext cx="7771775" cy="618564"/>
          </a:xfrm>
        </p:spPr>
        <p:txBody>
          <a:bodyPr/>
          <a:lstStyle/>
          <a:p>
            <a:r>
              <a:rPr lang="en-US" dirty="0"/>
              <a:t>Latentview Supply Chain Analytics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Jun 20 ,2018</a:t>
            </a:r>
          </a:p>
        </p:txBody>
      </p:sp>
    </p:spTree>
    <p:extLst>
      <p:ext uri="{BB962C8B-B14F-4D97-AF65-F5344CB8AC3E}">
        <p14:creationId xmlns:p14="http://schemas.microsoft.com/office/powerpoint/2010/main" val="351509400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1080" y="80888"/>
            <a:ext cx="10591799" cy="389969"/>
          </a:xfrm>
        </p:spPr>
        <p:txBody>
          <a:bodyPr/>
          <a:lstStyle/>
          <a:p>
            <a:r>
              <a:rPr lang="en-US" dirty="0"/>
              <a:t>Next Steps to be added..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998CF1-03F7-4116-8A10-0C1EFE393B24}"/>
              </a:ext>
            </a:extLst>
          </p:cNvPr>
          <p:cNvSpPr txBox="1"/>
          <p:nvPr/>
        </p:nvSpPr>
        <p:spPr>
          <a:xfrm>
            <a:off x="1258957" y="1325217"/>
            <a:ext cx="9369286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500" dirty="0"/>
              <a:t>Tools &amp; Technologies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500" dirty="0"/>
              <a:t>Analytics techniques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500" dirty="0"/>
              <a:t>Case Studies</a:t>
            </a:r>
          </a:p>
        </p:txBody>
      </p:sp>
    </p:spTree>
    <p:extLst>
      <p:ext uri="{BB962C8B-B14F-4D97-AF65-F5344CB8AC3E}">
        <p14:creationId xmlns:p14="http://schemas.microsoft.com/office/powerpoint/2010/main" val="114603865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99654" y="58925"/>
            <a:ext cx="11223151" cy="408349"/>
          </a:xfrm>
        </p:spPr>
        <p:txBody>
          <a:bodyPr/>
          <a:lstStyle/>
          <a:p>
            <a:r>
              <a:rPr lang="en-US" dirty="0"/>
              <a:t> Examples of some of our previous work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EA4F2C6F-AC96-4BC0-822D-3586A82937D1}"/>
              </a:ext>
            </a:extLst>
          </p:cNvPr>
          <p:cNvSpPr/>
          <p:nvPr/>
        </p:nvSpPr>
        <p:spPr>
          <a:xfrm>
            <a:off x="4333810" y="2786899"/>
            <a:ext cx="3024000" cy="1098664"/>
          </a:xfrm>
          <a:prstGeom prst="roundRect">
            <a:avLst>
              <a:gd name="adj" fmla="val 0"/>
            </a:avLst>
          </a:prstGeom>
          <a:solidFill>
            <a:schemeClr val="bg1">
              <a:lumMod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sz="1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09E7E225-2F61-479D-ACC0-0FB3A277AB1A}"/>
              </a:ext>
            </a:extLst>
          </p:cNvPr>
          <p:cNvSpPr/>
          <p:nvPr/>
        </p:nvSpPr>
        <p:spPr>
          <a:xfrm>
            <a:off x="599654" y="2786899"/>
            <a:ext cx="3024000" cy="1098664"/>
          </a:xfrm>
          <a:prstGeom prst="roundRect">
            <a:avLst>
              <a:gd name="adj" fmla="val 0"/>
            </a:avLst>
          </a:prstGeom>
          <a:solidFill>
            <a:schemeClr val="bg1">
              <a:lumMod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IN" sz="1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IN" sz="1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F8B7F48E-F3C3-4547-846A-C93DB633CCC5}"/>
              </a:ext>
            </a:extLst>
          </p:cNvPr>
          <p:cNvSpPr/>
          <p:nvPr/>
        </p:nvSpPr>
        <p:spPr>
          <a:xfrm>
            <a:off x="8067966" y="2786899"/>
            <a:ext cx="2988000" cy="1098664"/>
          </a:xfrm>
          <a:prstGeom prst="roundRect">
            <a:avLst>
              <a:gd name="adj" fmla="val 0"/>
            </a:avLst>
          </a:prstGeom>
          <a:solidFill>
            <a:schemeClr val="bg1">
              <a:lumMod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735967B-B000-41CB-894E-991D6C4318E6}"/>
              </a:ext>
            </a:extLst>
          </p:cNvPr>
          <p:cNvSpPr/>
          <p:nvPr/>
        </p:nvSpPr>
        <p:spPr>
          <a:xfrm>
            <a:off x="599654" y="4293753"/>
            <a:ext cx="30240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007295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Profile </a:t>
            </a:r>
            <a:r>
              <a:rPr kumimoji="0" lang="en-US" sz="1400" b="1" i="1" u="none" strike="noStrike" kern="1200" cap="none" spc="0" normalizeH="0" baseline="0" noProof="0" dirty="0">
                <a:ln>
                  <a:noFill/>
                </a:ln>
                <a:solidFill>
                  <a:srgbClr val="007295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Driver behavior </a:t>
            </a: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007295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to predict vehicle risks and estimate</a:t>
            </a:r>
            <a:r>
              <a:rPr kumimoji="0" lang="en-US" sz="1400" b="0" i="1" u="none" strike="noStrike" kern="1200" cap="none" spc="0" normalizeH="0" noProof="0" dirty="0">
                <a:ln>
                  <a:noFill/>
                </a:ln>
                <a:solidFill>
                  <a:srgbClr val="007295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warranty costs using </a:t>
            </a:r>
            <a:r>
              <a:rPr kumimoji="0" lang="en-US" sz="1400" b="1" i="1" u="none" strike="noStrike" kern="1200" cap="none" spc="0" normalizeH="0" noProof="0" dirty="0">
                <a:ln>
                  <a:noFill/>
                </a:ln>
                <a:solidFill>
                  <a:srgbClr val="007295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IOT </a:t>
            </a:r>
            <a:r>
              <a:rPr kumimoji="0" lang="en-US" sz="1400" b="0" i="1" u="none" strike="noStrike" kern="1200" cap="none" spc="0" normalizeH="0" noProof="0" dirty="0">
                <a:ln>
                  <a:noFill/>
                </a:ln>
                <a:solidFill>
                  <a:srgbClr val="007295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data </a:t>
            </a:r>
            <a:endParaRPr kumimoji="0" lang="en-US" sz="1400" b="0" i="1" u="none" strike="noStrike" kern="1200" cap="none" spc="0" normalizeH="0" baseline="0" noProof="0" dirty="0">
              <a:ln>
                <a:noFill/>
              </a:ln>
              <a:solidFill>
                <a:srgbClr val="007295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735967B-B000-41CB-894E-991D6C4318E6}"/>
              </a:ext>
            </a:extLst>
          </p:cNvPr>
          <p:cNvSpPr/>
          <p:nvPr/>
        </p:nvSpPr>
        <p:spPr>
          <a:xfrm>
            <a:off x="8067966" y="4293753"/>
            <a:ext cx="325256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sz="1400" i="1" dirty="0">
                <a:solidFill>
                  <a:srgbClr val="00729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Enhanced the business performance from existing </a:t>
            </a:r>
            <a:r>
              <a:rPr lang="en-US" sz="1400" b="1" i="1" dirty="0">
                <a:solidFill>
                  <a:srgbClr val="00729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45% to 95% service levels</a:t>
            </a:r>
            <a:r>
              <a:rPr lang="en-US" sz="1400" i="1" dirty="0">
                <a:solidFill>
                  <a:srgbClr val="00729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that impactted13 Million Customer Service requests annually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735967B-B000-41CB-894E-991D6C4318E6}"/>
              </a:ext>
            </a:extLst>
          </p:cNvPr>
          <p:cNvSpPr/>
          <p:nvPr/>
        </p:nvSpPr>
        <p:spPr>
          <a:xfrm>
            <a:off x="4333810" y="4293753"/>
            <a:ext cx="30240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007295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Converge</a:t>
            </a:r>
            <a:r>
              <a:rPr kumimoji="0" lang="en-US" sz="1400" b="0" i="1" u="none" strike="noStrike" kern="1200" cap="none" spc="0" normalizeH="0" noProof="0" dirty="0">
                <a:ln>
                  <a:noFill/>
                </a:ln>
                <a:solidFill>
                  <a:srgbClr val="007295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data from silos into a centralized </a:t>
            </a:r>
            <a:r>
              <a:rPr kumimoji="0" lang="en-US" sz="1400" b="1" i="1" u="none" strike="noStrike" kern="1200" cap="none" spc="0" normalizeH="0" noProof="0" dirty="0">
                <a:ln>
                  <a:noFill/>
                </a:ln>
                <a:solidFill>
                  <a:srgbClr val="007295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cloud based platform </a:t>
            </a:r>
            <a:r>
              <a:rPr kumimoji="0" lang="en-US" sz="1400" b="0" i="1" u="none" strike="noStrike" kern="1200" cap="none" spc="0" normalizeH="0" noProof="0" dirty="0">
                <a:ln>
                  <a:noFill/>
                </a:ln>
                <a:solidFill>
                  <a:srgbClr val="007295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to b</a:t>
            </a: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007295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uild a </a:t>
            </a:r>
            <a:r>
              <a:rPr kumimoji="0" lang="en-US" sz="1400" b="1" i="1" u="none" strike="noStrike" kern="1200" cap="none" spc="0" normalizeH="0" baseline="0" noProof="0" dirty="0">
                <a:ln>
                  <a:noFill/>
                </a:ln>
                <a:solidFill>
                  <a:srgbClr val="007295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recommendation engine</a:t>
            </a:r>
          </a:p>
        </p:txBody>
      </p:sp>
      <p:pic>
        <p:nvPicPr>
          <p:cNvPr id="9" name="Picture 2" descr="https://d30y9cdsu7xlg0.cloudfront.net/png/1572169-200.png">
            <a:extLst>
              <a:ext uri="{FF2B5EF4-FFF2-40B4-BE49-F238E27FC236}">
                <a16:creationId xmlns:a16="http://schemas.microsoft.com/office/drawing/2014/main" id="{A4907A9F-D3FA-4EA1-8927-5D01FADEE5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808" y="2511122"/>
            <a:ext cx="1111691" cy="1111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698837" y="3239232"/>
            <a:ext cx="282563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Leading German automobile player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532179" y="3239232"/>
            <a:ext cx="258983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Leading Food distribution company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170" name="Picture 2" descr="https://static.thenounproject.com/png/1157404-200.png"/>
          <p:cNvPicPr>
            <a:picLocks noChangeAspect="1" noChangeArrowheads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8549" y="2549168"/>
            <a:ext cx="1054521" cy="1054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8144180" y="3280523"/>
            <a:ext cx="302635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Leading Home Appliance Repair Services provider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735967B-B000-41CB-894E-991D6C4318E6}"/>
              </a:ext>
            </a:extLst>
          </p:cNvPr>
          <p:cNvSpPr/>
          <p:nvPr/>
        </p:nvSpPr>
        <p:spPr>
          <a:xfrm>
            <a:off x="710199" y="2059584"/>
            <a:ext cx="280290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noProof="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Leveraging IOT sensor data to mine insights on driving patterns </a:t>
            </a:r>
            <a:endParaRPr kumimoji="0" lang="en-US" sz="1400" b="1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735967B-B000-41CB-894E-991D6C4318E6}"/>
              </a:ext>
            </a:extLst>
          </p:cNvPr>
          <p:cNvSpPr/>
          <p:nvPr/>
        </p:nvSpPr>
        <p:spPr>
          <a:xfrm>
            <a:off x="4554904" y="2035903"/>
            <a:ext cx="280290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Enabling cloud infrastructure to generate real time product recommendations </a:t>
            </a:r>
            <a:endParaRPr kumimoji="0" lang="en-US" sz="1400" b="1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735967B-B000-41CB-894E-991D6C4318E6}"/>
              </a:ext>
            </a:extLst>
          </p:cNvPr>
          <p:cNvSpPr/>
          <p:nvPr/>
        </p:nvSpPr>
        <p:spPr>
          <a:xfrm>
            <a:off x="8080560" y="2033743"/>
            <a:ext cx="309428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Improve service levels by leveraging </a:t>
            </a:r>
            <a:r>
              <a:rPr lang="en-US" sz="1400" b="1" noProof="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analytics on multiple segments across supply chain</a:t>
            </a:r>
            <a:endParaRPr kumimoji="0" lang="en-US" sz="1400" b="1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" name="Picture 23" descr="Image result for appliance repair icon no background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4618" y="2823883"/>
            <a:ext cx="486167" cy="486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731471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99654" y="58925"/>
            <a:ext cx="11223151" cy="408349"/>
          </a:xfrm>
        </p:spPr>
        <p:txBody>
          <a:bodyPr/>
          <a:lstStyle/>
          <a:p>
            <a:r>
              <a:rPr lang="en-US"/>
              <a:t>1. Profile </a:t>
            </a:r>
            <a:r>
              <a:rPr lang="en-US" dirty="0"/>
              <a:t>driver behavior using IOT sensor data </a:t>
            </a:r>
          </a:p>
        </p:txBody>
      </p:sp>
      <p:sp>
        <p:nvSpPr>
          <p:cNvPr id="10" name="Pentagon 31">
            <a:extLst>
              <a:ext uri="{FF2B5EF4-FFF2-40B4-BE49-F238E27FC236}">
                <a16:creationId xmlns:a16="http://schemas.microsoft.com/office/drawing/2014/main" id="{0D24EE71-1912-4194-9D33-A6BAB514C1F2}"/>
              </a:ext>
            </a:extLst>
          </p:cNvPr>
          <p:cNvSpPr/>
          <p:nvPr/>
        </p:nvSpPr>
        <p:spPr>
          <a:xfrm>
            <a:off x="2419626" y="4079510"/>
            <a:ext cx="4535144" cy="457200"/>
          </a:xfrm>
          <a:prstGeom prst="homePlate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en-US" sz="1200" b="1" kern="0" dirty="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  <a:rtl val="0"/>
              </a:rPr>
              <a:t>Connect Product Usage with Warranty Repairs &amp; Features</a:t>
            </a:r>
            <a:endParaRPr lang="en-IN" sz="1200" b="1" kern="0" dirty="0">
              <a:solidFill>
                <a:schemeClr val="tx2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  <a:rtl val="0"/>
            </a:endParaRPr>
          </a:p>
        </p:txBody>
      </p:sp>
      <p:sp>
        <p:nvSpPr>
          <p:cNvPr id="11" name="Freeform 33">
            <a:extLst>
              <a:ext uri="{FF2B5EF4-FFF2-40B4-BE49-F238E27FC236}">
                <a16:creationId xmlns:a16="http://schemas.microsoft.com/office/drawing/2014/main" id="{6945D11F-D058-4B8D-ACA5-539CDF6465AD}"/>
              </a:ext>
            </a:extLst>
          </p:cNvPr>
          <p:cNvSpPr/>
          <p:nvPr/>
        </p:nvSpPr>
        <p:spPr>
          <a:xfrm>
            <a:off x="7163868" y="4070739"/>
            <a:ext cx="4541190" cy="457200"/>
          </a:xfrm>
          <a:prstGeom prst="homePlate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en-US" sz="1200" b="1" kern="0" dirty="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  <a:rtl val="0"/>
              </a:rPr>
              <a:t>Predicting Risk for Similar Profiles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9AD73AB-2AEA-49E4-A073-58BC6B67F355}"/>
              </a:ext>
            </a:extLst>
          </p:cNvPr>
          <p:cNvSpPr/>
          <p:nvPr/>
        </p:nvSpPr>
        <p:spPr>
          <a:xfrm>
            <a:off x="45862" y="3545514"/>
            <a:ext cx="2286000" cy="30777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333F50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Features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251A844-0167-411B-8697-682FF61DA041}"/>
              </a:ext>
            </a:extLst>
          </p:cNvPr>
          <p:cNvSpPr/>
          <p:nvPr/>
        </p:nvSpPr>
        <p:spPr>
          <a:xfrm>
            <a:off x="113946" y="4104722"/>
            <a:ext cx="2286000" cy="30777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333F50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Analysis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ADB1778-0AD7-4804-9625-859DC765AE12}"/>
              </a:ext>
            </a:extLst>
          </p:cNvPr>
          <p:cNvSpPr/>
          <p:nvPr/>
        </p:nvSpPr>
        <p:spPr>
          <a:xfrm>
            <a:off x="2918860" y="3115817"/>
            <a:ext cx="8487184" cy="683335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A5AB8DA-3698-4285-B0A5-327829063D41}"/>
              </a:ext>
            </a:extLst>
          </p:cNvPr>
          <p:cNvSpPr/>
          <p:nvPr/>
        </p:nvSpPr>
        <p:spPr>
          <a:xfrm>
            <a:off x="113945" y="4853909"/>
            <a:ext cx="2286000" cy="52322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>
                <a:solidFill>
                  <a:srgbClr val="333F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Sample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333F50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Insights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8D244E7-815A-47DF-805D-9DC732F0071C}"/>
              </a:ext>
            </a:extLst>
          </p:cNvPr>
          <p:cNvSpPr/>
          <p:nvPr/>
        </p:nvSpPr>
        <p:spPr bwMode="auto">
          <a:xfrm>
            <a:off x="2419624" y="4692805"/>
            <a:ext cx="4541495" cy="9144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2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i="1" kern="0" dirty="0">
                <a:solidFill>
                  <a:prstClr val="black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  <a:rtl val="0"/>
              </a:rPr>
              <a:t>“Cars showing Short Trip &amp; Long Pause behavior have a 40% higher chance Engine related failures”</a:t>
            </a:r>
            <a:endParaRPr lang="en-IN" sz="1200" i="1" kern="0" dirty="0">
              <a:solidFill>
                <a:prstClr val="black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  <a:rtl val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2F9EAD1-F997-42EB-97E4-0B3ED502AA0E}"/>
              </a:ext>
            </a:extLst>
          </p:cNvPr>
          <p:cNvSpPr/>
          <p:nvPr/>
        </p:nvSpPr>
        <p:spPr bwMode="auto">
          <a:xfrm>
            <a:off x="7163868" y="4674077"/>
            <a:ext cx="4541189" cy="9144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2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i="1" kern="0" dirty="0">
                <a:solidFill>
                  <a:prstClr val="black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  <a:rtl val="0"/>
              </a:rPr>
              <a:t>Vehicles that spend 100% more on Pedal position are at a 250% risk of engine related defects.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2BB106C-9A5C-4E87-885D-5B12A0ABAF9A}"/>
              </a:ext>
            </a:extLst>
          </p:cNvPr>
          <p:cNvSpPr/>
          <p:nvPr/>
        </p:nvSpPr>
        <p:spPr>
          <a:xfrm>
            <a:off x="119659" y="1050772"/>
            <a:ext cx="2286000" cy="30777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noProof="0" dirty="0">
                <a:solidFill>
                  <a:srgbClr val="333F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Solution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333F50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3F6F915-9179-414F-B948-7B52EE5B8ECE}"/>
              </a:ext>
            </a:extLst>
          </p:cNvPr>
          <p:cNvSpPr/>
          <p:nvPr/>
        </p:nvSpPr>
        <p:spPr bwMode="auto">
          <a:xfrm>
            <a:off x="2387659" y="867798"/>
            <a:ext cx="9317398" cy="473799"/>
          </a:xfrm>
          <a:prstGeom prst="rect">
            <a:avLst/>
          </a:prstGeom>
          <a:solidFill>
            <a:srgbClr val="D0CECE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b="1" dirty="0" err="1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LatentView</a:t>
            </a:r>
            <a:r>
              <a:rPr lang="en-US" sz="1200" dirty="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developed and delivered </a:t>
            </a:r>
            <a:r>
              <a:rPr lang="en-US" sz="1200" b="1" dirty="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SMART INSIGHTS </a:t>
            </a:r>
            <a:r>
              <a:rPr lang="en-US" sz="1200" dirty="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tool, a scalable and self-service platform for analytics on connected vehicles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7C924E2-CE91-4E56-9793-4F9EF8C6AFBE}"/>
              </a:ext>
            </a:extLst>
          </p:cNvPr>
          <p:cNvSpPr/>
          <p:nvPr/>
        </p:nvSpPr>
        <p:spPr>
          <a:xfrm>
            <a:off x="2395894" y="3499393"/>
            <a:ext cx="2196000" cy="388642"/>
          </a:xfrm>
          <a:prstGeom prst="rect">
            <a:avLst/>
          </a:prstGeom>
          <a:solidFill>
            <a:srgbClr val="94B5D7"/>
          </a:solidFill>
          <a:ln w="12700" cap="flat" cmpd="sng" algn="ctr">
            <a:noFill/>
            <a:prstDash val="solid"/>
            <a:miter lim="800000"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txBody>
          <a:bodyPr rtlCol="0" anchor="ctr"/>
          <a:lstStyle/>
          <a:p>
            <a:pPr lvl="0" algn="ctr">
              <a:defRPr/>
            </a:pPr>
            <a:r>
              <a:rPr lang="en-IN" sz="1400" dirty="0">
                <a:solidFill>
                  <a:schemeClr val="bg1"/>
                </a:solidFill>
              </a:rPr>
              <a:t>Exploratory Analytics</a:t>
            </a:r>
            <a:endParaRPr kumimoji="0" lang="en-US" sz="105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A9B8734-A25C-45AD-9F92-3305D9702DCC}"/>
              </a:ext>
            </a:extLst>
          </p:cNvPr>
          <p:cNvSpPr/>
          <p:nvPr/>
        </p:nvSpPr>
        <p:spPr>
          <a:xfrm>
            <a:off x="4764711" y="3493493"/>
            <a:ext cx="2196000" cy="388642"/>
          </a:xfrm>
          <a:prstGeom prst="rect">
            <a:avLst/>
          </a:prstGeom>
          <a:solidFill>
            <a:srgbClr val="94B5D7"/>
          </a:solidFill>
          <a:ln w="12700" cap="flat" cmpd="sng" algn="ctr">
            <a:noFill/>
            <a:prstDash val="solid"/>
            <a:miter lim="800000"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txBody>
          <a:bodyPr rtlCol="0" anchor="ctr"/>
          <a:lstStyle/>
          <a:p>
            <a:pPr lvl="0" algn="ctr">
              <a:defRPr/>
            </a:pPr>
            <a:r>
              <a:rPr lang="en-IN" sz="1400" dirty="0">
                <a:solidFill>
                  <a:schemeClr val="bg1"/>
                </a:solidFill>
              </a:rPr>
              <a:t>Warranty vs Features</a:t>
            </a:r>
            <a:endParaRPr kumimoji="0" lang="en-US" sz="105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EBFC783-374C-4ACB-919A-58145FF48B09}"/>
              </a:ext>
            </a:extLst>
          </p:cNvPr>
          <p:cNvSpPr/>
          <p:nvPr/>
        </p:nvSpPr>
        <p:spPr>
          <a:xfrm>
            <a:off x="7123863" y="3493493"/>
            <a:ext cx="2196000" cy="388642"/>
          </a:xfrm>
          <a:prstGeom prst="rect">
            <a:avLst/>
          </a:prstGeom>
          <a:solidFill>
            <a:srgbClr val="94B5D7"/>
          </a:solidFill>
          <a:ln w="12700" cap="flat" cmpd="sng" algn="ctr">
            <a:noFill/>
            <a:prstDash val="solid"/>
            <a:miter lim="800000"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txBody>
          <a:bodyPr rtlCol="0" anchor="ctr"/>
          <a:lstStyle/>
          <a:p>
            <a:pPr lvl="0" algn="ctr">
              <a:defRPr/>
            </a:pPr>
            <a:r>
              <a:rPr lang="en-IN" sz="1400" dirty="0">
                <a:solidFill>
                  <a:schemeClr val="bg1"/>
                </a:solidFill>
              </a:rPr>
              <a:t>Vehicle Segmentation</a:t>
            </a:r>
            <a:endParaRPr kumimoji="0" lang="en-US" sz="105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C690875-8765-4D37-8DD9-7A2EB1476139}"/>
              </a:ext>
            </a:extLst>
          </p:cNvPr>
          <p:cNvSpPr/>
          <p:nvPr/>
        </p:nvSpPr>
        <p:spPr>
          <a:xfrm>
            <a:off x="9504670" y="3493493"/>
            <a:ext cx="2196000" cy="388642"/>
          </a:xfrm>
          <a:prstGeom prst="rect">
            <a:avLst/>
          </a:prstGeom>
          <a:solidFill>
            <a:srgbClr val="94B5D7"/>
          </a:solidFill>
          <a:ln w="12700" cap="flat" cmpd="sng" algn="ctr">
            <a:noFill/>
            <a:prstDash val="solid"/>
            <a:miter lim="800000"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txBody>
          <a:bodyPr rtlCol="0" anchor="ctr"/>
          <a:lstStyle/>
          <a:p>
            <a:pPr algn="ctr"/>
            <a:r>
              <a:rPr lang="en-IN" sz="1400" dirty="0">
                <a:solidFill>
                  <a:schemeClr val="bg1"/>
                </a:solidFill>
              </a:rPr>
              <a:t>Risky Neighbours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35" name="Rectangle 34">
            <a:hlinkClick r:id="rId2"/>
            <a:extLst>
              <a:ext uri="{FF2B5EF4-FFF2-40B4-BE49-F238E27FC236}">
                <a16:creationId xmlns:a16="http://schemas.microsoft.com/office/drawing/2014/main" id="{21576D71-5279-46F9-9BDE-1865C376075E}"/>
              </a:ext>
            </a:extLst>
          </p:cNvPr>
          <p:cNvSpPr/>
          <p:nvPr/>
        </p:nvSpPr>
        <p:spPr>
          <a:xfrm>
            <a:off x="2405659" y="6125280"/>
            <a:ext cx="895107" cy="31423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99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Demo</a:t>
            </a:r>
          </a:p>
        </p:txBody>
      </p:sp>
      <p:pic>
        <p:nvPicPr>
          <p:cNvPr id="36" name="Picture 4" descr="Image result for click icon">
            <a:hlinkClick r:id="rId3"/>
            <a:extLst>
              <a:ext uri="{FF2B5EF4-FFF2-40B4-BE49-F238E27FC236}">
                <a16:creationId xmlns:a16="http://schemas.microsoft.com/office/drawing/2014/main" id="{BA4C31B2-FA83-4F87-8459-EDECDD9B4E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9712" y="6100591"/>
            <a:ext cx="371894" cy="334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32307A88-069E-4AC9-A195-AAF0326B026E}"/>
              </a:ext>
            </a:extLst>
          </p:cNvPr>
          <p:cNvSpPr/>
          <p:nvPr/>
        </p:nvSpPr>
        <p:spPr>
          <a:xfrm>
            <a:off x="-5714" y="1791455"/>
            <a:ext cx="2485959" cy="30777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333F50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Key Highlights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2A0DD6F-E339-4C15-87BB-823125975A3C}"/>
              </a:ext>
            </a:extLst>
          </p:cNvPr>
          <p:cNvSpPr/>
          <p:nvPr/>
        </p:nvSpPr>
        <p:spPr bwMode="auto">
          <a:xfrm>
            <a:off x="9539343" y="1536703"/>
            <a:ext cx="2160000" cy="1080000"/>
          </a:xfrm>
          <a:prstGeom prst="rect">
            <a:avLst/>
          </a:prstGeom>
          <a:solidFill>
            <a:srgbClr val="007295"/>
          </a:solidFill>
          <a:ln>
            <a:noFill/>
          </a:ln>
        </p:spPr>
        <p:style>
          <a:lnRef idx="1">
            <a:schemeClr val="accent2"/>
          </a:lnRef>
          <a:fillRef idx="1001">
            <a:schemeClr val="dk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b="1" dirty="0">
                <a:solidFill>
                  <a:schemeClr val="lt1"/>
                </a:solidFill>
              </a:rPr>
              <a:t>INNOVATION</a:t>
            </a:r>
            <a:br>
              <a:rPr lang="en-US" sz="1600" b="1" dirty="0">
                <a:solidFill>
                  <a:schemeClr val="lt1"/>
                </a:solidFill>
              </a:rPr>
            </a:br>
            <a:r>
              <a:rPr lang="en-US" sz="1400" dirty="0">
                <a:solidFill>
                  <a:schemeClr val="lt1"/>
                </a:solidFill>
              </a:rPr>
              <a:t>Superior analytical capabilities through simplified user experience</a:t>
            </a:r>
            <a:endParaRPr lang="en-IN" sz="1600" dirty="0">
              <a:solidFill>
                <a:schemeClr val="lt1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E90760D-585C-4764-959E-7E2DE12FF7A5}"/>
              </a:ext>
            </a:extLst>
          </p:cNvPr>
          <p:cNvSpPr/>
          <p:nvPr/>
        </p:nvSpPr>
        <p:spPr bwMode="auto">
          <a:xfrm>
            <a:off x="7162452" y="1528465"/>
            <a:ext cx="2160000" cy="1080000"/>
          </a:xfrm>
          <a:prstGeom prst="rect">
            <a:avLst/>
          </a:prstGeom>
          <a:solidFill>
            <a:srgbClr val="00729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600" b="1" dirty="0"/>
              <a:t>AGILE</a:t>
            </a:r>
            <a:br>
              <a:rPr lang="en-US" sz="1600" b="1" dirty="0"/>
            </a:br>
            <a:r>
              <a:rPr lang="en-US" sz="1400" dirty="0"/>
              <a:t>Delivered under 6 months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32307A88-069E-4AC9-A195-AAF0326B026E}"/>
              </a:ext>
            </a:extLst>
          </p:cNvPr>
          <p:cNvSpPr/>
          <p:nvPr/>
        </p:nvSpPr>
        <p:spPr>
          <a:xfrm>
            <a:off x="45862" y="2948461"/>
            <a:ext cx="2485959" cy="30777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vl="0" algn="ctr">
              <a:defRPr/>
            </a:pPr>
            <a:r>
              <a:rPr lang="en-US" sz="1400" b="1" dirty="0">
                <a:solidFill>
                  <a:srgbClr val="333F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Complexity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333F50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7C924E2-CE91-4E56-9793-4F9EF8C6AFBE}"/>
              </a:ext>
            </a:extLst>
          </p:cNvPr>
          <p:cNvSpPr/>
          <p:nvPr/>
        </p:nvSpPr>
        <p:spPr>
          <a:xfrm>
            <a:off x="2387659" y="2880052"/>
            <a:ext cx="9276066" cy="388642"/>
          </a:xfrm>
          <a:prstGeom prst="rect">
            <a:avLst/>
          </a:prstGeom>
          <a:solidFill>
            <a:srgbClr val="1AA4AD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IN" sz="1400" dirty="0">
                <a:solidFill>
                  <a:schemeClr val="bg1"/>
                </a:solidFill>
              </a:rPr>
              <a:t>IOT Data from cars all over the world, merged with local warranty claims and built Machine learning solution on top of it  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86471137-11A5-45C8-ABB1-11DCC348D163}"/>
              </a:ext>
            </a:extLst>
          </p:cNvPr>
          <p:cNvSpPr/>
          <p:nvPr/>
        </p:nvSpPr>
        <p:spPr bwMode="auto">
          <a:xfrm>
            <a:off x="4780803" y="1536939"/>
            <a:ext cx="2160000" cy="1080000"/>
          </a:xfrm>
          <a:prstGeom prst="rect">
            <a:avLst/>
          </a:prstGeom>
          <a:solidFill>
            <a:srgbClr val="007295"/>
          </a:solidFill>
          <a:ln>
            <a:noFill/>
          </a:ln>
        </p:spPr>
        <p:style>
          <a:lnRef idx="1">
            <a:schemeClr val="accent2"/>
          </a:lnRef>
          <a:fillRef idx="1001">
            <a:schemeClr val="dk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600" b="1" dirty="0">
                <a:solidFill>
                  <a:schemeClr val="lt1"/>
                </a:solidFill>
              </a:rPr>
              <a:t>SCALE</a:t>
            </a:r>
            <a:br>
              <a:rPr lang="en-US" sz="1600" b="1" dirty="0">
                <a:solidFill>
                  <a:schemeClr val="lt1"/>
                </a:solidFill>
              </a:rPr>
            </a:br>
            <a:r>
              <a:rPr lang="en-US" sz="1400" dirty="0">
                <a:solidFill>
                  <a:schemeClr val="lt1"/>
                </a:solidFill>
              </a:rPr>
              <a:t> </a:t>
            </a:r>
            <a:r>
              <a:rPr lang="en-US" sz="1200" dirty="0">
                <a:solidFill>
                  <a:schemeClr val="lt1"/>
                </a:solidFill>
              </a:rPr>
              <a:t>Built on 4.5 million cars &amp; 2.8 Million Warranty Claims across multiple geographies</a:t>
            </a:r>
            <a:endParaRPr lang="en-IN" sz="1200" dirty="0">
              <a:solidFill>
                <a:schemeClr val="lt1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4B4A9425-FF1E-470F-B340-11B0A20F7852}"/>
              </a:ext>
            </a:extLst>
          </p:cNvPr>
          <p:cNvSpPr/>
          <p:nvPr/>
        </p:nvSpPr>
        <p:spPr>
          <a:xfrm>
            <a:off x="2405659" y="1528465"/>
            <a:ext cx="2160000" cy="1080000"/>
          </a:xfrm>
          <a:prstGeom prst="rect">
            <a:avLst/>
          </a:prstGeom>
          <a:solidFill>
            <a:srgbClr val="007295"/>
          </a:solidFill>
          <a:ln w="12700" cap="flat" cmpd="sng" algn="ctr">
            <a:noFill/>
            <a:prstDash val="solid"/>
            <a:miter lim="800000"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txBody>
          <a:bodyPr rtlCol="0" anchor="ctr"/>
          <a:lstStyle/>
          <a:p>
            <a:pPr lvl="0" algn="ctr">
              <a:defRPr/>
            </a:pPr>
            <a:r>
              <a:rPr lang="en-IN" sz="1400" b="1" dirty="0">
                <a:solidFill>
                  <a:schemeClr val="bg1"/>
                </a:solidFill>
              </a:rPr>
              <a:t>TECHNOLOGY</a:t>
            </a:r>
            <a:br>
              <a:rPr lang="en-IN" sz="1400" dirty="0">
                <a:solidFill>
                  <a:schemeClr val="bg1"/>
                </a:solidFill>
              </a:rPr>
            </a:br>
            <a:r>
              <a:rPr lang="en-IN" sz="1400" dirty="0">
                <a:solidFill>
                  <a:schemeClr val="bg1"/>
                </a:solidFill>
              </a:rPr>
              <a:t>State of art open source technologies like Scala, Spark, Data bricks </a:t>
            </a:r>
          </a:p>
        </p:txBody>
      </p:sp>
    </p:spTree>
    <p:extLst>
      <p:ext uri="{BB962C8B-B14F-4D97-AF65-F5344CB8AC3E}">
        <p14:creationId xmlns:p14="http://schemas.microsoft.com/office/powerpoint/2010/main" val="259345624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99654" y="58925"/>
            <a:ext cx="11223151" cy="408349"/>
          </a:xfrm>
        </p:spPr>
        <p:txBody>
          <a:bodyPr/>
          <a:lstStyle/>
          <a:p>
            <a:r>
              <a:rPr lang="en-US" dirty="0">
                <a:sym typeface="Arial"/>
              </a:rPr>
              <a:t>2. Recommendation Engine for food distribution company</a:t>
            </a:r>
            <a:endParaRPr lang="en-US" dirty="0"/>
          </a:p>
        </p:txBody>
      </p:sp>
      <p:sp>
        <p:nvSpPr>
          <p:cNvPr id="49" name="Rectangle 48"/>
          <p:cNvSpPr/>
          <p:nvPr/>
        </p:nvSpPr>
        <p:spPr>
          <a:xfrm>
            <a:off x="-4701" y="665945"/>
            <a:ext cx="12192003" cy="225363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255641" y="1256791"/>
            <a:ext cx="3302271" cy="950732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273009" y="1104164"/>
            <a:ext cx="3584448" cy="1508760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265884" y="1427403"/>
            <a:ext cx="3499537" cy="86793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sz="1400" dirty="0">
                <a:solidFill>
                  <a:prstClr val="black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Sales teams tried to sell new products to existing customers based on shallow analysis of previous transactions and ‘gut’ feel</a:t>
            </a:r>
          </a:p>
        </p:txBody>
      </p:sp>
      <p:sp>
        <p:nvSpPr>
          <p:cNvPr id="53" name="Rectangle 52"/>
          <p:cNvSpPr/>
          <p:nvPr/>
        </p:nvSpPr>
        <p:spPr>
          <a:xfrm>
            <a:off x="265884" y="1098777"/>
            <a:ext cx="2534636" cy="33855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</a:rPr>
              <a:t>The “Before” State</a:t>
            </a:r>
          </a:p>
        </p:txBody>
      </p:sp>
      <p:sp>
        <p:nvSpPr>
          <p:cNvPr id="54" name="Rectangle 53"/>
          <p:cNvSpPr/>
          <p:nvPr/>
        </p:nvSpPr>
        <p:spPr>
          <a:xfrm>
            <a:off x="8296683" y="1104164"/>
            <a:ext cx="3584448" cy="1508760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1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/>
            </a:pPr>
            <a:endParaRPr kumimoji="0" lang="en-US" sz="13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8292409" y="1427403"/>
            <a:ext cx="3651619" cy="86793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sz="1400" dirty="0">
                <a:solidFill>
                  <a:prstClr val="black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20% increase in value of new orders from existing customers. Higher customer satisfaction due to precise recommendations   </a:t>
            </a:r>
          </a:p>
        </p:txBody>
      </p:sp>
      <p:sp>
        <p:nvSpPr>
          <p:cNvPr id="56" name="Rectangle 55"/>
          <p:cNvSpPr/>
          <p:nvPr/>
        </p:nvSpPr>
        <p:spPr>
          <a:xfrm>
            <a:off x="203419" y="552947"/>
            <a:ext cx="11744883" cy="582423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ea typeface="+mn-ea"/>
                <a:cs typeface="+mn-cs"/>
              </a:rPr>
              <a:t>The Problem: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ea typeface="+mn-ea"/>
                <a:cs typeface="+mn-cs"/>
              </a:rPr>
              <a:t>In an industry where customer acquisition is fairly expensive, this company’s repeat orders were at a low 4%</a:t>
            </a:r>
          </a:p>
        </p:txBody>
      </p:sp>
      <p:sp>
        <p:nvSpPr>
          <p:cNvPr id="57" name="Rectangle 56"/>
          <p:cNvSpPr/>
          <p:nvPr/>
        </p:nvSpPr>
        <p:spPr>
          <a:xfrm>
            <a:off x="4250588" y="1256791"/>
            <a:ext cx="3302271" cy="950732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4284846" y="1104164"/>
            <a:ext cx="3584448" cy="1508760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4337244" y="1427403"/>
            <a:ext cx="3486708" cy="112646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sz="1400" dirty="0">
                <a:solidFill>
                  <a:prstClr val="black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Build an innovative recommendation engine that combined customer segmentation, user-based collaborative filtering and market basket analysis </a:t>
            </a:r>
          </a:p>
        </p:txBody>
      </p:sp>
      <p:sp>
        <p:nvSpPr>
          <p:cNvPr id="60" name="Rectangle 59"/>
          <p:cNvSpPr/>
          <p:nvPr/>
        </p:nvSpPr>
        <p:spPr>
          <a:xfrm>
            <a:off x="4337244" y="1098777"/>
            <a:ext cx="2131840" cy="33855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err="1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</a:rPr>
              <a:t>LatentView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</a:rPr>
              <a:t> Solution</a:t>
            </a:r>
          </a:p>
        </p:txBody>
      </p:sp>
      <p:sp>
        <p:nvSpPr>
          <p:cNvPr id="61" name="Rectangle 60"/>
          <p:cNvSpPr/>
          <p:nvPr/>
        </p:nvSpPr>
        <p:spPr>
          <a:xfrm>
            <a:off x="8292409" y="1098777"/>
            <a:ext cx="2534636" cy="33855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</a:rPr>
              <a:t>The “After” State</a:t>
            </a:r>
          </a:p>
        </p:txBody>
      </p:sp>
      <p:sp>
        <p:nvSpPr>
          <p:cNvPr id="62" name="Rectangle 61"/>
          <p:cNvSpPr/>
          <p:nvPr/>
        </p:nvSpPr>
        <p:spPr>
          <a:xfrm>
            <a:off x="6643135" y="3215363"/>
            <a:ext cx="4983624" cy="2222451"/>
          </a:xfrm>
          <a:prstGeom prst="rect">
            <a:avLst/>
          </a:prstGeom>
          <a:solidFill>
            <a:srgbClr val="7F7F7F">
              <a:alpha val="16863"/>
            </a:srgbClr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ysDash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+mn-ea"/>
              <a:cs typeface="Segoe UI Light" panose="020B0502040204020203" pitchFamily="34" charset="0"/>
            </a:endParaRPr>
          </a:p>
        </p:txBody>
      </p:sp>
      <p:sp>
        <p:nvSpPr>
          <p:cNvPr id="63" name="TextBox 98"/>
          <p:cNvSpPr txBox="1"/>
          <p:nvPr/>
        </p:nvSpPr>
        <p:spPr>
          <a:xfrm>
            <a:off x="8163751" y="2887422"/>
            <a:ext cx="2132251" cy="276999"/>
          </a:xfrm>
          <a:prstGeom prst="rect">
            <a:avLst/>
          </a:prstGeom>
          <a:noFill/>
          <a:ln>
            <a:solidFill>
              <a:srgbClr val="5B9BD5"/>
            </a:solidFill>
            <a:prstDash val="sysDash"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</a:rPr>
              <a:t>Market Basket Analysis</a:t>
            </a:r>
          </a:p>
        </p:txBody>
      </p:sp>
      <p:sp>
        <p:nvSpPr>
          <p:cNvPr id="64" name="TextBox 99"/>
          <p:cNvSpPr txBox="1"/>
          <p:nvPr/>
        </p:nvSpPr>
        <p:spPr>
          <a:xfrm>
            <a:off x="6773253" y="3330352"/>
            <a:ext cx="48535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1" dirty="0">
                <a:solidFill>
                  <a:srgbClr val="000000">
                    <a:lumMod val="50000"/>
                    <a:lumOff val="50000"/>
                  </a:srgbClr>
                </a:solidFill>
                <a:cs typeface="Segoe UI Light" panose="020B0502040204020203" pitchFamily="34" charset="0"/>
              </a:rPr>
              <a:t>Market Basket Analysis </a:t>
            </a:r>
            <a:r>
              <a:rPr lang="en-US" sz="1200" dirty="0">
                <a:solidFill>
                  <a:srgbClr val="000000">
                    <a:lumMod val="50000"/>
                    <a:lumOff val="50000"/>
                  </a:srgbClr>
                </a:solidFill>
                <a:cs typeface="Segoe UI Light" panose="020B0502040204020203" pitchFamily="34" charset="0"/>
              </a:rPr>
              <a:t>performed for all products bought by customers in a segment. Select the product with highest likelihood to co-occur in the basket</a:t>
            </a:r>
          </a:p>
        </p:txBody>
      </p:sp>
      <p:pic>
        <p:nvPicPr>
          <p:cNvPr id="65" name="Picture 64" descr="http://icons.iconarchive.com/icons/iconsmind/outline/512/Shopping-Basket-icon.png"/>
          <p:cNvPicPr>
            <a:picLocks noChangeAspect="1" noChangeArrowheads="1"/>
          </p:cNvPicPr>
          <p:nvPr/>
        </p:nvPicPr>
        <p:blipFill>
          <a:blip r:embed="rId2" cstate="print">
            <a:duotone>
              <a:srgbClr val="A5A5A5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9154" y="3889218"/>
            <a:ext cx="920573" cy="920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6" name="TextBox 101"/>
          <p:cNvSpPr txBox="1"/>
          <p:nvPr/>
        </p:nvSpPr>
        <p:spPr>
          <a:xfrm>
            <a:off x="7269154" y="4266063"/>
            <a:ext cx="9689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800" dirty="0">
                <a:solidFill>
                  <a:srgbClr val="E7E6E6">
                    <a:lumMod val="25000"/>
                  </a:srgbClr>
                </a:solidFill>
              </a:rPr>
              <a:t>Milk</a:t>
            </a:r>
          </a:p>
          <a:p>
            <a:pPr algn="ctr"/>
            <a:r>
              <a:rPr lang="en-US" sz="800" dirty="0">
                <a:solidFill>
                  <a:srgbClr val="E7E6E6">
                    <a:lumMod val="25000"/>
                  </a:srgbClr>
                </a:solidFill>
              </a:rPr>
              <a:t>Eggs</a:t>
            </a:r>
          </a:p>
        </p:txBody>
      </p:sp>
      <p:sp>
        <p:nvSpPr>
          <p:cNvPr id="67" name="TextBox 102"/>
          <p:cNvSpPr txBox="1"/>
          <p:nvPr/>
        </p:nvSpPr>
        <p:spPr>
          <a:xfrm>
            <a:off x="7159181" y="4868354"/>
            <a:ext cx="1188000" cy="461665"/>
          </a:xfrm>
          <a:prstGeom prst="rect">
            <a:avLst/>
          </a:prstGeom>
          <a:solidFill>
            <a:srgbClr val="579384">
              <a:alpha val="50000"/>
            </a:srgb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dirty="0">
                <a:solidFill>
                  <a:srgbClr val="E7E6E6">
                    <a:lumMod val="25000"/>
                  </a:srgbClr>
                </a:solidFill>
              </a:rPr>
              <a:t>Recommended </a:t>
            </a:r>
          </a:p>
          <a:p>
            <a:pPr algn="ctr"/>
            <a:r>
              <a:rPr lang="en-US" sz="1200" b="1" dirty="0">
                <a:solidFill>
                  <a:srgbClr val="E7E6E6">
                    <a:lumMod val="25000"/>
                  </a:srgbClr>
                </a:solidFill>
              </a:rPr>
              <a:t>Bread</a:t>
            </a:r>
          </a:p>
        </p:txBody>
      </p:sp>
      <p:pic>
        <p:nvPicPr>
          <p:cNvPr id="68" name="tabl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8608" y="3819588"/>
            <a:ext cx="2514788" cy="1478280"/>
          </a:xfrm>
          <a:prstGeom prst="rect">
            <a:avLst/>
          </a:prstGeom>
        </p:spPr>
      </p:pic>
      <p:sp>
        <p:nvSpPr>
          <p:cNvPr id="69" name="TextBox 104"/>
          <p:cNvSpPr txBox="1"/>
          <p:nvPr/>
        </p:nvSpPr>
        <p:spPr>
          <a:xfrm>
            <a:off x="8484781" y="4073620"/>
            <a:ext cx="53869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 dirty="0">
                <a:solidFill>
                  <a:srgbClr val="345159"/>
                </a:solidFill>
              </a:rPr>
              <a:t>TRX1</a:t>
            </a:r>
          </a:p>
        </p:txBody>
      </p:sp>
      <p:sp>
        <p:nvSpPr>
          <p:cNvPr id="70" name="TextBox 105"/>
          <p:cNvSpPr txBox="1"/>
          <p:nvPr/>
        </p:nvSpPr>
        <p:spPr>
          <a:xfrm>
            <a:off x="8484129" y="4382038"/>
            <a:ext cx="540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 dirty="0">
                <a:solidFill>
                  <a:srgbClr val="E7E6E6">
                    <a:lumMod val="25000"/>
                  </a:srgbClr>
                </a:solidFill>
              </a:rPr>
              <a:t>TRX2</a:t>
            </a:r>
          </a:p>
        </p:txBody>
      </p:sp>
      <p:sp>
        <p:nvSpPr>
          <p:cNvPr id="71" name="TextBox 106"/>
          <p:cNvSpPr txBox="1"/>
          <p:nvPr/>
        </p:nvSpPr>
        <p:spPr>
          <a:xfrm>
            <a:off x="8483476" y="4697276"/>
            <a:ext cx="540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 dirty="0">
                <a:solidFill>
                  <a:srgbClr val="345159"/>
                </a:solidFill>
              </a:rPr>
              <a:t>TRX3</a:t>
            </a:r>
          </a:p>
        </p:txBody>
      </p:sp>
      <p:sp>
        <p:nvSpPr>
          <p:cNvPr id="72" name="TextBox 107"/>
          <p:cNvSpPr txBox="1"/>
          <p:nvPr/>
        </p:nvSpPr>
        <p:spPr>
          <a:xfrm>
            <a:off x="8483476" y="5040317"/>
            <a:ext cx="540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 dirty="0">
                <a:solidFill>
                  <a:srgbClr val="E7E6E6">
                    <a:lumMod val="25000"/>
                  </a:srgbClr>
                </a:solidFill>
              </a:rPr>
              <a:t>TRX4</a:t>
            </a:r>
          </a:p>
        </p:txBody>
      </p:sp>
      <p:grpSp>
        <p:nvGrpSpPr>
          <p:cNvPr id="73" name="Group 72"/>
          <p:cNvGrpSpPr/>
          <p:nvPr/>
        </p:nvGrpSpPr>
        <p:grpSpPr>
          <a:xfrm>
            <a:off x="423694" y="3196154"/>
            <a:ext cx="5270895" cy="2223333"/>
            <a:chOff x="395809" y="1696257"/>
            <a:chExt cx="4723974" cy="2395351"/>
          </a:xfrm>
        </p:grpSpPr>
        <p:sp>
          <p:nvSpPr>
            <p:cNvPr id="83" name="Rectangle 82"/>
            <p:cNvSpPr/>
            <p:nvPr/>
          </p:nvSpPr>
          <p:spPr>
            <a:xfrm>
              <a:off x="478136" y="1696257"/>
              <a:ext cx="4531319" cy="2395351"/>
            </a:xfrm>
            <a:prstGeom prst="rect">
              <a:avLst/>
            </a:prstGeom>
            <a:solidFill>
              <a:srgbClr val="7F7F7F">
                <a:alpha val="16863"/>
              </a:srgbClr>
            </a:solidFill>
            <a:ln w="3175" cap="flat" cmpd="sng" algn="ctr">
              <a:solidFill>
                <a:sysClr val="window" lastClr="FFFFFF">
                  <a:lumMod val="50000"/>
                </a:sysClr>
              </a:solidFill>
              <a:prstDash val="sysDash"/>
              <a:miter lim="800000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+mn-ea"/>
                <a:cs typeface="Segoe UI Light" panose="020B0502040204020203" pitchFamily="34" charset="0"/>
              </a:endParaRPr>
            </a:p>
          </p:txBody>
        </p:sp>
        <p:pic>
          <p:nvPicPr>
            <p:cNvPr id="84" name="Picture 83" descr="http://simpleicon.com/wp-content/uploads/shop-4-256x256.png"/>
            <p:cNvPicPr>
              <a:picLocks noChangeAspect="1" noChangeArrowheads="1"/>
            </p:cNvPicPr>
            <p:nvPr/>
          </p:nvPicPr>
          <p:blipFill>
            <a:blip r:embed="rId4" cstate="screen">
              <a:duotone>
                <a:srgbClr val="ED7D31">
                  <a:shade val="45000"/>
                  <a:satMod val="135000"/>
                </a:srgb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70012" y="2118554"/>
              <a:ext cx="498744" cy="4987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5" name="TextBox 111"/>
            <p:cNvSpPr txBox="1"/>
            <p:nvPr/>
          </p:nvSpPr>
          <p:spPr>
            <a:xfrm>
              <a:off x="1188124" y="2538311"/>
              <a:ext cx="1007660" cy="2984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</a:rPr>
                <a:t>Customer A</a:t>
              </a:r>
            </a:p>
          </p:txBody>
        </p:sp>
        <p:cxnSp>
          <p:nvCxnSpPr>
            <p:cNvPr id="86" name="Straight Arrow Connector 85"/>
            <p:cNvCxnSpPr/>
            <p:nvPr/>
          </p:nvCxnSpPr>
          <p:spPr>
            <a:xfrm flipV="1">
              <a:off x="2020803" y="2376866"/>
              <a:ext cx="1003766" cy="2476"/>
            </a:xfrm>
            <a:prstGeom prst="straightConnector1">
              <a:avLst/>
            </a:prstGeom>
            <a:noFill/>
            <a:ln w="6350" cap="flat" cmpd="sng" algn="ctr">
              <a:solidFill>
                <a:srgbClr val="5B9BD5"/>
              </a:solidFill>
              <a:prstDash val="solid"/>
              <a:miter lim="800000"/>
              <a:headEnd type="triangle"/>
              <a:tailEnd type="triangle"/>
            </a:ln>
            <a:effectLst/>
          </p:spPr>
        </p:cxnSp>
        <p:sp>
          <p:nvSpPr>
            <p:cNvPr id="87" name="TextBox 113"/>
            <p:cNvSpPr txBox="1"/>
            <p:nvPr/>
          </p:nvSpPr>
          <p:spPr>
            <a:xfrm>
              <a:off x="2022128" y="2090927"/>
              <a:ext cx="968990" cy="2984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</a:rPr>
                <a:t>Similar</a:t>
              </a:r>
            </a:p>
          </p:txBody>
        </p:sp>
        <p:sp>
          <p:nvSpPr>
            <p:cNvPr id="88" name="TextBox 114"/>
            <p:cNvSpPr txBox="1"/>
            <p:nvPr/>
          </p:nvSpPr>
          <p:spPr>
            <a:xfrm>
              <a:off x="2205187" y="3033348"/>
              <a:ext cx="1682212" cy="298430"/>
            </a:xfrm>
            <a:prstGeom prst="rect">
              <a:avLst/>
            </a:prstGeom>
            <a:solidFill>
              <a:srgbClr val="579384">
                <a:alpha val="50000"/>
              </a:srgb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</a:rPr>
                <a:t>Recommend Bread</a:t>
              </a:r>
            </a:p>
          </p:txBody>
        </p:sp>
        <p:cxnSp>
          <p:nvCxnSpPr>
            <p:cNvPr id="89" name="Elbow Connector 88"/>
            <p:cNvCxnSpPr/>
            <p:nvPr/>
          </p:nvCxnSpPr>
          <p:spPr>
            <a:xfrm rot="5400000">
              <a:off x="3007267" y="1480001"/>
              <a:ext cx="78052" cy="2853818"/>
            </a:xfrm>
            <a:prstGeom prst="bentConnector3">
              <a:avLst>
                <a:gd name="adj1" fmla="val 607387"/>
              </a:avLst>
            </a:prstGeom>
            <a:noFill/>
            <a:ln w="6350" cap="flat" cmpd="sng" algn="ctr">
              <a:solidFill>
                <a:srgbClr val="5B9BD5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0" name="TextBox 116"/>
            <p:cNvSpPr txBox="1"/>
            <p:nvPr/>
          </p:nvSpPr>
          <p:spPr>
            <a:xfrm>
              <a:off x="477407" y="3314947"/>
              <a:ext cx="4609219" cy="4973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50000"/>
                      <a:lumOff val="50000"/>
                    </a:srgbClr>
                  </a:solidFill>
                  <a:effectLst/>
                  <a:uLnTx/>
                  <a:uFillTx/>
                  <a:cs typeface="Segoe UI Light" panose="020B0502040204020203" pitchFamily="34" charset="0"/>
                </a:rPr>
                <a:t>User-User Similarity - </a:t>
              </a: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50000"/>
                      <a:lumOff val="50000"/>
                    </a:srgbClr>
                  </a:solidFill>
                  <a:effectLst/>
                  <a:uLnTx/>
                  <a:uFillTx/>
                  <a:cs typeface="Segoe UI Light" panose="020B0502040204020203" pitchFamily="34" charset="0"/>
                </a:rPr>
                <a:t> similarity is calculated between customers within a </a:t>
              </a: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50000"/>
                      <a:lumOff val="50000"/>
                    </a:srgbClr>
                  </a:solidFill>
                  <a:effectLst/>
                  <a:uLnTx/>
                  <a:uFillTx/>
                  <a:cs typeface="Segoe UI Light" panose="020B0502040204020203" pitchFamily="34" charset="0"/>
                </a:rPr>
                <a:t>segment</a:t>
              </a: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50000"/>
                      <a:lumOff val="50000"/>
                    </a:srgbClr>
                  </a:solidFill>
                  <a:effectLst/>
                  <a:uLnTx/>
                  <a:uFillTx/>
                  <a:cs typeface="Segoe UI Light" panose="020B0502040204020203" pitchFamily="34" charset="0"/>
                </a:rPr>
                <a:t> based on common products in basket using </a:t>
              </a: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50000"/>
                      <a:lumOff val="50000"/>
                    </a:srgbClr>
                  </a:solidFill>
                  <a:effectLst/>
                  <a:uLnTx/>
                  <a:uFillTx/>
                  <a:cs typeface="Segoe UI Light" panose="020B0502040204020203" pitchFamily="34" charset="0"/>
                </a:rPr>
                <a:t>Cosine Similarity</a:t>
              </a:r>
            </a:p>
          </p:txBody>
        </p:sp>
        <p:grpSp>
          <p:nvGrpSpPr>
            <p:cNvPr id="91" name="Group 90"/>
            <p:cNvGrpSpPr/>
            <p:nvPr/>
          </p:nvGrpSpPr>
          <p:grpSpPr>
            <a:xfrm>
              <a:off x="4150793" y="1930077"/>
              <a:ext cx="968990" cy="965093"/>
              <a:chOff x="309363" y="3133269"/>
              <a:chExt cx="968990" cy="965093"/>
            </a:xfrm>
          </p:grpSpPr>
          <p:sp>
            <p:nvSpPr>
              <p:cNvPr id="104" name="Rectangle 103"/>
              <p:cNvSpPr/>
              <p:nvPr/>
            </p:nvSpPr>
            <p:spPr>
              <a:xfrm>
                <a:off x="439459" y="3148643"/>
                <a:ext cx="689651" cy="910142"/>
              </a:xfrm>
              <a:prstGeom prst="rect">
                <a:avLst/>
              </a:prstGeom>
              <a:solidFill>
                <a:srgbClr val="24725E">
                  <a:alpha val="50000"/>
                </a:srgbClr>
              </a:solidFill>
              <a:ln w="12700" cap="flat" cmpd="sng" algn="ctr">
                <a:solidFill>
                  <a:sysClr val="window" lastClr="FFFFFF">
                    <a:lumMod val="65000"/>
                  </a:sys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ea typeface="+mn-ea"/>
                  <a:cs typeface="Segoe UI Light" panose="020B0502040204020203" pitchFamily="34" charset="0"/>
                </a:endParaRPr>
              </a:p>
            </p:txBody>
          </p:sp>
          <p:grpSp>
            <p:nvGrpSpPr>
              <p:cNvPr id="105" name="Group 104"/>
              <p:cNvGrpSpPr/>
              <p:nvPr/>
            </p:nvGrpSpPr>
            <p:grpSpPr>
              <a:xfrm>
                <a:off x="309363" y="3133269"/>
                <a:ext cx="968990" cy="965093"/>
                <a:chOff x="441454" y="3092377"/>
                <a:chExt cx="968990" cy="965093"/>
              </a:xfrm>
            </p:grpSpPr>
            <p:sp>
              <p:nvSpPr>
                <p:cNvPr id="106" name="TextBox 132"/>
                <p:cNvSpPr txBox="1"/>
                <p:nvPr/>
              </p:nvSpPr>
              <p:spPr>
                <a:xfrm>
                  <a:off x="441454" y="3092377"/>
                  <a:ext cx="968990" cy="44764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5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345159"/>
                      </a:solidFill>
                      <a:effectLst/>
                      <a:uLnTx/>
                      <a:uFillTx/>
                    </a:rPr>
                    <a:t>Items Purchased:</a:t>
                  </a:r>
                </a:p>
              </p:txBody>
            </p:sp>
            <p:sp>
              <p:nvSpPr>
                <p:cNvPr id="107" name="TextBox 133"/>
                <p:cNvSpPr txBox="1"/>
                <p:nvPr/>
              </p:nvSpPr>
              <p:spPr>
                <a:xfrm>
                  <a:off x="662661" y="3435741"/>
                  <a:ext cx="744135" cy="62172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5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345159"/>
                      </a:solidFill>
                      <a:effectLst/>
                      <a:uLnTx/>
                      <a:uFillTx/>
                    </a:rPr>
                    <a:t>Milk</a:t>
                  </a: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5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345159"/>
                      </a:solidFill>
                      <a:effectLst/>
                      <a:uLnTx/>
                      <a:uFillTx/>
                    </a:rPr>
                    <a:t>Eggs</a:t>
                  </a: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5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345159"/>
                      </a:solidFill>
                      <a:effectLst/>
                      <a:uLnTx/>
                      <a:uFillTx/>
                    </a:rPr>
                    <a:t>Bread</a:t>
                  </a:r>
                </a:p>
              </p:txBody>
            </p:sp>
          </p:grpSp>
        </p:grpSp>
        <p:grpSp>
          <p:nvGrpSpPr>
            <p:cNvPr id="92" name="Group 91"/>
            <p:cNvGrpSpPr/>
            <p:nvPr/>
          </p:nvGrpSpPr>
          <p:grpSpPr>
            <a:xfrm>
              <a:off x="3219770" y="1904894"/>
              <a:ext cx="1030462" cy="1052502"/>
              <a:chOff x="2825861" y="3082975"/>
              <a:chExt cx="1030462" cy="1052502"/>
            </a:xfrm>
          </p:grpSpPr>
          <p:grpSp>
            <p:nvGrpSpPr>
              <p:cNvPr id="98" name="Group 97"/>
              <p:cNvGrpSpPr/>
              <p:nvPr/>
            </p:nvGrpSpPr>
            <p:grpSpPr>
              <a:xfrm>
                <a:off x="2848663" y="3082975"/>
                <a:ext cx="1007660" cy="506922"/>
                <a:chOff x="2674495" y="3242629"/>
                <a:chExt cx="1007660" cy="506922"/>
              </a:xfrm>
            </p:grpSpPr>
            <p:pic>
              <p:nvPicPr>
                <p:cNvPr id="102" name="Picture 101" descr="http://simpleicon.com/wp-content/uploads/shop-4-256x256.png"/>
                <p:cNvPicPr>
                  <a:picLocks noChangeAspect="1" noChangeArrowheads="1"/>
                </p:cNvPicPr>
                <p:nvPr/>
              </p:nvPicPr>
              <p:blipFill>
                <a:blip r:embed="rId5" cstate="screen">
                  <a:duotone>
                    <a:srgbClr val="ED7D31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946591" y="3242629"/>
                  <a:ext cx="305367" cy="30536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03" name="TextBox 129"/>
                <p:cNvSpPr txBox="1"/>
                <p:nvPr/>
              </p:nvSpPr>
              <p:spPr>
                <a:xfrm>
                  <a:off x="2674495" y="3451121"/>
                  <a:ext cx="1007660" cy="2984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E7E6E6">
                          <a:lumMod val="25000"/>
                        </a:srgbClr>
                      </a:solidFill>
                      <a:effectLst/>
                      <a:uLnTx/>
                      <a:uFillTx/>
                    </a:rPr>
                    <a:t>Customer B</a:t>
                  </a:r>
                </a:p>
              </p:txBody>
            </p:sp>
          </p:grpSp>
          <p:grpSp>
            <p:nvGrpSpPr>
              <p:cNvPr id="99" name="Group 98"/>
              <p:cNvGrpSpPr/>
              <p:nvPr/>
            </p:nvGrpSpPr>
            <p:grpSpPr>
              <a:xfrm>
                <a:off x="2825861" y="3628555"/>
                <a:ext cx="1007660" cy="506922"/>
                <a:chOff x="2674495" y="3242629"/>
                <a:chExt cx="1007660" cy="506922"/>
              </a:xfrm>
            </p:grpSpPr>
            <p:pic>
              <p:nvPicPr>
                <p:cNvPr id="100" name="Picture 99" descr="http://simpleicon.com/wp-content/uploads/shop-4-256x256.png"/>
                <p:cNvPicPr>
                  <a:picLocks noChangeAspect="1" noChangeArrowheads="1"/>
                </p:cNvPicPr>
                <p:nvPr/>
              </p:nvPicPr>
              <p:blipFill>
                <a:blip r:embed="rId5" cstate="screen">
                  <a:duotone>
                    <a:srgbClr val="ED7D31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946591" y="3242629"/>
                  <a:ext cx="305367" cy="30536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01" name="TextBox 127"/>
                <p:cNvSpPr txBox="1"/>
                <p:nvPr/>
              </p:nvSpPr>
              <p:spPr>
                <a:xfrm>
                  <a:off x="2674495" y="3451121"/>
                  <a:ext cx="1007660" cy="2984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E7E6E6">
                          <a:lumMod val="25000"/>
                        </a:srgbClr>
                      </a:solidFill>
                      <a:effectLst/>
                      <a:uLnTx/>
                      <a:uFillTx/>
                    </a:rPr>
                    <a:t>Customer C</a:t>
                  </a:r>
                </a:p>
              </p:txBody>
            </p:sp>
          </p:grpSp>
        </p:grpSp>
        <p:grpSp>
          <p:nvGrpSpPr>
            <p:cNvPr id="93" name="Group 92"/>
            <p:cNvGrpSpPr/>
            <p:nvPr/>
          </p:nvGrpSpPr>
          <p:grpSpPr>
            <a:xfrm>
              <a:off x="395809" y="1966948"/>
              <a:ext cx="1007979" cy="1029942"/>
              <a:chOff x="235947" y="3118823"/>
              <a:chExt cx="1007979" cy="1029942"/>
            </a:xfrm>
          </p:grpSpPr>
          <p:sp>
            <p:nvSpPr>
              <p:cNvPr id="94" name="Rectangle 93"/>
              <p:cNvSpPr/>
              <p:nvPr/>
            </p:nvSpPr>
            <p:spPr>
              <a:xfrm>
                <a:off x="376945" y="3118823"/>
                <a:ext cx="679833" cy="939962"/>
              </a:xfrm>
              <a:prstGeom prst="rect">
                <a:avLst/>
              </a:prstGeom>
              <a:solidFill>
                <a:srgbClr val="24725E">
                  <a:alpha val="50000"/>
                </a:srgbClr>
              </a:solidFill>
              <a:ln w="12700" cap="flat" cmpd="sng" algn="ctr">
                <a:solidFill>
                  <a:sysClr val="window" lastClr="FFFFFF">
                    <a:lumMod val="65000"/>
                  </a:sys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ea typeface="+mn-ea"/>
                  <a:cs typeface="Segoe UI Light" panose="020B0502040204020203" pitchFamily="34" charset="0"/>
                </a:endParaRPr>
              </a:p>
            </p:txBody>
          </p:sp>
          <p:grpSp>
            <p:nvGrpSpPr>
              <p:cNvPr id="95" name="Group 94"/>
              <p:cNvGrpSpPr/>
              <p:nvPr/>
            </p:nvGrpSpPr>
            <p:grpSpPr>
              <a:xfrm>
                <a:off x="235947" y="3123174"/>
                <a:ext cx="1007979" cy="1025591"/>
                <a:chOff x="368038" y="3082282"/>
                <a:chExt cx="1007979" cy="1025591"/>
              </a:xfrm>
            </p:grpSpPr>
            <p:sp>
              <p:nvSpPr>
                <p:cNvPr id="96" name="TextBox 122"/>
                <p:cNvSpPr txBox="1"/>
                <p:nvPr/>
              </p:nvSpPr>
              <p:spPr>
                <a:xfrm>
                  <a:off x="368038" y="3082282"/>
                  <a:ext cx="968990" cy="44764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5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345159"/>
                      </a:solidFill>
                      <a:effectLst/>
                      <a:uLnTx/>
                      <a:uFillTx/>
                    </a:rPr>
                    <a:t>Items Purchased:</a:t>
                  </a:r>
                </a:p>
              </p:txBody>
            </p:sp>
            <p:sp>
              <p:nvSpPr>
                <p:cNvPr id="97" name="TextBox 123"/>
                <p:cNvSpPr txBox="1"/>
                <p:nvPr/>
              </p:nvSpPr>
              <p:spPr>
                <a:xfrm>
                  <a:off x="631882" y="3486143"/>
                  <a:ext cx="744135" cy="6217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5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345159"/>
                      </a:solidFill>
                      <a:effectLst/>
                      <a:uLnTx/>
                      <a:uFillTx/>
                    </a:rPr>
                    <a:t>Milk</a:t>
                  </a: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5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345159"/>
                      </a:solidFill>
                      <a:effectLst/>
                      <a:uLnTx/>
                      <a:uFillTx/>
                    </a:rPr>
                    <a:t>Eggs</a:t>
                  </a: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05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345159"/>
                    </a:solidFill>
                    <a:effectLst/>
                    <a:uLnTx/>
                    <a:uFillTx/>
                  </a:endParaRPr>
                </a:p>
              </p:txBody>
            </p:sp>
          </p:grpSp>
        </p:grpSp>
      </p:grpSp>
      <p:sp>
        <p:nvSpPr>
          <p:cNvPr id="74" name="TextBox 134"/>
          <p:cNvSpPr txBox="1"/>
          <p:nvPr/>
        </p:nvSpPr>
        <p:spPr>
          <a:xfrm>
            <a:off x="1831357" y="2872346"/>
            <a:ext cx="2114093" cy="276999"/>
          </a:xfrm>
          <a:prstGeom prst="rect">
            <a:avLst/>
          </a:prstGeom>
          <a:noFill/>
          <a:ln>
            <a:solidFill>
              <a:srgbClr val="5B9BD5"/>
            </a:solidFill>
            <a:prstDash val="sysDash"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</a:rPr>
              <a:t>Collaborative Filtering</a:t>
            </a:r>
          </a:p>
        </p:txBody>
      </p:sp>
      <p:cxnSp>
        <p:nvCxnSpPr>
          <p:cNvPr id="75" name="Straight Connector 74"/>
          <p:cNvCxnSpPr/>
          <p:nvPr/>
        </p:nvCxnSpPr>
        <p:spPr>
          <a:xfrm>
            <a:off x="1956947" y="5478277"/>
            <a:ext cx="0" cy="218659"/>
          </a:xfrm>
          <a:prstGeom prst="line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</p:cxnSp>
      <p:cxnSp>
        <p:nvCxnSpPr>
          <p:cNvPr id="76" name="Straight Connector 75"/>
          <p:cNvCxnSpPr/>
          <p:nvPr/>
        </p:nvCxnSpPr>
        <p:spPr>
          <a:xfrm>
            <a:off x="9000573" y="5478229"/>
            <a:ext cx="0" cy="218659"/>
          </a:xfrm>
          <a:prstGeom prst="line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</p:cxnSp>
      <p:cxnSp>
        <p:nvCxnSpPr>
          <p:cNvPr id="77" name="Straight Connector 76"/>
          <p:cNvCxnSpPr/>
          <p:nvPr/>
        </p:nvCxnSpPr>
        <p:spPr>
          <a:xfrm>
            <a:off x="1956947" y="5696936"/>
            <a:ext cx="7040880" cy="0"/>
          </a:xfrm>
          <a:prstGeom prst="line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</p:cxnSp>
      <p:cxnSp>
        <p:nvCxnSpPr>
          <p:cNvPr id="78" name="Straight Arrow Connector 77"/>
          <p:cNvCxnSpPr/>
          <p:nvPr/>
        </p:nvCxnSpPr>
        <p:spPr>
          <a:xfrm flipH="1">
            <a:off x="5901723" y="5694459"/>
            <a:ext cx="5344" cy="116385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tailEnd type="triangle"/>
          </a:ln>
          <a:effectLst/>
        </p:spPr>
      </p:cxnSp>
      <p:pic>
        <p:nvPicPr>
          <p:cNvPr id="79" name="Picture 78" descr="https://d30y9cdsu7xlg0.cloudfront.net/png/7137-200.png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37617" y="5093139"/>
            <a:ext cx="634334" cy="439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0" name="TextBox 140"/>
          <p:cNvSpPr txBox="1"/>
          <p:nvPr/>
        </p:nvSpPr>
        <p:spPr>
          <a:xfrm>
            <a:off x="4954832" y="5473170"/>
            <a:ext cx="211409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50" b="1" dirty="0">
                <a:solidFill>
                  <a:srgbClr val="E7E6E6">
                    <a:lumMod val="25000"/>
                  </a:srgbClr>
                </a:solidFill>
              </a:rPr>
              <a:t>Recommendation Engine</a:t>
            </a:r>
          </a:p>
        </p:txBody>
      </p:sp>
      <p:sp>
        <p:nvSpPr>
          <p:cNvPr id="81" name="Rectangle 80"/>
          <p:cNvSpPr/>
          <p:nvPr/>
        </p:nvSpPr>
        <p:spPr>
          <a:xfrm>
            <a:off x="4071222" y="5810844"/>
            <a:ext cx="3879838" cy="430887"/>
          </a:xfrm>
          <a:prstGeom prst="rect">
            <a:avLst/>
          </a:prstGeom>
          <a:solidFill>
            <a:srgbClr val="579384">
              <a:alpha val="50000"/>
            </a:srgb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Combine the recommendations from the 2 algorithms to generate the final recommendation</a:t>
            </a:r>
          </a:p>
        </p:txBody>
      </p:sp>
      <p:sp>
        <p:nvSpPr>
          <p:cNvPr id="82" name="TextBox 142"/>
          <p:cNvSpPr txBox="1"/>
          <p:nvPr/>
        </p:nvSpPr>
        <p:spPr>
          <a:xfrm>
            <a:off x="4428410" y="6263386"/>
            <a:ext cx="33257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solidFill>
                  <a:srgbClr val="000000">
                    <a:lumMod val="50000"/>
                    <a:lumOff val="50000"/>
                  </a:srgbClr>
                </a:solidFill>
                <a:cs typeface="Segoe UI Light" panose="020B0502040204020203" pitchFamily="34" charset="0"/>
              </a:rPr>
              <a:t>For a Customer who purchases Milk &amp; Eggs, the product with highest affinity is Bread</a:t>
            </a:r>
            <a:endParaRPr lang="en-US" sz="1200" b="1" dirty="0">
              <a:solidFill>
                <a:srgbClr val="000000">
                  <a:lumMod val="50000"/>
                  <a:lumOff val="50000"/>
                </a:srgbClr>
              </a:solidFill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251509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6081211" y="1866001"/>
            <a:ext cx="5971312" cy="3457870"/>
          </a:xfrm>
          <a:prstGeom prst="rect">
            <a:avLst/>
          </a:prstGeom>
          <a:solidFill>
            <a:srgbClr val="1AA4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2026829" y="2635954"/>
            <a:ext cx="3026535" cy="2687917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0072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99654" y="58925"/>
            <a:ext cx="11223151" cy="408349"/>
          </a:xfrm>
        </p:spPr>
        <p:txBody>
          <a:bodyPr/>
          <a:lstStyle/>
          <a:p>
            <a:r>
              <a:rPr lang="en-US" dirty="0">
                <a:sym typeface="Arial"/>
              </a:rPr>
              <a:t>2. Scaling up the machine learning solution to Big data 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E6007B5-ABF5-4D01-B372-292449BD1AF4}"/>
              </a:ext>
            </a:extLst>
          </p:cNvPr>
          <p:cNvSpPr/>
          <p:nvPr/>
        </p:nvSpPr>
        <p:spPr>
          <a:xfrm>
            <a:off x="7678795" y="2917852"/>
            <a:ext cx="346574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400" i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Next best product recommendation </a:t>
            </a:r>
            <a:endParaRPr lang="en-US" sz="1400" i="1" dirty="0">
              <a:solidFill>
                <a:schemeClr val="bg1"/>
              </a:solidFill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B052F77-7DD8-4F36-8EBA-4610F0722E21}"/>
              </a:ext>
            </a:extLst>
          </p:cNvPr>
          <p:cNvSpPr/>
          <p:nvPr/>
        </p:nvSpPr>
        <p:spPr>
          <a:xfrm>
            <a:off x="7678795" y="3461960"/>
            <a:ext cx="346574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400" i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Order Anomaly Detection</a:t>
            </a:r>
            <a:endParaRPr lang="en-US" sz="1400" i="1" dirty="0">
              <a:solidFill>
                <a:schemeClr val="bg1"/>
              </a:solidFill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AB49CEE-6FAB-4BBC-B336-D7BFF6413982}"/>
              </a:ext>
            </a:extLst>
          </p:cNvPr>
          <p:cNvSpPr/>
          <p:nvPr/>
        </p:nvSpPr>
        <p:spPr>
          <a:xfrm>
            <a:off x="7678795" y="3964829"/>
            <a:ext cx="346574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400" i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Product Substitution</a:t>
            </a:r>
            <a:endParaRPr lang="en-US" sz="1400" i="1" dirty="0">
              <a:solidFill>
                <a:schemeClr val="bg1"/>
              </a:solidFill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41F6AB5-7E6F-433F-A52D-8D1EB668B227}"/>
              </a:ext>
            </a:extLst>
          </p:cNvPr>
          <p:cNvSpPr/>
          <p:nvPr/>
        </p:nvSpPr>
        <p:spPr>
          <a:xfrm>
            <a:off x="7652627" y="4451575"/>
            <a:ext cx="391836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400" i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Revenue Management Use Cases</a:t>
            </a:r>
            <a:endParaRPr lang="en-US" sz="1400" i="1" dirty="0">
              <a:solidFill>
                <a:schemeClr val="bg1"/>
              </a:solidFill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https://static.thenounproject.com/png/1598236-200.png"/>
          <p:cNvPicPr>
            <a:picLocks noChangeAspect="1" noChangeArrowheads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8866" y="2813274"/>
            <a:ext cx="516934" cy="516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static.thenounproject.com/png/324866-200.png"/>
          <p:cNvPicPr>
            <a:picLocks noChangeAspect="1" noChangeArrowheads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5035" y="3367393"/>
            <a:ext cx="464595" cy="464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static.thenounproject.com/png/581723-200.png"/>
          <p:cNvPicPr>
            <a:picLocks noChangeAspect="1" noChangeArrowheads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6893" y="3886419"/>
            <a:ext cx="464595" cy="464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static.thenounproject.com/png/949180-200.png"/>
          <p:cNvPicPr>
            <a:picLocks noChangeAspect="1" noChangeArrowheads="1"/>
          </p:cNvPicPr>
          <p:nvPr/>
        </p:nvPicPr>
        <p:blipFill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8866" y="4439786"/>
            <a:ext cx="464595" cy="464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s://static.thenounproject.com/png/704378-200.png"/>
          <p:cNvPicPr>
            <a:picLocks noChangeAspect="1" noChangeArrowheads="1"/>
          </p:cNvPicPr>
          <p:nvPr/>
        </p:nvPicPr>
        <p:blipFill>
          <a:blip r:embed="rId6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 flipH="1" flipV="1">
            <a:off x="4747458" y="3076909"/>
            <a:ext cx="1574154" cy="1574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3E6007B5-ABF5-4D01-B372-292449BD1AF4}"/>
              </a:ext>
            </a:extLst>
          </p:cNvPr>
          <p:cNvSpPr/>
          <p:nvPr/>
        </p:nvSpPr>
        <p:spPr>
          <a:xfrm>
            <a:off x="31868" y="2254424"/>
            <a:ext cx="521391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400" dirty="0">
                <a:solidFill>
                  <a:srgbClr val="1AA4AD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On Premise </a:t>
            </a:r>
            <a:r>
              <a:rPr lang="en-IN" sz="1400" b="1" dirty="0">
                <a:solidFill>
                  <a:srgbClr val="1AA4AD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machine learning solution </a:t>
            </a:r>
            <a:r>
              <a:rPr lang="en-IN" sz="1400" dirty="0">
                <a:solidFill>
                  <a:srgbClr val="1AA4AD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for 7 op-cos</a:t>
            </a:r>
            <a:endParaRPr lang="en-US" sz="1400" dirty="0">
              <a:solidFill>
                <a:srgbClr val="1AA4AD"/>
              </a:solidFill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E6007B5-ABF5-4D01-B372-292449BD1AF4}"/>
              </a:ext>
            </a:extLst>
          </p:cNvPr>
          <p:cNvSpPr/>
          <p:nvPr/>
        </p:nvSpPr>
        <p:spPr>
          <a:xfrm>
            <a:off x="5907153" y="1584996"/>
            <a:ext cx="614537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400" b="1" dirty="0">
                <a:solidFill>
                  <a:srgbClr val="1AA4AD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Big data platform </a:t>
            </a:r>
            <a:r>
              <a:rPr lang="en-IN" sz="1400" dirty="0">
                <a:solidFill>
                  <a:srgbClr val="1AA4AD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providing Machine learning solutions for </a:t>
            </a:r>
            <a:r>
              <a:rPr lang="en-IN" sz="1400" b="1" dirty="0">
                <a:solidFill>
                  <a:srgbClr val="1AA4AD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72 op-cos</a:t>
            </a:r>
            <a:endParaRPr lang="en-US" sz="1400" b="1" dirty="0">
              <a:solidFill>
                <a:srgbClr val="1AA4AD"/>
              </a:solidFill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E6007B5-ABF5-4D01-B372-292449BD1AF4}"/>
              </a:ext>
            </a:extLst>
          </p:cNvPr>
          <p:cNvSpPr/>
          <p:nvPr/>
        </p:nvSpPr>
        <p:spPr>
          <a:xfrm>
            <a:off x="6807132" y="1930304"/>
            <a:ext cx="473639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400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Enabled Distributed processing and data pipelines for data across geographies </a:t>
            </a:r>
            <a:endParaRPr lang="en-US" sz="1400" dirty="0">
              <a:solidFill>
                <a:schemeClr val="bg1"/>
              </a:solidFill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605739" y="3154270"/>
            <a:ext cx="183896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i="1" dirty="0">
                <a:solidFill>
                  <a:srgbClr val="007295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Customer Segmentation</a:t>
            </a:r>
            <a:endParaRPr lang="en-US" sz="1200" i="1" dirty="0">
              <a:solidFill>
                <a:srgbClr val="00729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269909" y="3739283"/>
            <a:ext cx="251062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i="1" dirty="0">
                <a:solidFill>
                  <a:srgbClr val="007295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User Based Collaborative Filtering</a:t>
            </a:r>
            <a:endParaRPr lang="en-US" sz="1200" i="1" dirty="0">
              <a:solidFill>
                <a:srgbClr val="00729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638825" y="4324296"/>
            <a:ext cx="177279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i="1" dirty="0">
                <a:solidFill>
                  <a:srgbClr val="007295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Market Basket Analysis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563259" y="4909310"/>
            <a:ext cx="205857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i="1" dirty="0">
                <a:solidFill>
                  <a:srgbClr val="007295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Final Recommendations </a:t>
            </a:r>
            <a:endParaRPr lang="en-US" sz="1200" b="1" i="1" dirty="0">
              <a:solidFill>
                <a:srgbClr val="00729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Down Arrow 15"/>
          <p:cNvSpPr/>
          <p:nvPr/>
        </p:nvSpPr>
        <p:spPr>
          <a:xfrm>
            <a:off x="3404868" y="3482245"/>
            <a:ext cx="270456" cy="206062"/>
          </a:xfrm>
          <a:prstGeom prst="downArrow">
            <a:avLst/>
          </a:prstGeom>
          <a:solidFill>
            <a:srgbClr val="1AA4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Down Arrow 29"/>
          <p:cNvSpPr/>
          <p:nvPr/>
        </p:nvSpPr>
        <p:spPr>
          <a:xfrm>
            <a:off x="3389993" y="4065671"/>
            <a:ext cx="270456" cy="206062"/>
          </a:xfrm>
          <a:prstGeom prst="downArrow">
            <a:avLst/>
          </a:prstGeom>
          <a:solidFill>
            <a:srgbClr val="1AA4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Down Arrow 30"/>
          <p:cNvSpPr/>
          <p:nvPr/>
        </p:nvSpPr>
        <p:spPr>
          <a:xfrm>
            <a:off x="3389993" y="4695094"/>
            <a:ext cx="270456" cy="206062"/>
          </a:xfrm>
          <a:prstGeom prst="downArrow">
            <a:avLst/>
          </a:prstGeom>
          <a:solidFill>
            <a:srgbClr val="1AA4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2075516" y="2671123"/>
            <a:ext cx="2929158" cy="46166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Recommendation system for cross-sell opportunities (customers &amp; deals)</a:t>
            </a:r>
            <a:endParaRPr lang="en-IN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E6007B5-ABF5-4D01-B372-292449BD1AF4}"/>
              </a:ext>
            </a:extLst>
          </p:cNvPr>
          <p:cNvSpPr/>
          <p:nvPr/>
        </p:nvSpPr>
        <p:spPr>
          <a:xfrm>
            <a:off x="1030334" y="1884137"/>
            <a:ext cx="302653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Phase 1 </a:t>
            </a:r>
            <a:endParaRPr lang="en-US" sz="1400" b="1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E6007B5-ABF5-4D01-B372-292449BD1AF4}"/>
              </a:ext>
            </a:extLst>
          </p:cNvPr>
          <p:cNvSpPr/>
          <p:nvPr/>
        </p:nvSpPr>
        <p:spPr>
          <a:xfrm>
            <a:off x="7597670" y="1266924"/>
            <a:ext cx="302653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Phase 2 </a:t>
            </a:r>
            <a:endParaRPr lang="en-US" sz="1400" b="1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581187" y="605489"/>
            <a:ext cx="1063833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solidFill>
                  <a:schemeClr val="tx2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Built a product recommendation system for a leading food distribution company </a:t>
            </a:r>
          </a:p>
          <a:p>
            <a:pPr algn="ctr"/>
            <a:r>
              <a:rPr lang="en-US" sz="1400" dirty="0">
                <a:solidFill>
                  <a:schemeClr val="tx2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and later scaled it up to include all 72 op-cos and all geographies leading to ~20% increase in the new orders by existing customers  </a:t>
            </a:r>
          </a:p>
        </p:txBody>
      </p:sp>
      <p:sp>
        <p:nvSpPr>
          <p:cNvPr id="36" name="Rectangle 35"/>
          <p:cNvSpPr/>
          <p:nvPr/>
        </p:nvSpPr>
        <p:spPr>
          <a:xfrm>
            <a:off x="6628919" y="2651988"/>
            <a:ext cx="4980867" cy="2461864"/>
          </a:xfrm>
          <a:prstGeom prst="rect">
            <a:avLst/>
          </a:prstGeom>
          <a:noFill/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E6007B5-ABF5-4D01-B372-292449BD1AF4}"/>
              </a:ext>
            </a:extLst>
          </p:cNvPr>
          <p:cNvSpPr/>
          <p:nvPr/>
        </p:nvSpPr>
        <p:spPr>
          <a:xfrm>
            <a:off x="6742739" y="2507955"/>
            <a:ext cx="4736398" cy="307777"/>
          </a:xfrm>
          <a:prstGeom prst="rect">
            <a:avLst/>
          </a:prstGeom>
          <a:solidFill>
            <a:srgbClr val="1AA4AD"/>
          </a:solidFill>
        </p:spPr>
        <p:txBody>
          <a:bodyPr wrap="square">
            <a:spAutoFit/>
          </a:bodyPr>
          <a:lstStyle/>
          <a:p>
            <a:r>
              <a:rPr lang="en-IN" sz="1400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Custom built cloud based tool delivering insights like:</a:t>
            </a:r>
            <a:endParaRPr lang="en-US" sz="1400" b="1" dirty="0">
              <a:solidFill>
                <a:schemeClr val="bg1"/>
              </a:solidFill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E90760D-585C-4764-959E-7E2DE12FF7A5}"/>
              </a:ext>
            </a:extLst>
          </p:cNvPr>
          <p:cNvSpPr/>
          <p:nvPr/>
        </p:nvSpPr>
        <p:spPr bwMode="auto">
          <a:xfrm>
            <a:off x="825648" y="5836407"/>
            <a:ext cx="2160000" cy="59025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600" b="1" dirty="0"/>
              <a:t>Real time recommendations </a:t>
            </a:r>
            <a:endParaRPr lang="en-US" sz="1400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E90760D-585C-4764-959E-7E2DE12FF7A5}"/>
              </a:ext>
            </a:extLst>
          </p:cNvPr>
          <p:cNvSpPr/>
          <p:nvPr/>
        </p:nvSpPr>
        <p:spPr bwMode="auto">
          <a:xfrm>
            <a:off x="3453068" y="5835200"/>
            <a:ext cx="2160000" cy="59025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600" b="1" dirty="0"/>
              <a:t>40K customers data </a:t>
            </a:r>
            <a:endParaRPr lang="en-US" sz="1400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DE90760D-585C-4764-959E-7E2DE12FF7A5}"/>
              </a:ext>
            </a:extLst>
          </p:cNvPr>
          <p:cNvSpPr/>
          <p:nvPr/>
        </p:nvSpPr>
        <p:spPr bwMode="auto">
          <a:xfrm>
            <a:off x="6044896" y="5835199"/>
            <a:ext cx="2160000" cy="59025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600" b="1" dirty="0"/>
              <a:t>36X faster than linear approach</a:t>
            </a:r>
            <a:endParaRPr lang="en-US" sz="1400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E90760D-585C-4764-959E-7E2DE12FF7A5}"/>
              </a:ext>
            </a:extLst>
          </p:cNvPr>
          <p:cNvSpPr/>
          <p:nvPr/>
        </p:nvSpPr>
        <p:spPr bwMode="auto">
          <a:xfrm>
            <a:off x="8636725" y="5808454"/>
            <a:ext cx="2160000" cy="59025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600" b="1" dirty="0"/>
              <a:t>Serves 72 op-cos across USA</a:t>
            </a:r>
            <a:endParaRPr lang="en-US" sz="1400" dirty="0"/>
          </a:p>
        </p:txBody>
      </p:sp>
      <p:sp>
        <p:nvSpPr>
          <p:cNvPr id="27" name="Right Arrow Callout 26"/>
          <p:cNvSpPr/>
          <p:nvPr/>
        </p:nvSpPr>
        <p:spPr>
          <a:xfrm>
            <a:off x="231822" y="3132788"/>
            <a:ext cx="1763980" cy="2191083"/>
          </a:xfrm>
          <a:prstGeom prst="rightArrowCallout">
            <a:avLst>
              <a:gd name="adj1" fmla="val 17699"/>
              <a:gd name="adj2" fmla="val 13564"/>
              <a:gd name="adj3" fmla="val 8010"/>
              <a:gd name="adj4" fmla="val 83406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258473" y="3151156"/>
            <a:ext cx="141577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>
                <a:solidFill>
                  <a:srgbClr val="007295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Data dimensions</a:t>
            </a:r>
            <a:endParaRPr lang="en-US" sz="1200" b="1" dirty="0">
              <a:solidFill>
                <a:srgbClr val="00729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361530" y="3503335"/>
            <a:ext cx="10743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Customer</a:t>
            </a:r>
            <a:endParaRPr lang="en-US" sz="1200" b="1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361530" y="3835291"/>
            <a:ext cx="126464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Transaction </a:t>
            </a:r>
            <a:endParaRPr lang="en-US" sz="1200" b="1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361530" y="4167247"/>
            <a:ext cx="117051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Geography</a:t>
            </a:r>
            <a:endParaRPr lang="en-US" sz="1200" b="1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361530" y="4831158"/>
            <a:ext cx="73289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Price</a:t>
            </a:r>
            <a:endParaRPr lang="en-US" sz="1200" b="1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361530" y="4499203"/>
            <a:ext cx="102463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Products</a:t>
            </a:r>
            <a:endParaRPr lang="en-US" sz="1200" b="1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771109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Freeform 34"/>
          <p:cNvSpPr/>
          <p:nvPr/>
        </p:nvSpPr>
        <p:spPr>
          <a:xfrm>
            <a:off x="9649018" y="2459123"/>
            <a:ext cx="2254470" cy="2781482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lvl="0" algn="ctr">
              <a:defRPr/>
            </a:pPr>
            <a:r>
              <a:rPr lang="en-IN" sz="1400" b="1" kern="0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  <a:rtl val="0"/>
              </a:rPr>
              <a:t>Scenario Simulator </a:t>
            </a:r>
            <a:endParaRPr lang="en-US" sz="1400" b="1" kern="0" dirty="0">
              <a:solidFill>
                <a:schemeClr val="bg1"/>
              </a:solidFill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  <a:rtl val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99654" y="58925"/>
            <a:ext cx="11223151" cy="408349"/>
          </a:xfrm>
        </p:spPr>
        <p:txBody>
          <a:bodyPr/>
          <a:lstStyle/>
          <a:p>
            <a:r>
              <a:rPr lang="en-IN" dirty="0"/>
              <a:t>3. Improving Home Service Requests Operational Efficiency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06062" y="873270"/>
            <a:ext cx="1198593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Objective 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: </a:t>
            </a: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To enhance the customer service request fulfilment rate from existing </a:t>
            </a:r>
            <a:r>
              <a:rPr lang="en-US" sz="1400" b="1" i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45% to 95% for ~13M Customer Service requests </a:t>
            </a: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annually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54" name="Rectangle 53"/>
          <p:cNvSpPr/>
          <p:nvPr/>
        </p:nvSpPr>
        <p:spPr bwMode="auto">
          <a:xfrm>
            <a:off x="6210080" y="4326204"/>
            <a:ext cx="2254470" cy="914400"/>
          </a:xfrm>
          <a:prstGeom prst="rect">
            <a:avLst/>
          </a:prstGeom>
          <a:solidFill>
            <a:srgbClr val="1957A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2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IN" sz="1200" i="1" kern="0" dirty="0">
                <a:solidFill>
                  <a:prstClr val="white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  <a:rtl val="0"/>
              </a:rPr>
              <a:t>10% reduction in reschedules, resulting in lower trips per repair</a:t>
            </a:r>
          </a:p>
        </p:txBody>
      </p:sp>
      <p:sp>
        <p:nvSpPr>
          <p:cNvPr id="55" name="Pentagon 31"/>
          <p:cNvSpPr/>
          <p:nvPr/>
        </p:nvSpPr>
        <p:spPr>
          <a:xfrm>
            <a:off x="1438033" y="2459123"/>
            <a:ext cx="2300975" cy="457200"/>
          </a:xfrm>
          <a:prstGeom prst="rect">
            <a:avLst/>
          </a:prstGeom>
          <a:solidFill>
            <a:srgbClr val="1AA4AD"/>
          </a:solidFill>
          <a:ln w="381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en-IN" sz="1400" b="1" kern="0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  <a:rtl val="0"/>
              </a:rPr>
              <a:t>Demand Planning</a:t>
            </a:r>
          </a:p>
        </p:txBody>
      </p:sp>
      <p:sp>
        <p:nvSpPr>
          <p:cNvPr id="56" name="Freeform 32"/>
          <p:cNvSpPr/>
          <p:nvPr/>
        </p:nvSpPr>
        <p:spPr>
          <a:xfrm>
            <a:off x="3847307" y="2459123"/>
            <a:ext cx="2254470" cy="457200"/>
          </a:xfrm>
          <a:prstGeom prst="rect">
            <a:avLst/>
          </a:prstGeom>
          <a:solidFill>
            <a:srgbClr val="94B5D7"/>
          </a:solidFill>
          <a:ln w="381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en-IN" sz="1400" b="1" kern="0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  <a:rtl val="0"/>
              </a:rPr>
              <a:t>    Workforce Planning</a:t>
            </a:r>
            <a:endParaRPr lang="en-US" sz="1400" b="1" kern="0" dirty="0">
              <a:solidFill>
                <a:schemeClr val="bg1"/>
              </a:solidFill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  <a:rtl val="0"/>
            </a:endParaRPr>
          </a:p>
        </p:txBody>
      </p:sp>
      <p:sp>
        <p:nvSpPr>
          <p:cNvPr id="57" name="Freeform 33"/>
          <p:cNvSpPr/>
          <p:nvPr/>
        </p:nvSpPr>
        <p:spPr>
          <a:xfrm>
            <a:off x="6210076" y="2459123"/>
            <a:ext cx="2254474" cy="457200"/>
          </a:xfrm>
          <a:prstGeom prst="rect">
            <a:avLst/>
          </a:prstGeom>
          <a:solidFill>
            <a:srgbClr val="1957A3"/>
          </a:solidFill>
          <a:ln w="381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en-IN" sz="1400" b="1" kern="0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  <a:rtl val="0"/>
              </a:rPr>
              <a:t>    Inventory Planning</a:t>
            </a:r>
            <a:endParaRPr lang="en-US" sz="1400" b="1" kern="0" dirty="0">
              <a:solidFill>
                <a:schemeClr val="bg1"/>
              </a:solidFill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  <a:rtl val="0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130924" y="2556918"/>
            <a:ext cx="2286000" cy="26161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i="0" u="none" strike="noStrike" kern="1200" cap="none" spc="0" normalizeH="0" baseline="0" noProof="0" dirty="0">
                <a:ln>
                  <a:noFill/>
                </a:ln>
                <a:solidFill>
                  <a:srgbClr val="333F5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Business Process</a:t>
            </a:r>
          </a:p>
        </p:txBody>
      </p:sp>
      <p:sp>
        <p:nvSpPr>
          <p:cNvPr id="60" name="Rectangle 59"/>
          <p:cNvSpPr/>
          <p:nvPr/>
        </p:nvSpPr>
        <p:spPr>
          <a:xfrm>
            <a:off x="559223" y="3035151"/>
            <a:ext cx="2286000" cy="26161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i="0" u="none" strike="noStrike" kern="1200" cap="none" spc="0" normalizeH="0" baseline="0" noProof="0" dirty="0">
                <a:ln>
                  <a:noFill/>
                </a:ln>
                <a:solidFill>
                  <a:srgbClr val="333F5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Focus area</a:t>
            </a:r>
          </a:p>
        </p:txBody>
      </p:sp>
      <p:sp>
        <p:nvSpPr>
          <p:cNvPr id="61" name="Rectangle 60"/>
          <p:cNvSpPr/>
          <p:nvPr/>
        </p:nvSpPr>
        <p:spPr>
          <a:xfrm>
            <a:off x="125814" y="3739421"/>
            <a:ext cx="2485959" cy="26161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i="0" u="none" strike="noStrike" kern="1200" cap="none" spc="0" normalizeH="0" baseline="0" noProof="0" dirty="0">
                <a:ln>
                  <a:noFill/>
                </a:ln>
                <a:solidFill>
                  <a:srgbClr val="333F5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Analytics Solutions</a:t>
            </a:r>
          </a:p>
        </p:txBody>
      </p:sp>
      <p:sp>
        <p:nvSpPr>
          <p:cNvPr id="62" name="Rectangle 61"/>
          <p:cNvSpPr/>
          <p:nvPr/>
        </p:nvSpPr>
        <p:spPr bwMode="auto">
          <a:xfrm>
            <a:off x="1484538" y="3573159"/>
            <a:ext cx="2254470" cy="629466"/>
          </a:xfrm>
          <a:prstGeom prst="rect">
            <a:avLst/>
          </a:prstGeom>
          <a:solidFill>
            <a:srgbClr val="1AA4AD"/>
          </a:solidFill>
          <a:ln>
            <a:noFill/>
          </a:ln>
        </p:spPr>
        <p:style>
          <a:lnRef idx="1">
            <a:schemeClr val="accent2"/>
          </a:lnRef>
          <a:fillRef idx="1001">
            <a:schemeClr val="dk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lvl="2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IN" sz="1200" b="1" i="1" kern="0" dirty="0">
                <a:solidFill>
                  <a:prstClr val="white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  <a:rtl val="0"/>
              </a:rPr>
              <a:t>More granular forecasting to match supply</a:t>
            </a:r>
            <a:endParaRPr lang="en-US" sz="1200" b="1" i="1" kern="0" dirty="0">
              <a:solidFill>
                <a:prstClr val="white"/>
              </a:solidFill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  <a:rtl val="0"/>
            </a:endParaRPr>
          </a:p>
        </p:txBody>
      </p:sp>
      <p:sp>
        <p:nvSpPr>
          <p:cNvPr id="63" name="Rectangle 62"/>
          <p:cNvSpPr/>
          <p:nvPr/>
        </p:nvSpPr>
        <p:spPr bwMode="auto">
          <a:xfrm>
            <a:off x="3847307" y="3573159"/>
            <a:ext cx="2254470" cy="629466"/>
          </a:xfrm>
          <a:prstGeom prst="rect">
            <a:avLst/>
          </a:prstGeom>
          <a:solidFill>
            <a:srgbClr val="94B5D7"/>
          </a:solidFill>
          <a:ln>
            <a:noFill/>
          </a:ln>
        </p:spPr>
        <p:style>
          <a:lnRef idx="1">
            <a:schemeClr val="accent2"/>
          </a:lnRef>
          <a:fillRef idx="1001">
            <a:schemeClr val="dk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lvl="2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IN" sz="1200" b="1" i="1" kern="0" dirty="0">
                <a:solidFill>
                  <a:prstClr val="white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  <a:rtl val="0"/>
              </a:rPr>
              <a:t>Optimize tech allocation for granular demand</a:t>
            </a:r>
          </a:p>
        </p:txBody>
      </p:sp>
      <p:sp>
        <p:nvSpPr>
          <p:cNvPr id="64" name="Rectangle 63"/>
          <p:cNvSpPr/>
          <p:nvPr/>
        </p:nvSpPr>
        <p:spPr bwMode="auto">
          <a:xfrm>
            <a:off x="6210080" y="3573159"/>
            <a:ext cx="2254470" cy="629466"/>
          </a:xfrm>
          <a:prstGeom prst="rect">
            <a:avLst/>
          </a:prstGeom>
          <a:solidFill>
            <a:srgbClr val="1957A3"/>
          </a:solidFill>
          <a:ln>
            <a:noFill/>
          </a:ln>
        </p:spPr>
        <p:style>
          <a:lnRef idx="1">
            <a:schemeClr val="accent2"/>
          </a:lnRef>
          <a:fillRef idx="1001">
            <a:schemeClr val="dk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lvl="2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IN" sz="1200" b="1" i="1" kern="0" dirty="0">
                <a:solidFill>
                  <a:prstClr val="white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  <a:rtl val="0"/>
              </a:rPr>
              <a:t>Optimize truck stock and order – tech – part match</a:t>
            </a:r>
          </a:p>
        </p:txBody>
      </p:sp>
      <p:sp>
        <p:nvSpPr>
          <p:cNvPr id="65" name="Rectangle 64"/>
          <p:cNvSpPr/>
          <p:nvPr/>
        </p:nvSpPr>
        <p:spPr bwMode="auto">
          <a:xfrm>
            <a:off x="9649018" y="3864241"/>
            <a:ext cx="2254470" cy="62946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1">
            <a:schemeClr val="accent2"/>
          </a:lnRef>
          <a:fillRef idx="1001">
            <a:schemeClr val="dk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lvl="2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IN" sz="1200" b="1" i="1" kern="0" dirty="0">
                <a:solidFill>
                  <a:prstClr val="white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  <a:rtl val="0"/>
              </a:rPr>
              <a:t>Reallocation of supply in response to gap/surplus</a:t>
            </a:r>
          </a:p>
        </p:txBody>
      </p:sp>
      <p:sp>
        <p:nvSpPr>
          <p:cNvPr id="66" name="Rectangle 65"/>
          <p:cNvSpPr/>
          <p:nvPr/>
        </p:nvSpPr>
        <p:spPr bwMode="auto">
          <a:xfrm>
            <a:off x="1484538" y="4326204"/>
            <a:ext cx="2254470" cy="914400"/>
          </a:xfrm>
          <a:prstGeom prst="rect">
            <a:avLst/>
          </a:prstGeom>
          <a:solidFill>
            <a:srgbClr val="1AA4AD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2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IN" sz="1200" i="1" kern="0" dirty="0">
                <a:solidFill>
                  <a:prstClr val="white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  <a:rtl val="0"/>
              </a:rPr>
              <a:t>Accuracy up to 92% from 65% reducing lead time by 20%</a:t>
            </a:r>
          </a:p>
        </p:txBody>
      </p:sp>
      <p:sp>
        <p:nvSpPr>
          <p:cNvPr id="67" name="Rectangle 66"/>
          <p:cNvSpPr/>
          <p:nvPr/>
        </p:nvSpPr>
        <p:spPr bwMode="auto">
          <a:xfrm>
            <a:off x="3847307" y="4326204"/>
            <a:ext cx="2254470" cy="914400"/>
          </a:xfrm>
          <a:prstGeom prst="rect">
            <a:avLst/>
          </a:prstGeom>
          <a:solidFill>
            <a:srgbClr val="94B5D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2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IN" sz="1200" i="1" kern="0" dirty="0">
                <a:solidFill>
                  <a:prstClr val="white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  <a:rtl val="0"/>
              </a:rPr>
              <a:t>$5 million per annum in incremental revenue as a result of reduced cancellations</a:t>
            </a:r>
          </a:p>
        </p:txBody>
      </p:sp>
      <p:sp>
        <p:nvSpPr>
          <p:cNvPr id="68" name="Rectangle 67"/>
          <p:cNvSpPr/>
          <p:nvPr/>
        </p:nvSpPr>
        <p:spPr bwMode="auto">
          <a:xfrm>
            <a:off x="9649018" y="4326204"/>
            <a:ext cx="2254470" cy="9144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2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IN" sz="1200" i="1" kern="0" dirty="0">
                <a:solidFill>
                  <a:prstClr val="white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  <a:rtl val="0"/>
              </a:rPr>
              <a:t>Enabled identification of $300,000 opportunities every year</a:t>
            </a:r>
          </a:p>
        </p:txBody>
      </p:sp>
      <p:sp>
        <p:nvSpPr>
          <p:cNvPr id="69" name="Rectangle 68"/>
          <p:cNvSpPr/>
          <p:nvPr/>
        </p:nvSpPr>
        <p:spPr>
          <a:xfrm>
            <a:off x="874880" y="4563581"/>
            <a:ext cx="2286000" cy="26161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100" i="0" u="none" strike="noStrike" kern="1200" cap="none" spc="0" normalizeH="0" baseline="0" noProof="0" dirty="0">
                <a:ln>
                  <a:noFill/>
                </a:ln>
                <a:solidFill>
                  <a:srgbClr val="333F5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Impact</a:t>
            </a:r>
            <a:endParaRPr kumimoji="0" lang="en-US" sz="1100" i="0" u="none" strike="noStrike" kern="1200" cap="none" spc="0" normalizeH="0" baseline="0" noProof="0" dirty="0">
              <a:ln>
                <a:noFill/>
              </a:ln>
              <a:solidFill>
                <a:srgbClr val="333F5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0" name="Rectangle 69"/>
          <p:cNvSpPr/>
          <p:nvPr/>
        </p:nvSpPr>
        <p:spPr bwMode="auto">
          <a:xfrm>
            <a:off x="1443920" y="2964129"/>
            <a:ext cx="2295084" cy="57461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2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i="1" kern="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  <a:rtl val="0"/>
              </a:rPr>
              <a:t>High variance between forecasted demand and actuals</a:t>
            </a:r>
          </a:p>
        </p:txBody>
      </p:sp>
      <p:sp>
        <p:nvSpPr>
          <p:cNvPr id="71" name="Rectangle 70"/>
          <p:cNvSpPr/>
          <p:nvPr/>
        </p:nvSpPr>
        <p:spPr bwMode="auto">
          <a:xfrm>
            <a:off x="3847307" y="2964129"/>
            <a:ext cx="2254470" cy="57461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2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IN" sz="1200" i="1" kern="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  <a:rtl val="0"/>
              </a:rPr>
              <a:t> Delay in tech allocation and scheduling</a:t>
            </a:r>
          </a:p>
        </p:txBody>
      </p:sp>
      <p:sp>
        <p:nvSpPr>
          <p:cNvPr id="72" name="Rectangle 71"/>
          <p:cNvSpPr/>
          <p:nvPr/>
        </p:nvSpPr>
        <p:spPr bwMode="auto">
          <a:xfrm>
            <a:off x="6210080" y="2964129"/>
            <a:ext cx="2254470" cy="57461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2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IN" sz="1200" i="1" kern="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  <a:rtl val="0"/>
              </a:rPr>
              <a:t>Replacement Parts not available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3E6007B5-ABF5-4D01-B372-292449BD1AF4}"/>
              </a:ext>
            </a:extLst>
          </p:cNvPr>
          <p:cNvSpPr/>
          <p:nvPr/>
        </p:nvSpPr>
        <p:spPr>
          <a:xfrm>
            <a:off x="582471" y="1800279"/>
            <a:ext cx="1106833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400" b="1" dirty="0">
                <a:solidFill>
                  <a:srgbClr val="1AA4AD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Approach: </a:t>
            </a:r>
            <a:r>
              <a:rPr lang="en-IN" sz="1400" dirty="0">
                <a:solidFill>
                  <a:srgbClr val="1AA4AD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Disintegrated the business goals into 3 key business processes that needed attention and build a scenario simulation tool</a:t>
            </a:r>
            <a:endParaRPr lang="en-US" sz="1400" dirty="0">
              <a:solidFill>
                <a:srgbClr val="1AA4AD"/>
              </a:solidFill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1357366" y="2361511"/>
            <a:ext cx="44114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3600" b="1" kern="0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  <a:rtl val="0"/>
              </a:rPr>
              <a:t>1</a:t>
            </a: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3762526" y="2381041"/>
            <a:ext cx="44114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3600" b="1" kern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rtl val="0"/>
              </a:rPr>
              <a:t>2</a:t>
            </a: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6167686" y="2381040"/>
            <a:ext cx="44114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3600" b="1" kern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rtl val="0"/>
              </a:rPr>
              <a:t>3</a:t>
            </a: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DE90760D-585C-4764-959E-7E2DE12FF7A5}"/>
              </a:ext>
            </a:extLst>
          </p:cNvPr>
          <p:cNvSpPr/>
          <p:nvPr/>
        </p:nvSpPr>
        <p:spPr bwMode="auto">
          <a:xfrm>
            <a:off x="6055235" y="5729494"/>
            <a:ext cx="2487933" cy="751283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1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Integration with the existing infrastructure/tools and data  ETL support  </a:t>
            </a:r>
            <a:endParaRPr lang="en-US" sz="105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DE90760D-585C-4764-959E-7E2DE12FF7A5}"/>
              </a:ext>
            </a:extLst>
          </p:cNvPr>
          <p:cNvSpPr/>
          <p:nvPr/>
        </p:nvSpPr>
        <p:spPr bwMode="auto">
          <a:xfrm>
            <a:off x="3421268" y="5729494"/>
            <a:ext cx="2608117" cy="751283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1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Advanced forecasting techniques which integrate external factors like weather, holidays etc. </a:t>
            </a:r>
            <a:endParaRPr lang="en-US" sz="105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DE90760D-585C-4764-959E-7E2DE12FF7A5}"/>
              </a:ext>
            </a:extLst>
          </p:cNvPr>
          <p:cNvSpPr/>
          <p:nvPr/>
        </p:nvSpPr>
        <p:spPr bwMode="auto">
          <a:xfrm>
            <a:off x="8569018" y="5729494"/>
            <a:ext cx="2160000" cy="751283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1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use by 100+ capacity planner and managers </a:t>
            </a:r>
            <a:endParaRPr lang="en-US" sz="105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DE90760D-585C-4764-959E-7E2DE12FF7A5}"/>
              </a:ext>
            </a:extLst>
          </p:cNvPr>
          <p:cNvSpPr/>
          <p:nvPr/>
        </p:nvSpPr>
        <p:spPr bwMode="auto">
          <a:xfrm>
            <a:off x="732559" y="5729494"/>
            <a:ext cx="2662860" cy="751283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1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1M parts and 1.2 million calls data processed in 12 weeks across 40 districts and 8K segments  </a:t>
            </a:r>
            <a:endParaRPr lang="en-US" sz="105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1" name="Chevron 90"/>
          <p:cNvSpPr/>
          <p:nvPr/>
        </p:nvSpPr>
        <p:spPr>
          <a:xfrm>
            <a:off x="8698009" y="3348228"/>
            <a:ext cx="717550" cy="1264742"/>
          </a:xfrm>
          <a:prstGeom prst="chevron">
            <a:avLst>
              <a:gd name="adj" fmla="val 37780"/>
            </a:avLst>
          </a:prstGeom>
          <a:solidFill>
            <a:srgbClr val="1122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2" name="Picture 91"/>
          <p:cNvPicPr>
            <a:picLocks noChangeAspect="1"/>
          </p:cNvPicPr>
          <p:nvPr/>
        </p:nvPicPr>
        <p:blipFill>
          <a:blip r:embed="rId2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7621" y="3056091"/>
            <a:ext cx="817263" cy="846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751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  <p:bldP spid="54" grpId="0" animBg="1"/>
      <p:bldP spid="55" grpId="0" animBg="1"/>
      <p:bldP spid="56" grpId="0" animBg="1"/>
      <p:bldP spid="57" grpId="0" animBg="1"/>
      <p:bldP spid="59" grpId="0"/>
      <p:bldP spid="60" grpId="0"/>
      <p:bldP spid="61" grpId="0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/>
      <p:bldP spid="70" grpId="0"/>
      <p:bldP spid="71" grpId="0"/>
      <p:bldP spid="72" grpId="0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5077DB-C600-4118-BF53-AA1A8877D89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Forecasting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A32201B-CB5D-42E5-9285-6D3284C3AC32}"/>
              </a:ext>
            </a:extLst>
          </p:cNvPr>
          <p:cNvSpPr txBox="1">
            <a:spLocks/>
          </p:cNvSpPr>
          <p:nvPr/>
        </p:nvSpPr>
        <p:spPr>
          <a:xfrm>
            <a:off x="5556628" y="6567662"/>
            <a:ext cx="1823887" cy="33587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Wingdings" panose="05000000000000000000" pitchFamily="2" charset="2"/>
              <a:buNone/>
              <a:defRPr sz="1600" kern="1200">
                <a:solidFill>
                  <a:schemeClr val="bg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‒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‒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‒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‒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50" dirty="0">
                <a:solidFill>
                  <a:schemeClr val="bg1">
                    <a:lumMod val="50000"/>
                  </a:schemeClr>
                </a:solidFill>
              </a:rPr>
              <a:t>LatentView Confidential</a:t>
            </a:r>
          </a:p>
        </p:txBody>
      </p:sp>
    </p:spTree>
    <p:extLst>
      <p:ext uri="{BB962C8B-B14F-4D97-AF65-F5344CB8AC3E}">
        <p14:creationId xmlns:p14="http://schemas.microsoft.com/office/powerpoint/2010/main" val="67106202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 txBox="1">
            <a:spLocks noGrp="1"/>
          </p:cNvSpPr>
          <p:nvPr>
            <p:ph type="title"/>
          </p:nvPr>
        </p:nvSpPr>
        <p:spPr>
          <a:xfrm>
            <a:off x="472363" y="37875"/>
            <a:ext cx="11312945" cy="408349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lvl="0" indent="-177800">
              <a:spcBef>
                <a:spcPts val="0"/>
              </a:spcBef>
              <a:buClr>
                <a:schemeClr val="lt1"/>
              </a:buClr>
              <a:buSzPct val="100000"/>
            </a:pPr>
            <a:r>
              <a:rPr lang="en-US" dirty="0">
                <a:solidFill>
                  <a:schemeClr val="lt1"/>
                </a:solidFill>
                <a:ea typeface="Arial"/>
                <a:sym typeface="Arial"/>
              </a:rPr>
              <a:t>Helping a video game company with precise forecast 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895A46EF-01F3-45F0-8A3E-F509203304F4}"/>
              </a:ext>
            </a:extLst>
          </p:cNvPr>
          <p:cNvSpPr/>
          <p:nvPr/>
        </p:nvSpPr>
        <p:spPr>
          <a:xfrm>
            <a:off x="1587878" y="2316692"/>
            <a:ext cx="9313734" cy="60719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 rtlCol="0" anchor="ctr"/>
          <a:lstStyle/>
          <a:p>
            <a:pPr algn="ctr">
              <a:defRPr/>
            </a:pPr>
            <a:r>
              <a:rPr lang="en-US" sz="1600" b="1" kern="0" dirty="0">
                <a:solidFill>
                  <a:srgbClr val="1AA4AD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Solution: </a:t>
            </a:r>
          </a:p>
          <a:p>
            <a:pPr algn="ctr">
              <a:defRPr/>
            </a:pPr>
            <a:r>
              <a:rPr lang="en-US" sz="1600" b="1" kern="0" dirty="0">
                <a:solidFill>
                  <a:srgbClr val="1AA4AD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Leveraged External data ( Social media, forums, etc. ) to increase the sales forecast accuracy </a:t>
            </a:r>
          </a:p>
        </p:txBody>
      </p:sp>
      <p:sp>
        <p:nvSpPr>
          <p:cNvPr id="2" name="Oval 1"/>
          <p:cNvSpPr/>
          <p:nvPr/>
        </p:nvSpPr>
        <p:spPr>
          <a:xfrm>
            <a:off x="95388" y="3702829"/>
            <a:ext cx="2029627" cy="2029627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  <a:p>
            <a:pPr algn="ctr"/>
            <a:endParaRPr lang="en-US" sz="1400" dirty="0"/>
          </a:p>
          <a:p>
            <a:pPr algn="ctr"/>
            <a:endParaRPr lang="en-US" sz="1400" dirty="0"/>
          </a:p>
          <a:p>
            <a:pPr algn="ctr"/>
            <a:r>
              <a:rPr lang="en-US" sz="1400" dirty="0"/>
              <a:t>Existing sales forecast models</a:t>
            </a:r>
          </a:p>
          <a:p>
            <a:pPr algn="ctr"/>
            <a:r>
              <a:rPr lang="en-US" sz="1400" dirty="0"/>
              <a:t>(~60% accuracy) </a:t>
            </a:r>
          </a:p>
        </p:txBody>
      </p:sp>
      <p:sp>
        <p:nvSpPr>
          <p:cNvPr id="3" name="Cross 2"/>
          <p:cNvSpPr/>
          <p:nvPr/>
        </p:nvSpPr>
        <p:spPr>
          <a:xfrm>
            <a:off x="2262817" y="4393157"/>
            <a:ext cx="724637" cy="724637"/>
          </a:xfrm>
          <a:prstGeom prst="plus">
            <a:avLst>
              <a:gd name="adj" fmla="val 37195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3075595" y="3850936"/>
            <a:ext cx="5107620" cy="1923883"/>
          </a:xfrm>
          <a:prstGeom prst="rect">
            <a:avLst/>
          </a:prstGeom>
          <a:solidFill>
            <a:srgbClr val="1AA4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n-US" sz="1200" b="1" dirty="0"/>
          </a:p>
        </p:txBody>
      </p:sp>
      <p:grpSp>
        <p:nvGrpSpPr>
          <p:cNvPr id="6" name="Group 5"/>
          <p:cNvGrpSpPr/>
          <p:nvPr/>
        </p:nvGrpSpPr>
        <p:grpSpPr>
          <a:xfrm>
            <a:off x="8466653" y="4619542"/>
            <a:ext cx="831895" cy="502276"/>
            <a:chOff x="8603087" y="3541690"/>
            <a:chExt cx="1365161" cy="824248"/>
          </a:xfrm>
          <a:solidFill>
            <a:schemeClr val="bg1">
              <a:lumMod val="75000"/>
            </a:schemeClr>
          </a:solidFill>
        </p:grpSpPr>
        <p:sp>
          <p:nvSpPr>
            <p:cNvPr id="5" name="Rectangle 4"/>
            <p:cNvSpPr/>
            <p:nvPr/>
          </p:nvSpPr>
          <p:spPr>
            <a:xfrm>
              <a:off x="8603087" y="3541690"/>
              <a:ext cx="1365161" cy="32197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8603087" y="4043966"/>
              <a:ext cx="1365161" cy="32197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Diamond 6"/>
          <p:cNvSpPr/>
          <p:nvPr/>
        </p:nvSpPr>
        <p:spPr>
          <a:xfrm>
            <a:off x="9515204" y="3562518"/>
            <a:ext cx="2270104" cy="2270104"/>
          </a:xfrm>
          <a:prstGeom prst="diamond">
            <a:avLst/>
          </a:prstGeom>
          <a:solidFill>
            <a:srgbClr val="0072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  <a:p>
            <a:pPr algn="ctr"/>
            <a:endParaRPr lang="en-US" sz="1400" dirty="0"/>
          </a:p>
          <a:p>
            <a:pPr algn="ctr"/>
            <a:endParaRPr lang="en-US" sz="1400" dirty="0"/>
          </a:p>
          <a:p>
            <a:pPr algn="ctr"/>
            <a:r>
              <a:rPr lang="en-US" sz="1400" dirty="0"/>
              <a:t>Improved forecasting accuracy        ( 97%)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95A46EF-01F3-45F0-8A3E-F509203304F4}"/>
              </a:ext>
            </a:extLst>
          </p:cNvPr>
          <p:cNvSpPr/>
          <p:nvPr/>
        </p:nvSpPr>
        <p:spPr>
          <a:xfrm>
            <a:off x="1491589" y="1014984"/>
            <a:ext cx="9313734" cy="60719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 rtlCol="0" anchor="ctr"/>
          <a:lstStyle/>
          <a:p>
            <a:pPr algn="ctr">
              <a:defRPr/>
            </a:pPr>
            <a:r>
              <a:rPr lang="en-US" sz="1600" b="1" kern="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Challenge: </a:t>
            </a:r>
          </a:p>
          <a:p>
            <a:pPr algn="ctr">
              <a:defRPr/>
            </a:pPr>
            <a:r>
              <a:rPr lang="en-US" sz="1600" b="1" kern="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In the case of gaming and other creative content driven industry, historical data is not enough to predict the sales volume of new releases  </a:t>
            </a:r>
          </a:p>
        </p:txBody>
      </p:sp>
      <p:pic>
        <p:nvPicPr>
          <p:cNvPr id="2050" name="Picture 2" descr="https://static.thenounproject.com/png/1873452-200.png"/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9318" y="3915203"/>
            <a:ext cx="924574" cy="924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static.thenounproject.com/png/898215-200.png"/>
          <p:cNvPicPr>
            <a:picLocks noChangeAspect="1" noChangeArrowheads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740" y="3802751"/>
            <a:ext cx="952725" cy="95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static.thenounproject.com/png/1285254-200.png"/>
          <p:cNvPicPr>
            <a:picLocks noChangeAspect="1" noChangeArrowheads="1"/>
          </p:cNvPicPr>
          <p:nvPr/>
        </p:nvPicPr>
        <p:blipFill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7793" y="3968003"/>
            <a:ext cx="556436" cy="556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3046011" y="4888658"/>
            <a:ext cx="2374023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Unstructured external data:</a:t>
            </a:r>
          </a:p>
          <a:p>
            <a:pPr algn="ctr"/>
            <a:r>
              <a:rPr lang="en-US" sz="1400" b="1" dirty="0">
                <a:solidFill>
                  <a:schemeClr val="bg1"/>
                </a:solidFill>
              </a:rPr>
              <a:t>Social media buzz</a:t>
            </a:r>
          </a:p>
          <a:p>
            <a:pPr algn="ctr"/>
            <a:r>
              <a:rPr lang="en-US" sz="1400" b="1" dirty="0">
                <a:solidFill>
                  <a:schemeClr val="bg1"/>
                </a:solidFill>
              </a:rPr>
              <a:t>Forums , Rating portals  </a:t>
            </a:r>
          </a:p>
        </p:txBody>
      </p:sp>
      <p:sp>
        <p:nvSpPr>
          <p:cNvPr id="10" name="Rectangle 9"/>
          <p:cNvSpPr/>
          <p:nvPr/>
        </p:nvSpPr>
        <p:spPr>
          <a:xfrm>
            <a:off x="5379372" y="4857318"/>
            <a:ext cx="58221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</a:rPr>
              <a:t>&amp;</a:t>
            </a:r>
            <a:endParaRPr lang="en-US" sz="4400" dirty="0"/>
          </a:p>
        </p:txBody>
      </p:sp>
      <p:sp>
        <p:nvSpPr>
          <p:cNvPr id="17" name="Rectangle 16"/>
          <p:cNvSpPr/>
          <p:nvPr/>
        </p:nvSpPr>
        <p:spPr>
          <a:xfrm>
            <a:off x="6103302" y="4930497"/>
            <a:ext cx="196539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Model enhancements like making </a:t>
            </a:r>
            <a:r>
              <a:rPr lang="en-US" sz="1400" b="1" dirty="0">
                <a:solidFill>
                  <a:schemeClr val="bg1"/>
                </a:solidFill>
              </a:rPr>
              <a:t>Ensembles, Bass diffusion, etc</a:t>
            </a:r>
            <a:r>
              <a:rPr lang="en-US" sz="1400" dirty="0">
                <a:solidFill>
                  <a:schemeClr val="bg1"/>
                </a:solidFill>
              </a:rPr>
              <a:t>.</a:t>
            </a:r>
            <a:r>
              <a:rPr lang="en-US" sz="1400" b="1" dirty="0">
                <a:solidFill>
                  <a:schemeClr val="bg1"/>
                </a:solidFill>
              </a:rPr>
              <a:t>  </a:t>
            </a:r>
          </a:p>
        </p:txBody>
      </p:sp>
      <p:pic>
        <p:nvPicPr>
          <p:cNvPr id="2056" name="Picture 8" descr="https://static.thenounproject.com/png/1586653-200.png"/>
          <p:cNvPicPr>
            <a:picLocks noChangeAspect="1" noChangeArrowheads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1548" y="3997979"/>
            <a:ext cx="888598" cy="888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595622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nip Diagonal Corner Rectangle 118"/>
          <p:cNvSpPr/>
          <p:nvPr/>
        </p:nvSpPr>
        <p:spPr>
          <a:xfrm>
            <a:off x="5685847" y="1408188"/>
            <a:ext cx="2064620" cy="274320"/>
          </a:xfrm>
          <a:prstGeom prst="snip2DiagRect">
            <a:avLst/>
          </a:prstGeom>
          <a:solidFill>
            <a:schemeClr val="accent4">
              <a:lumMod val="50000"/>
            </a:schemeClr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New to Xbox</a:t>
            </a:r>
          </a:p>
        </p:txBody>
      </p:sp>
      <p:sp>
        <p:nvSpPr>
          <p:cNvPr id="234" name="TextBox 233"/>
          <p:cNvSpPr txBox="1"/>
          <p:nvPr/>
        </p:nvSpPr>
        <p:spPr>
          <a:xfrm>
            <a:off x="139614" y="1463104"/>
            <a:ext cx="11594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Internal Data</a:t>
            </a:r>
          </a:p>
        </p:txBody>
      </p:sp>
      <p:sp>
        <p:nvSpPr>
          <p:cNvPr id="235" name="TextBox 234"/>
          <p:cNvSpPr txBox="1"/>
          <p:nvPr/>
        </p:nvSpPr>
        <p:spPr>
          <a:xfrm>
            <a:off x="1209866" y="1697561"/>
            <a:ext cx="40628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#usage &amp; uu of genre, #demo played on console, # trailers viewed on console,# game impressions clicked on console pre-order information, marketing spends etc.</a:t>
            </a:r>
          </a:p>
        </p:txBody>
      </p:sp>
      <p:pic>
        <p:nvPicPr>
          <p:cNvPr id="236" name="Picture 23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872" y="1803663"/>
            <a:ext cx="1039081" cy="382170"/>
          </a:xfrm>
          <a:prstGeom prst="rect">
            <a:avLst/>
          </a:prstGeom>
        </p:spPr>
      </p:pic>
      <p:pic>
        <p:nvPicPr>
          <p:cNvPr id="238" name="Picture 23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72" y="2561696"/>
            <a:ext cx="1036084" cy="461325"/>
          </a:xfrm>
          <a:prstGeom prst="rect">
            <a:avLst/>
          </a:prstGeom>
        </p:spPr>
      </p:pic>
      <p:pic>
        <p:nvPicPr>
          <p:cNvPr id="239" name="Picture 23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54" y="2997666"/>
            <a:ext cx="1191315" cy="475307"/>
          </a:xfrm>
          <a:prstGeom prst="rect">
            <a:avLst/>
          </a:prstGeom>
        </p:spPr>
      </p:pic>
      <p:pic>
        <p:nvPicPr>
          <p:cNvPr id="240" name="Picture 23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44" y="3425115"/>
            <a:ext cx="1054995" cy="338508"/>
          </a:xfrm>
          <a:prstGeom prst="rect">
            <a:avLst/>
          </a:prstGeom>
        </p:spPr>
      </p:pic>
      <p:sp>
        <p:nvSpPr>
          <p:cNvPr id="241" name="TextBox 240"/>
          <p:cNvSpPr txBox="1"/>
          <p:nvPr/>
        </p:nvSpPr>
        <p:spPr>
          <a:xfrm>
            <a:off x="1299059" y="3426911"/>
            <a:ext cx="31595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#twitter followers of game page, #retweets of trailers etc.</a:t>
            </a:r>
          </a:p>
        </p:txBody>
      </p:sp>
      <p:sp>
        <p:nvSpPr>
          <p:cNvPr id="242" name="TextBox 241"/>
          <p:cNvSpPr txBox="1"/>
          <p:nvPr/>
        </p:nvSpPr>
        <p:spPr>
          <a:xfrm>
            <a:off x="1206214" y="2554927"/>
            <a:ext cx="38950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#likes of game posts, #shares of game posts, # people talking about the game, total sentiment score etc.</a:t>
            </a:r>
          </a:p>
        </p:txBody>
      </p:sp>
      <p:sp>
        <p:nvSpPr>
          <p:cNvPr id="243" name="TextBox 242"/>
          <p:cNvSpPr txBox="1"/>
          <p:nvPr/>
        </p:nvSpPr>
        <p:spPr>
          <a:xfrm>
            <a:off x="1206214" y="3081683"/>
            <a:ext cx="44929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#trailers viewed, #likes, #dislikes etc.</a:t>
            </a:r>
          </a:p>
        </p:txBody>
      </p:sp>
      <p:pic>
        <p:nvPicPr>
          <p:cNvPr id="244" name="Picture 8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326268" y="2548921"/>
            <a:ext cx="589447" cy="589447"/>
          </a:xfrm>
          <a:prstGeom prst="rect">
            <a:avLst/>
          </a:prstGeom>
          <a:solidFill>
            <a:srgbClr val="095879"/>
          </a:solidFill>
          <a:ln w="9525">
            <a:solidFill>
              <a:srgbClr val="095879"/>
            </a:solidFill>
            <a:miter lim="800000"/>
            <a:headEnd/>
            <a:tailEnd/>
          </a:ln>
          <a:effectLst/>
        </p:spPr>
      </p:pic>
      <p:sp>
        <p:nvSpPr>
          <p:cNvPr id="246" name="Rectangle 245"/>
          <p:cNvSpPr/>
          <p:nvPr/>
        </p:nvSpPr>
        <p:spPr bwMode="auto">
          <a:xfrm>
            <a:off x="7750467" y="2762509"/>
            <a:ext cx="1259132" cy="320040"/>
          </a:xfrm>
          <a:prstGeom prst="rect">
            <a:avLst/>
          </a:prstGeom>
          <a:solidFill>
            <a:srgbClr val="095879"/>
          </a:solidFill>
          <a:ln w="127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91440" tIns="0" rIns="91440" bIns="0" anchor="ctr"/>
          <a:lstStyle/>
          <a:p>
            <a:pPr marL="0" marR="0" indent="0" algn="ctr" defTabSz="801688" eaLnBrk="0" latinLnBrk="0" hangingPunct="0">
              <a:lnSpc>
                <a:spcPct val="100000"/>
              </a:lnSpc>
              <a:buClrTx/>
              <a:buSzTx/>
              <a:buFontTx/>
              <a:buNone/>
              <a:tabLst/>
            </a:pPr>
            <a:r>
              <a:rPr lang="en-US" sz="1050" b="1" noProof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Forecasted Value</a:t>
            </a:r>
          </a:p>
        </p:txBody>
      </p:sp>
      <p:sp>
        <p:nvSpPr>
          <p:cNvPr id="251" name="TextBox 250"/>
          <p:cNvSpPr txBox="1"/>
          <p:nvPr/>
        </p:nvSpPr>
        <p:spPr>
          <a:xfrm>
            <a:off x="139614" y="2295164"/>
            <a:ext cx="11594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External Data</a:t>
            </a:r>
          </a:p>
        </p:txBody>
      </p:sp>
      <p:sp>
        <p:nvSpPr>
          <p:cNvPr id="257" name="TextBox 256"/>
          <p:cNvSpPr txBox="1"/>
          <p:nvPr/>
        </p:nvSpPr>
        <p:spPr>
          <a:xfrm>
            <a:off x="5884177" y="1859572"/>
            <a:ext cx="14962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Model</a:t>
            </a:r>
          </a:p>
          <a:p>
            <a:pPr algn="ctr"/>
            <a:r>
              <a:rPr lang="en-US" sz="12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Multivariate Linear Regression</a:t>
            </a:r>
            <a:endParaRPr lang="en-US" sz="1600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61" name="Right Brace 260"/>
          <p:cNvSpPr/>
          <p:nvPr/>
        </p:nvSpPr>
        <p:spPr>
          <a:xfrm>
            <a:off x="5041987" y="1697561"/>
            <a:ext cx="391272" cy="1833410"/>
          </a:xfrm>
          <a:prstGeom prst="rightBrace">
            <a:avLst/>
          </a:prstGeom>
          <a:ln>
            <a:solidFill>
              <a:srgbClr val="0958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62" name="Arrow: Right 32"/>
          <p:cNvSpPr/>
          <p:nvPr/>
        </p:nvSpPr>
        <p:spPr>
          <a:xfrm>
            <a:off x="5659335" y="2710921"/>
            <a:ext cx="457200" cy="297546"/>
          </a:xfrm>
          <a:prstGeom prst="rightArrow">
            <a:avLst/>
          </a:prstGeom>
          <a:solidFill>
            <a:srgbClr val="0958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0" name="Arrow: Right 32"/>
          <p:cNvSpPr/>
          <p:nvPr/>
        </p:nvSpPr>
        <p:spPr>
          <a:xfrm>
            <a:off x="7104491" y="2710921"/>
            <a:ext cx="457200" cy="297546"/>
          </a:xfrm>
          <a:prstGeom prst="rightArrow">
            <a:avLst/>
          </a:prstGeom>
          <a:solidFill>
            <a:srgbClr val="0958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84992" y="1463103"/>
            <a:ext cx="2316821" cy="2371765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74360" y="754303"/>
            <a:ext cx="11241339" cy="58477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Business Context </a:t>
            </a:r>
            <a:r>
              <a:rPr lang="en-US" sz="16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- </a:t>
            </a:r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Forecasting the sales of games that are new to Xbox Eco system, new versions of the games and existing games </a:t>
            </a:r>
          </a:p>
        </p:txBody>
      </p:sp>
      <p:sp>
        <p:nvSpPr>
          <p:cNvPr id="46" name="Title 1">
            <a:extLst>
              <a:ext uri="{FF2B5EF4-FFF2-40B4-BE49-F238E27FC236}">
                <a16:creationId xmlns:a16="http://schemas.microsoft.com/office/drawing/2014/main" id="{6F6BE8BB-2983-4EF5-ADCC-D83A563D7254}"/>
              </a:ext>
            </a:extLst>
          </p:cNvPr>
          <p:cNvSpPr txBox="1">
            <a:spLocks/>
          </p:cNvSpPr>
          <p:nvPr/>
        </p:nvSpPr>
        <p:spPr>
          <a:xfrm>
            <a:off x="-58158" y="46583"/>
            <a:ext cx="12315904" cy="512623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2500"/>
              <a:t>Forecasting 1st Party Game sales - Leverage Internal and External data</a:t>
            </a:r>
            <a:endParaRPr lang="en-US" sz="2500" dirty="0"/>
          </a:p>
        </p:txBody>
      </p:sp>
      <p:grpSp>
        <p:nvGrpSpPr>
          <p:cNvPr id="2" name="Group 1"/>
          <p:cNvGrpSpPr/>
          <p:nvPr/>
        </p:nvGrpSpPr>
        <p:grpSpPr>
          <a:xfrm>
            <a:off x="1060359" y="4101239"/>
            <a:ext cx="9197951" cy="2767027"/>
            <a:chOff x="433720" y="3475626"/>
            <a:chExt cx="10927882" cy="3287443"/>
          </a:xfrm>
        </p:grpSpPr>
        <p:graphicFrame>
          <p:nvGraphicFramePr>
            <p:cNvPr id="45" name="Chart 44">
              <a:extLst>
                <a:ext uri="{FF2B5EF4-FFF2-40B4-BE49-F238E27FC236}">
                  <a16:creationId xmlns:a16="http://schemas.microsoft.com/office/drawing/2014/main" id="{80943C6F-A9E0-4FDF-A931-2D04DA58A3CA}"/>
                </a:ext>
              </a:extLst>
            </p:cNvPr>
            <p:cNvGraphicFramePr/>
            <p:nvPr>
              <p:extLst/>
            </p:nvPr>
          </p:nvGraphicFramePr>
          <p:xfrm>
            <a:off x="433720" y="3475626"/>
            <a:ext cx="10927879" cy="260992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9"/>
            </a:graphicData>
          </a:graphic>
        </p:graphicFrame>
        <p:pic>
          <p:nvPicPr>
            <p:cNvPr id="47" name="table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13867" y="6039202"/>
              <a:ext cx="10847735" cy="723867"/>
            </a:xfrm>
            <a:prstGeom prst="rect">
              <a:avLst/>
            </a:prstGeom>
          </p:spPr>
        </p:pic>
        <p:sp>
          <p:nvSpPr>
            <p:cNvPr id="48" name="TextBox 69">
              <a:extLst>
                <a:ext uri="{FF2B5EF4-FFF2-40B4-BE49-F238E27FC236}">
                  <a16:creationId xmlns:a16="http://schemas.microsoft.com/office/drawing/2014/main" id="{635E7FDB-F729-482E-856A-AF6275BC1332}"/>
                </a:ext>
              </a:extLst>
            </p:cNvPr>
            <p:cNvSpPr txBox="1"/>
            <p:nvPr/>
          </p:nvSpPr>
          <p:spPr>
            <a:xfrm>
              <a:off x="6313422" y="3799923"/>
              <a:ext cx="2747680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FORECAST DONE 180 DAYS  BEFORE RELEASE DATE</a:t>
              </a:r>
              <a:endParaRPr kumimoji="0" lang="id-ID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49" name="TextBox 73">
              <a:extLst>
                <a:ext uri="{FF2B5EF4-FFF2-40B4-BE49-F238E27FC236}">
                  <a16:creationId xmlns:a16="http://schemas.microsoft.com/office/drawing/2014/main" id="{76DFFF90-9531-4BFF-9116-E79FD6304F8E}"/>
                </a:ext>
              </a:extLst>
            </p:cNvPr>
            <p:cNvSpPr txBox="1"/>
            <p:nvPr/>
          </p:nvSpPr>
          <p:spPr>
            <a:xfrm>
              <a:off x="1697373" y="3989012"/>
              <a:ext cx="155523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4800" b="0" i="0" u="none" strike="noStrike" kern="1200" cap="none" spc="0" normalizeH="0" baseline="0" noProof="0" dirty="0">
                  <a:ln>
                    <a:noFill/>
                  </a:ln>
                  <a:solidFill>
                    <a:srgbClr val="1957A3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1.3M</a:t>
              </a:r>
            </a:p>
          </p:txBody>
        </p:sp>
        <p:sp>
          <p:nvSpPr>
            <p:cNvPr id="50" name="Text Placeholder 18">
              <a:extLst>
                <a:ext uri="{FF2B5EF4-FFF2-40B4-BE49-F238E27FC236}">
                  <a16:creationId xmlns:a16="http://schemas.microsoft.com/office/drawing/2014/main" id="{9FC0CE54-B8AA-4997-885F-35C09402DA1C}"/>
                </a:ext>
              </a:extLst>
            </p:cNvPr>
            <p:cNvSpPr txBox="1">
              <a:spLocks/>
            </p:cNvSpPr>
            <p:nvPr/>
          </p:nvSpPr>
          <p:spPr>
            <a:xfrm>
              <a:off x="1817438" y="3943799"/>
              <a:ext cx="1768694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AS ON 10-06-2017</a:t>
              </a:r>
            </a:p>
          </p:txBody>
        </p:sp>
        <p:sp>
          <p:nvSpPr>
            <p:cNvPr id="51" name="Text Placeholder 18">
              <a:extLst>
                <a:ext uri="{FF2B5EF4-FFF2-40B4-BE49-F238E27FC236}">
                  <a16:creationId xmlns:a16="http://schemas.microsoft.com/office/drawing/2014/main" id="{4CC178C0-788D-4DF0-A0DB-96585103CB4F}"/>
                </a:ext>
              </a:extLst>
            </p:cNvPr>
            <p:cNvSpPr txBox="1">
              <a:spLocks/>
            </p:cNvSpPr>
            <p:nvPr/>
          </p:nvSpPr>
          <p:spPr>
            <a:xfrm>
              <a:off x="1632914" y="3750024"/>
              <a:ext cx="2253758" cy="36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ACTUAL SALES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820236EF-B6F6-4037-9AF3-4581F5D77783}"/>
                </a:ext>
              </a:extLst>
            </p:cNvPr>
            <p:cNvSpPr/>
            <p:nvPr/>
          </p:nvSpPr>
          <p:spPr>
            <a:xfrm>
              <a:off x="5453637" y="3990364"/>
              <a:ext cx="484095" cy="17333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6506420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 txBox="1">
            <a:spLocks noGrp="1"/>
          </p:cNvSpPr>
          <p:nvPr>
            <p:ph type="title"/>
          </p:nvPr>
        </p:nvSpPr>
        <p:spPr>
          <a:xfrm>
            <a:off x="472363" y="37875"/>
            <a:ext cx="11312945" cy="408349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lvl="0" indent="-177800">
              <a:spcBef>
                <a:spcPts val="0"/>
              </a:spcBef>
              <a:buClr>
                <a:schemeClr val="lt1"/>
              </a:buClr>
              <a:buSzPct val="100000"/>
            </a:pPr>
            <a:r>
              <a:rPr lang="en-US" dirty="0">
                <a:solidFill>
                  <a:schemeClr val="lt1"/>
                </a:solidFill>
                <a:ea typeface="Arial"/>
                <a:sym typeface="Arial"/>
              </a:rPr>
              <a:t>Precise Forecasting of Demand for Jewelry SKUs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95A46EF-01F3-45F0-8A3E-F509203304F4}"/>
              </a:ext>
            </a:extLst>
          </p:cNvPr>
          <p:cNvSpPr/>
          <p:nvPr/>
        </p:nvSpPr>
        <p:spPr>
          <a:xfrm>
            <a:off x="1056068" y="2141886"/>
            <a:ext cx="9719773" cy="60719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 rtlCol="0" anchor="ctr"/>
          <a:lstStyle/>
          <a:p>
            <a:pPr algn="ctr">
              <a:defRPr/>
            </a:pPr>
            <a:r>
              <a:rPr lang="en-US" sz="1600" b="1" kern="0" dirty="0">
                <a:solidFill>
                  <a:srgbClr val="1AA4AD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Solution: </a:t>
            </a:r>
          </a:p>
          <a:p>
            <a:pPr algn="ctr">
              <a:defRPr/>
            </a:pPr>
            <a:r>
              <a:rPr lang="en-US" sz="1600" b="1" kern="0" dirty="0">
                <a:solidFill>
                  <a:srgbClr val="1AA4AD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Built new forecasting models for existing SKUs and leveraged advance analytics techniques like similarity scoring to increase the forecast accuracy for new SKUs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95A46EF-01F3-45F0-8A3E-F509203304F4}"/>
              </a:ext>
            </a:extLst>
          </p:cNvPr>
          <p:cNvSpPr/>
          <p:nvPr/>
        </p:nvSpPr>
        <p:spPr>
          <a:xfrm>
            <a:off x="1056068" y="1077863"/>
            <a:ext cx="9845544" cy="60719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 rtlCol="0" anchor="ctr"/>
          <a:lstStyle/>
          <a:p>
            <a:pPr algn="ctr">
              <a:defRPr/>
            </a:pPr>
            <a:r>
              <a:rPr lang="en-US" sz="1600" b="1" kern="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Challenge: </a:t>
            </a:r>
          </a:p>
          <a:p>
            <a:pPr algn="ctr">
              <a:defRPr/>
            </a:pPr>
            <a:r>
              <a:rPr lang="en-US" sz="1600" b="1" kern="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With frequent new SKUs additions in the portfolio, the demand forecasting is not straightforward, as the affinity towards new designs is difficult to predict  </a:t>
            </a:r>
          </a:p>
        </p:txBody>
      </p:sp>
      <p:pic>
        <p:nvPicPr>
          <p:cNvPr id="5124" name="Picture 4" descr="https://static.thenounproject.com/png/1179643-200.png"/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8565" y="3507085"/>
            <a:ext cx="1055946" cy="1055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s://static.thenounproject.com/png/1744453-200.png"/>
          <p:cNvPicPr>
            <a:picLocks noChangeAspect="1" noChangeArrowheads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3158" y="3607514"/>
            <a:ext cx="964888" cy="964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1187227" y="4559707"/>
            <a:ext cx="14093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kern="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Existing SKUs</a:t>
            </a:r>
            <a:endParaRPr 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9832601" y="4581472"/>
            <a:ext cx="108234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kern="0" dirty="0">
                <a:solidFill>
                  <a:srgbClr val="1AA4AD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New SKUs</a:t>
            </a:r>
          </a:p>
        </p:txBody>
      </p:sp>
      <p:sp>
        <p:nvSpPr>
          <p:cNvPr id="3" name="Rectangle 2"/>
          <p:cNvSpPr/>
          <p:nvPr/>
        </p:nvSpPr>
        <p:spPr>
          <a:xfrm>
            <a:off x="1318565" y="3507085"/>
            <a:ext cx="1055946" cy="1052622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9837630" y="3519780"/>
            <a:ext cx="1055946" cy="1052622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Diamond 5"/>
          <p:cNvSpPr/>
          <p:nvPr/>
        </p:nvSpPr>
        <p:spPr>
          <a:xfrm>
            <a:off x="5337187" y="3440967"/>
            <a:ext cx="1184857" cy="1184857"/>
          </a:xfrm>
          <a:prstGeom prst="diamond">
            <a:avLst/>
          </a:prstGeom>
          <a:solidFill>
            <a:srgbClr val="94B5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5199148" y="4599088"/>
            <a:ext cx="136447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b="1" kern="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Similarity scoring</a:t>
            </a:r>
            <a:endParaRPr lang="en-US" sz="11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128" name="Picture 8" descr="https://static.thenounproject.com/png/1022084-200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7993" y="3787042"/>
            <a:ext cx="603244" cy="603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Elbow Connector 14"/>
          <p:cNvCxnSpPr/>
          <p:nvPr/>
        </p:nvCxnSpPr>
        <p:spPr>
          <a:xfrm rot="16200000" flipH="1">
            <a:off x="2138973" y="4594328"/>
            <a:ext cx="361339" cy="907651"/>
          </a:xfrm>
          <a:prstGeom prst="bentConnector2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2770142" y="4982896"/>
            <a:ext cx="1304425" cy="491851"/>
          </a:xfrm>
          <a:prstGeom prst="rect">
            <a:avLst/>
          </a:prstGeom>
          <a:solidFill>
            <a:srgbClr val="94B5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Volume forecast (existing)</a:t>
            </a:r>
          </a:p>
        </p:txBody>
      </p:sp>
      <p:sp>
        <p:nvSpPr>
          <p:cNvPr id="22" name="Rectangle 21"/>
          <p:cNvSpPr/>
          <p:nvPr/>
        </p:nvSpPr>
        <p:spPr>
          <a:xfrm>
            <a:off x="7307164" y="4982895"/>
            <a:ext cx="1365161" cy="491851"/>
          </a:xfrm>
          <a:prstGeom prst="rect">
            <a:avLst/>
          </a:prstGeom>
          <a:solidFill>
            <a:srgbClr val="94B5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Volume forecast</a:t>
            </a:r>
          </a:p>
          <a:p>
            <a:pPr algn="ctr"/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(new)</a:t>
            </a:r>
          </a:p>
        </p:txBody>
      </p:sp>
      <p:cxnSp>
        <p:nvCxnSpPr>
          <p:cNvPr id="18" name="Elbow Connector 17"/>
          <p:cNvCxnSpPr>
            <a:stCxn id="9" idx="2"/>
            <a:endCxn id="22" idx="3"/>
          </p:cNvCxnSpPr>
          <p:nvPr/>
        </p:nvCxnSpPr>
        <p:spPr>
          <a:xfrm rot="5400000">
            <a:off x="9353264" y="4208310"/>
            <a:ext cx="339572" cy="1701450"/>
          </a:xfrm>
          <a:prstGeom prst="bentConnector2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/>
          <p:cNvCxnSpPr>
            <a:stCxn id="6" idx="2"/>
            <a:endCxn id="22" idx="1"/>
          </p:cNvCxnSpPr>
          <p:nvPr/>
        </p:nvCxnSpPr>
        <p:spPr>
          <a:xfrm rot="16200000" flipH="1">
            <a:off x="6316892" y="4238548"/>
            <a:ext cx="602997" cy="1377548"/>
          </a:xfrm>
          <a:prstGeom prst="bentConnector2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4603092" y="5739091"/>
            <a:ext cx="2653047" cy="334667"/>
          </a:xfrm>
          <a:prstGeom prst="rect">
            <a:avLst/>
          </a:prstGeom>
          <a:solidFill>
            <a:srgbClr val="1AA4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Overall forecast</a:t>
            </a:r>
          </a:p>
        </p:txBody>
      </p:sp>
      <p:cxnSp>
        <p:nvCxnSpPr>
          <p:cNvPr id="24" name="Elbow Connector 23"/>
          <p:cNvCxnSpPr>
            <a:stCxn id="22" idx="2"/>
            <a:endCxn id="21" idx="3"/>
          </p:cNvCxnSpPr>
          <p:nvPr/>
        </p:nvCxnSpPr>
        <p:spPr>
          <a:xfrm rot="5400000">
            <a:off x="7407103" y="5323782"/>
            <a:ext cx="431679" cy="733606"/>
          </a:xfrm>
          <a:prstGeom prst="bentConnector2">
            <a:avLst/>
          </a:prstGeom>
          <a:ln w="28575">
            <a:solidFill>
              <a:srgbClr val="1AA4A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16" idx="2"/>
            <a:endCxn id="21" idx="1"/>
          </p:cNvCxnSpPr>
          <p:nvPr/>
        </p:nvCxnSpPr>
        <p:spPr>
          <a:xfrm rot="16200000" flipH="1">
            <a:off x="3796884" y="5100217"/>
            <a:ext cx="431678" cy="1180737"/>
          </a:xfrm>
          <a:prstGeom prst="bentConnector2">
            <a:avLst/>
          </a:prstGeom>
          <a:ln w="28575">
            <a:solidFill>
              <a:srgbClr val="1AA4A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3" idx="3"/>
            <a:endCxn id="5126" idx="1"/>
          </p:cNvCxnSpPr>
          <p:nvPr/>
        </p:nvCxnSpPr>
        <p:spPr>
          <a:xfrm>
            <a:off x="2374511" y="4033396"/>
            <a:ext cx="7508647" cy="56562"/>
          </a:xfrm>
          <a:prstGeom prst="straightConnector1">
            <a:avLst/>
          </a:prstGeom>
          <a:ln w="38100">
            <a:solidFill>
              <a:srgbClr val="94B5D7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/>
          <p:cNvSpPr/>
          <p:nvPr/>
        </p:nvSpPr>
        <p:spPr>
          <a:xfrm>
            <a:off x="9462307" y="3262692"/>
            <a:ext cx="182293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b="1" kern="0" dirty="0">
                <a:solidFill>
                  <a:srgbClr val="1AA4AD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33% existing accuracy</a:t>
            </a:r>
            <a:endParaRPr lang="en-US" sz="1100" b="1" kern="0" dirty="0">
              <a:solidFill>
                <a:srgbClr val="1AA4AD"/>
              </a:solidFill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934742" y="3234105"/>
            <a:ext cx="182293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58% existing accuracy</a:t>
            </a:r>
            <a:endParaRPr lang="en-US" sz="1100" b="1" kern="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2668998" y="4705896"/>
            <a:ext cx="154080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65% new accuracy</a:t>
            </a:r>
            <a:endParaRPr lang="en-US" sz="1100" b="1" kern="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7267229" y="4714790"/>
            <a:ext cx="154080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50% new accuracy</a:t>
            </a:r>
            <a:endParaRPr lang="en-US" sz="1100" b="1" kern="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4945341" y="6061104"/>
            <a:ext cx="180530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Overall 63% accuracy</a:t>
            </a:r>
            <a:endParaRPr lang="en-US" sz="1100" b="1" kern="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055849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NGAGE" val="{&quot;SavedSwatch&quot;:&quot;-16748873|-8341960|-3468525|-2064878|-9539986|Markido&quot;,&quot;Id&quot;:&quot;5a4e29da37334137f4e5128b&quot;,&quot;SmartGridHorizontal&quot;:0,&quot;LinkedExcelSources&quot;:{},&quot;LinkedProjectSources&quot;:{},&quot;FlowConfig&quot;:{&quot;Canvas&quot;:{&quot;Slide&quot;:-1,&quot;Width&quot;:0,&quot;Height&quot;:0},&quot;Timeline&quot;:{&quot;Actions&quot;:[]}},&quot;LinkedSlideMergeSources&quot;:{},&quot;LinkedSharePointSlideMergeSources&quot;:{}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ILLFORECOLOR" val="3754615"/>
  <p:tag name="FILLFORESCHEMECOLOR" val="5"/>
</p:tagLst>
</file>

<file path=ppt/theme/theme1.xml><?xml version="1.0" encoding="utf-8"?>
<a:theme xmlns:a="http://schemas.openxmlformats.org/drawingml/2006/main" name="1_Office Theme">
  <a:themeElements>
    <a:clrScheme name="Custom 26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957A3"/>
      </a:accent1>
      <a:accent2>
        <a:srgbClr val="7F7F7F"/>
      </a:accent2>
      <a:accent3>
        <a:srgbClr val="4D84BC"/>
      </a:accent3>
      <a:accent4>
        <a:srgbClr val="1AA4AD"/>
      </a:accent4>
      <a:accent5>
        <a:srgbClr val="4D84BC"/>
      </a:accent5>
      <a:accent6>
        <a:srgbClr val="112248"/>
      </a:accent6>
      <a:hlink>
        <a:srgbClr val="1957A3"/>
      </a:hlink>
      <a:folHlink>
        <a:srgbClr val="7F808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7">
    <a:dk1>
      <a:srgbClr val="000000"/>
    </a:dk1>
    <a:lt1>
      <a:srgbClr val="FFFFFF"/>
    </a:lt1>
    <a:dk2>
      <a:srgbClr val="2D3847"/>
    </a:dk2>
    <a:lt2>
      <a:srgbClr val="000000"/>
    </a:lt2>
    <a:accent1>
      <a:srgbClr val="DE365A"/>
    </a:accent1>
    <a:accent2>
      <a:srgbClr val="F69326"/>
    </a:accent2>
    <a:accent3>
      <a:srgbClr val="1EB9D8"/>
    </a:accent3>
    <a:accent4>
      <a:srgbClr val="1275B2"/>
    </a:accent4>
    <a:accent5>
      <a:srgbClr val="1FBFA4"/>
    </a:accent5>
    <a:accent6>
      <a:srgbClr val="8F298A"/>
    </a:accent6>
    <a:hlink>
      <a:srgbClr val="44546A"/>
    </a:hlink>
    <a:folHlink>
      <a:srgbClr val="3EBBF0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20364</TotalTime>
  <Words>9698</Words>
  <Application>Microsoft Office PowerPoint</Application>
  <PresentationFormat>Widescreen</PresentationFormat>
  <Paragraphs>2123</Paragraphs>
  <Slides>112</Slides>
  <Notes>81</Notes>
  <HiddenSlides>0</HiddenSlides>
  <MMClips>0</MMClips>
  <ScaleCrop>false</ScaleCrop>
  <HeadingPairs>
    <vt:vector size="8" baseType="variant">
      <vt:variant>
        <vt:lpstr>Fonts Used</vt:lpstr>
      </vt:variant>
      <vt:variant>
        <vt:i4>18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112</vt:i4>
      </vt:variant>
    </vt:vector>
  </HeadingPairs>
  <TitlesOfParts>
    <vt:vector size="132" baseType="lpstr">
      <vt:lpstr>굴림</vt:lpstr>
      <vt:lpstr>Arial</vt:lpstr>
      <vt:lpstr>Avenir Book</vt:lpstr>
      <vt:lpstr>BMW Group Condensed</vt:lpstr>
      <vt:lpstr>Calibri</vt:lpstr>
      <vt:lpstr>Calibri Light</vt:lpstr>
      <vt:lpstr>Gill Sans</vt:lpstr>
      <vt:lpstr>Lucida Sans</vt:lpstr>
      <vt:lpstr>Mangal</vt:lpstr>
      <vt:lpstr>Montserrat</vt:lpstr>
      <vt:lpstr>Montserrat Light</vt:lpstr>
      <vt:lpstr>Montserrat Semi Bold</vt:lpstr>
      <vt:lpstr>Open Sans</vt:lpstr>
      <vt:lpstr>Segoe UI</vt:lpstr>
      <vt:lpstr>Segoe UI Light</vt:lpstr>
      <vt:lpstr>Segoe UI Semibold</vt:lpstr>
      <vt:lpstr>Verdana</vt:lpstr>
      <vt:lpstr>Wingdings</vt:lpstr>
      <vt:lpstr>1_Office Theme</vt:lpstr>
      <vt:lpstr>Clip</vt:lpstr>
      <vt:lpstr>LatentView Analytics</vt:lpstr>
      <vt:lpstr>Agenda</vt:lpstr>
      <vt:lpstr>LatentView Analytics at a glance</vt:lpstr>
      <vt:lpstr>Trusted analytics partner to the world’s most recognized brands </vt:lpstr>
      <vt:lpstr>Enabling the data driven decision making journey by…</vt:lpstr>
      <vt:lpstr>1. Getting the data together</vt:lpstr>
      <vt:lpstr>2. Making sense of the data</vt:lpstr>
      <vt:lpstr>3. AI / ML to drive business impact</vt:lpstr>
      <vt:lpstr>Latentview Supply Chain Analytics</vt:lpstr>
      <vt:lpstr>Understanding Supply Chain and the role of Analytics</vt:lpstr>
      <vt:lpstr>Increasing Complexity and Digitization drives the increasing need for Analytics</vt:lpstr>
      <vt:lpstr>Analytics can help to address key challenges with emerging digital opportunities</vt:lpstr>
      <vt:lpstr>Supply Chain Analytics Maturity Assessment</vt:lpstr>
      <vt:lpstr>Supply Chain Analytics Opportunity Assessment</vt:lpstr>
      <vt:lpstr>Supply Chain Analytics Approach</vt:lpstr>
      <vt:lpstr>PowerPoint Presentation</vt:lpstr>
      <vt:lpstr>Demand Forecasting – Key Levers, Metrics and Benefits</vt:lpstr>
      <vt:lpstr>Demand Forecasting – Key Business Problems</vt:lpstr>
      <vt:lpstr>Demand Forecasting: Business Impact</vt:lpstr>
      <vt:lpstr>Demand Forecasting Methodology</vt:lpstr>
      <vt:lpstr>Demand Forecasting – Maturity Assessment</vt:lpstr>
      <vt:lpstr>Demand Forecasting Segmentation Framework</vt:lpstr>
      <vt:lpstr>Demand Forecasting: Solution Overview</vt:lpstr>
      <vt:lpstr>Demand Forecasting: Forecast Solution </vt:lpstr>
      <vt:lpstr>PowerPoint Presentation</vt:lpstr>
      <vt:lpstr>Inventory Optimization</vt:lpstr>
      <vt:lpstr>Inventory Optimization – Key Business Problems</vt:lpstr>
      <vt:lpstr>Inventory Optimization : Business Impact</vt:lpstr>
      <vt:lpstr>Inventory Optimization Methodology</vt:lpstr>
      <vt:lpstr>Inventory Optimization – Maturity Assessment</vt:lpstr>
      <vt:lpstr>Inventory Optimization –  Segmentation Framework  </vt:lpstr>
      <vt:lpstr>Inventory Optimization : Solution Overview</vt:lpstr>
      <vt:lpstr>Inventory Optimization : Solution Overview</vt:lpstr>
      <vt:lpstr>Inventory Optimization : Multi-Echelon Inventory Optimization</vt:lpstr>
      <vt:lpstr>Inventory Optimization : Multi-Echelon Inventory Optimization</vt:lpstr>
      <vt:lpstr>PowerPoint Presentation</vt:lpstr>
      <vt:lpstr>Network Optimization</vt:lpstr>
      <vt:lpstr>Network Optimization – Key Business Problems</vt:lpstr>
      <vt:lpstr>Network Optimization : Business Impact</vt:lpstr>
      <vt:lpstr>Network Optimization – Maturity Assessment</vt:lpstr>
      <vt:lpstr>Network Optimization Methodology</vt:lpstr>
      <vt:lpstr>Network Optimization :  Strategic Framework</vt:lpstr>
      <vt:lpstr>Network Optimization : Solution Overview</vt:lpstr>
      <vt:lpstr>Network Optimization : Solution Overview</vt:lpstr>
      <vt:lpstr>Network Optimization : Solution Overview</vt:lpstr>
      <vt:lpstr>Network Optimization : Network Velocity</vt:lpstr>
      <vt:lpstr>Network Optimization : Route Optimization</vt:lpstr>
      <vt:lpstr>Network Optimization : Manufacturing Visibility</vt:lpstr>
      <vt:lpstr>Network Optimization : Strategic Optimization , What–If Analysis</vt:lpstr>
      <vt:lpstr>PowerPoint Presentation</vt:lpstr>
      <vt:lpstr>Procurement Spend Optimization</vt:lpstr>
      <vt:lpstr>Procurement Optimization – Key business problems</vt:lpstr>
      <vt:lpstr>Procurement Optimization : Business Impact ( Example)</vt:lpstr>
      <vt:lpstr>Procurement Optimization – Maturity Assessment</vt:lpstr>
      <vt:lpstr>Procurement Optimization Methodology</vt:lpstr>
      <vt:lpstr>Procurement Optimization : Solution Overview</vt:lpstr>
      <vt:lpstr>Procurement Optimization : Solution Overview</vt:lpstr>
      <vt:lpstr>Procurement Optimization – Spend Analytics Framework</vt:lpstr>
      <vt:lpstr>Procurement Optimization – Vendor Rationalization Framework</vt:lpstr>
      <vt:lpstr>Procurement Optimization – Should Cost Modeling</vt:lpstr>
      <vt:lpstr>Procurement Optimization : Price Forecasting</vt:lpstr>
      <vt:lpstr>Procurement Optimization : Strategic Supplier Optimization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Supply Chain Analytics – Inbound  Logistics Overview</vt:lpstr>
      <vt:lpstr>   Sysco Supply Chain Analytics – Inbound  Logistics Overview</vt:lpstr>
      <vt:lpstr>Supply Chain Analytics – Inbound  Logistics Solution detailed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Next Steps to be added..</vt:lpstr>
      <vt:lpstr> Examples of some of our previous work</vt:lpstr>
      <vt:lpstr>1. Profile driver behavior using IOT sensor data </vt:lpstr>
      <vt:lpstr>2. Recommendation Engine for food distribution company</vt:lpstr>
      <vt:lpstr>2. Scaling up the machine learning solution to Big data </vt:lpstr>
      <vt:lpstr>3. Improving Home Service Requests Operational Efficiency</vt:lpstr>
      <vt:lpstr>PowerPoint Presentation</vt:lpstr>
      <vt:lpstr>Helping a video game company with precise forecast </vt:lpstr>
      <vt:lpstr>PowerPoint Presentation</vt:lpstr>
      <vt:lpstr>Precise Forecasting of Demand for Jewelry SKUs</vt:lpstr>
      <vt:lpstr>Precise Forecasting of Demand for Jewelry SKUs</vt:lpstr>
      <vt:lpstr>PowerPoint Presentation</vt:lpstr>
      <vt:lpstr>Expertise in Cloud platforms</vt:lpstr>
      <vt:lpstr>PowerPoint Presentation</vt:lpstr>
      <vt:lpstr>Increasing Manufacturing Throughput Thro’ Machine Learning for leading snacking company </vt:lpstr>
      <vt:lpstr>Sample Tableau Illustration</vt:lpstr>
      <vt:lpstr>Automated Inventory Diagnostic Tool for a leading beverage manufacturer</vt:lpstr>
      <vt:lpstr>Sample Tableau Illustration</vt:lpstr>
      <vt:lpstr>PowerPoint Presentation</vt:lpstr>
      <vt:lpstr>LatentView- Data Engineering Capabilities</vt:lpstr>
      <vt:lpstr>Snapshot of Select Projects : Data Engineering</vt:lpstr>
      <vt:lpstr>Visualization Capabilities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Balaji Kannan</dc:creator>
  <cp:lastModifiedBy>Sandeep Maru</cp:lastModifiedBy>
  <cp:revision>3307</cp:revision>
  <dcterms:created xsi:type="dcterms:W3CDTF">2017-09-27T09:03:29Z</dcterms:created>
  <dcterms:modified xsi:type="dcterms:W3CDTF">2018-08-22T11:22:46Z</dcterms:modified>
</cp:coreProperties>
</file>